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815BA-0952-486F-9080-76EB7337513C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E325CC-90DE-47CB-A5C9-55D3A5D5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CC74-7681-4884-9B16-E19E75AAC5E9}" type="datetimeFigureOut">
              <a:rPr lang="en-GB"/>
              <a:pPr>
                <a:defRPr/>
              </a:pPr>
              <a:t>17/03/2020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EA3831-9FE1-46A9-8313-109355DE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8BEAC-0129-43FE-8657-F4B4CAB4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FD2C13-C35C-4023-A372-8D9B2FD222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747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1A47-05CF-4F45-B49E-9895F9E5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BF3F-FC3B-41E9-A2D2-80BB33EB39F8}" type="datetimeFigureOut">
              <a:rPr lang="en-GB"/>
              <a:pPr>
                <a:defRPr/>
              </a:pPr>
              <a:t>17/03/2020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50F78-2ECE-4DD9-8C9E-C5AF7834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76CC7-6D27-4F7B-BE3D-2B7C7638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907F-10DF-4220-9968-91A6C20C1A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0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04085-DF26-49B8-B9C8-2602E8935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2525-493D-4140-92D6-AFE3631C3078}" type="datetimeFigureOut">
              <a:rPr lang="en-GB"/>
              <a:pPr>
                <a:defRPr/>
              </a:pPr>
              <a:t>17/03/2020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C11DD-FF3E-4201-AE44-BAAC5294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8D701-E146-4DB9-B164-B16B3ED98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7656-2579-4927-BD45-B699C4173E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161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EAFF6-0E7F-4102-8AF7-EC614ED5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5D215-BD97-48EA-8BE1-332A5579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B6788-6388-43A6-9888-7356BF89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38879B-1A63-4450-9B66-A1FE179ED1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309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D2FF1-3DB5-4668-9F48-77145C45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243C-780E-45A2-96FB-82CF8C662396}" type="datetimeFigureOut">
              <a:rPr lang="en-GB"/>
              <a:pPr>
                <a:defRPr/>
              </a:pPr>
              <a:t>17/03/2020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2454C-5F66-4A1E-AA3E-5CC896EF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AA3A-F537-4C16-A683-5DFC4042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0D42-C94C-4867-A393-93ECBF6438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041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A2F3F3-ED22-4DBE-B9CF-C758C771D5CB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FAE8DC-33EA-483E-BBE6-45179CBF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30F97-4725-4949-A62A-335981A8E67A}" type="datetimeFigureOut">
              <a:rPr lang="en-GB"/>
              <a:pPr>
                <a:defRPr/>
              </a:pPr>
              <a:t>17/03/2020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F1E8FB-56AD-43B4-A806-D8189CA9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4D9D84-7B01-4E64-AB22-C012D0BF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BCF5FC-D416-4F22-9499-3A8D0C480B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1439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DFDBCF-C705-4B0E-86E1-F0166119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8DB0D-DE35-4A80-B57B-654BDCD95975}" type="datetimeFigureOut">
              <a:rPr lang="en-GB"/>
              <a:pPr>
                <a:defRPr/>
              </a:pPr>
              <a:t>17/03/2020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A7F35E-41C3-4BE4-B158-B3A036BE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6C6E1C-F8FC-428D-8AAC-E168A6D6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9D0A1-9F14-4990-8078-243838D740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396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5396A3-DC58-40BC-BEA8-198837424CAD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7D140A09-D886-42F5-BE6B-6A4A1383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1F3AE-5CF8-4018-B51E-1BE4DB209802}" type="datetimeFigureOut">
              <a:rPr lang="en-GB"/>
              <a:pPr>
                <a:defRPr/>
              </a:pPr>
              <a:t>17/03/2020</a:t>
            </a:fld>
            <a:endParaRPr lang="en-GB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67BDA3BC-042F-4D62-9D34-2EA29D08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7329F92-5B58-4801-971A-1E7792F7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4A2EB1-2B70-4331-80DA-A4C2D100C3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01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AF1FE3-6AFD-4C9E-9784-0BA52178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13D6-D2BE-4E5B-820E-8C7DD4442B29}" type="datetimeFigureOut">
              <a:rPr lang="en-GB"/>
              <a:pPr>
                <a:defRPr/>
              </a:pPr>
              <a:t>17/03/2020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393FA2-6C19-4837-B725-01DBFC9E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D8D78B-9B7A-42FE-867C-98C3ED75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18A2-5DD9-438C-930F-65BF88FE2E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661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D4EC200-3DDA-4B1D-A6D7-D50DA44A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F28F-9F95-4CAD-95A7-F4DF767610E0}" type="datetimeFigureOut">
              <a:rPr lang="en-GB"/>
              <a:pPr>
                <a:defRPr/>
              </a:pPr>
              <a:t>17/03/2020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556390-FDF8-4EA3-B245-12CE5274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E611CF-EAD8-4AEF-A1AA-3F21D607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84A2-43E9-46B4-B2DC-CBB68C49C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130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29370E-024C-4002-835B-C1A27E9CC856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FA0BDB-F6A8-43FB-865B-D12A5307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EDC4-BEFC-43E6-9ABE-31D38CF16CD1}" type="datetimeFigureOut">
              <a:rPr lang="en-GB"/>
              <a:pPr>
                <a:defRPr/>
              </a:pPr>
              <a:t>17/03/2020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4BA8FCA-5F38-4E7A-A5D9-A59490D9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22ED049-D082-4AED-A09A-5DD4A8CD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73075E-EE06-434A-85C5-36B050C37E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10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96DB6B-E556-4694-8C1E-4DE880F6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1AA05-BDA6-41BD-815A-5112AB867A62}" type="datetimeFigureOut">
              <a:rPr lang="en-GB"/>
              <a:pPr>
                <a:defRPr/>
              </a:pPr>
              <a:t>17/03/2020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6612B4-24BB-4F24-B368-C53402F1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05306F-C8F9-48F2-B6CA-A7C35F3A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7E2D-F4ED-469D-BD60-9078FDEE8F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062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5FBBD4-CBD1-4E03-8C04-5438DB0F0F5D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B5C436-C9F7-42E0-96AF-C38D1412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6E0FCBF-299E-4D30-9842-AF01F66847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2999F-AEEF-46DD-A3E8-8905B28F1E3E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966FD-1D84-4BFB-B1BC-C8FBB86D2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0BAE56-4D71-48C4-A288-1D365266FFE1}" type="datetimeFigureOut">
              <a:rPr lang="en-GB"/>
              <a:pPr>
                <a:defRPr/>
              </a:pPr>
              <a:t>17/03/2020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73586-D3C4-4EF5-BB4A-6466ED56B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27F0F-9A36-4587-A85B-C2516FBD2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BE5F5B-C1F9-451B-9B51-AA88846368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7" r:id="rId3"/>
    <p:sldLayoutId id="2147483730" r:id="rId4"/>
    <p:sldLayoutId id="2147483738" r:id="rId5"/>
    <p:sldLayoutId id="2147483731" r:id="rId6"/>
    <p:sldLayoutId id="2147483732" r:id="rId7"/>
    <p:sldLayoutId id="2147483739" r:id="rId8"/>
    <p:sldLayoutId id="2147483733" r:id="rId9"/>
    <p:sldLayoutId id="2147483734" r:id="rId10"/>
    <p:sldLayoutId id="2147483735" r:id="rId11"/>
    <p:sldLayoutId id="214748374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2A81-A8C6-478D-8989-DA17216578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k-MK" dirty="0"/>
              <a:t>Варијации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FFAB1-E905-4BAD-90FB-B8533E0579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31B7-C720-4DC8-9E41-D4D171FD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mk-MK" sz="3100" b="1" dirty="0"/>
            </a:br>
            <a:r>
              <a:rPr lang="mk-MK" sz="3100" b="1" dirty="0"/>
              <a:t>Континуирана и неконтинуирана варијација</a:t>
            </a:r>
            <a:br>
              <a:rPr lang="en-GB" b="1" dirty="0"/>
            </a:br>
            <a:endParaRPr lang="en-GB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244188E-741D-465E-9346-9FCFCDA28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en-US"/>
              <a:t>Континуирано варијација е функција која може да се промени постепено, како што се висината. Тој има голем број на вредности. И двата фактори на животната средина и гените влијаат континуирано варијација.</a:t>
            </a:r>
            <a:br>
              <a:rPr lang="ru-RU" altLang="en-US"/>
            </a:br>
            <a:br>
              <a:rPr lang="ru-RU" altLang="en-US"/>
            </a:br>
            <a:r>
              <a:rPr lang="ru-RU" altLang="en-US"/>
              <a:t>Дисконтинуирана промена формира категории, како што се бојата на очите. Таа е предизвикана од вашите гени. Не можете да го смените бојата на очите.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16B3-2B81-48EA-B1DD-22F90D70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k-MK" sz="2800" dirty="0"/>
              <a:t>Нацртајте ја табелата во вашите тетратки</a:t>
            </a:r>
            <a:endParaRPr lang="en-GB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127708-275F-46AD-8320-67DD380FA4C4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628775"/>
          <a:ext cx="6096000" cy="287178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371">
                <a:tc>
                  <a:txBody>
                    <a:bodyPr/>
                    <a:lstStyle/>
                    <a:p>
                      <a:r>
                        <a:rPr lang="mk-MK" sz="1800" dirty="0"/>
                        <a:t>Континуирана варијација</a:t>
                      </a:r>
                      <a:endParaRPr lang="en-GB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800" dirty="0"/>
                        <a:t>Некоконтинуирана варијација</a:t>
                      </a: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41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2" name="TextBox 6">
            <a:extLst>
              <a:ext uri="{FF2B5EF4-FFF2-40B4-BE49-F238E27FC236}">
                <a16:creationId xmlns:a16="http://schemas.microsoft.com/office/drawing/2014/main" id="{B980D219-D256-4183-BB50-3B9D219F3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811713"/>
            <a:ext cx="741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en-US" sz="1800"/>
              <a:t>Раззгледајте ги учениците во вашата училница ( тоа можете да го направите со вашите дома) и подредете ги во табелата</a:t>
            </a:r>
            <a:r>
              <a:rPr lang="en-GB" altLang="en-US" sz="180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B819-1345-40C9-941A-5923E26E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k-MK" dirty="0"/>
              <a:t>Мерење на континуирана варијација</a:t>
            </a:r>
            <a:endParaRPr lang="en-GB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096E50C-3E84-4CF8-BB68-AB2B2C173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en-US"/>
              <a:t>Висината е пример за континуирана варијација , можете да измерите 160 см, 160,5 см или 161 см</a:t>
            </a:r>
            <a:endParaRPr lang="en-GB" altLang="en-US"/>
          </a:p>
          <a:p>
            <a:pPr eaLnBrk="1" hangingPunct="1"/>
            <a:r>
              <a:rPr lang="ru-RU" altLang="en-US"/>
              <a:t>Тука нема поставно категории само низа на одговори.</a:t>
            </a:r>
          </a:p>
          <a:p>
            <a:pPr eaLnBrk="1" hangingPunct="1"/>
            <a:r>
              <a:rPr lang="ru-RU" altLang="en-US"/>
              <a:t>Висината  на испитаниците  можете да ја претставите   на график за го  прикажите овој тип на  континуирана варијација</a:t>
            </a:r>
            <a:endParaRPr lang="en-GB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494DA-2D4E-4D12-9F10-0224EFD4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k-MK" dirty="0"/>
              <a:t>Погледнете ги овие мерења</a:t>
            </a:r>
            <a:endParaRPr lang="en-GB" dirty="0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97FD29E-0EF4-45D6-B8B5-C35A1CB8F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000"/>
              <a:t>132 cm, 133.2cm, 135.6cm, 137cm, 137.4cm</a:t>
            </a:r>
          </a:p>
          <a:p>
            <a:pPr eaLnBrk="1" hangingPunct="1"/>
            <a:r>
              <a:rPr lang="en-GB" altLang="en-US" sz="2000"/>
              <a:t>140.5 cm, 142.9cm, 143 cm, 144cm, 145.8 cm, 146cm, 148.1cm</a:t>
            </a:r>
          </a:p>
          <a:p>
            <a:pPr eaLnBrk="1" hangingPunct="1"/>
            <a:r>
              <a:rPr lang="en-GB" altLang="en-US" sz="2000"/>
              <a:t>150 cm, 151.5cm, 153 cm, 153.6 cm, 153.5 cm, 154.2 cm, 154.6cm</a:t>
            </a:r>
          </a:p>
          <a:p>
            <a:pPr eaLnBrk="1" hangingPunct="1"/>
            <a:r>
              <a:rPr lang="en-GB" altLang="en-US" sz="2000"/>
              <a:t>155.6cm, 155.7cm, 156.8cm, 157cm, 159cm</a:t>
            </a:r>
          </a:p>
          <a:p>
            <a:pPr eaLnBrk="1" hangingPunct="1"/>
            <a:r>
              <a:rPr lang="en-GB" altLang="en-US" sz="2000"/>
              <a:t>160cm, 162cm, 164.3cm, 165cm, 167.9cm</a:t>
            </a:r>
          </a:p>
          <a:p>
            <a:pPr eaLnBrk="1" hangingPunct="1"/>
            <a:r>
              <a:rPr lang="en-GB" altLang="en-US" sz="2000"/>
              <a:t>170cm, 172cm</a:t>
            </a:r>
          </a:p>
          <a:p>
            <a:pPr eaLnBrk="1" hangingPunct="1"/>
            <a:endParaRPr lang="en-GB" altLang="en-US" sz="2000"/>
          </a:p>
          <a:p>
            <a:pPr eaLnBrk="1" hangingPunct="1"/>
            <a:r>
              <a:rPr lang="mk-MK" altLang="en-US" sz="2000"/>
              <a:t>Кој е со најголема вредност ?</a:t>
            </a:r>
          </a:p>
          <a:p>
            <a:pPr eaLnBrk="1" hangingPunct="1"/>
            <a:r>
              <a:rPr lang="mk-MK" altLang="en-US" sz="2000"/>
              <a:t>Кое се најмала вредност? </a:t>
            </a:r>
          </a:p>
          <a:p>
            <a:pPr eaLnBrk="1" hangingPunct="1"/>
            <a:r>
              <a:rPr lang="mk-MK" altLang="en-US" sz="2000"/>
              <a:t>Кој е опсегот(рангот во кој се движат вредностите) ?</a:t>
            </a:r>
            <a:endParaRPr lang="en-GB" altLang="en-US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808F-B4CE-45C2-A36F-F32D9682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k-MK" dirty="0"/>
              <a:t>Табеларен приказ на резултатите 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2AFB70-02A2-4D8A-B0F2-71BE905D068E}"/>
              </a:ext>
            </a:extLst>
          </p:cNvPr>
          <p:cNvGraphicFramePr>
            <a:graphicFrameLocks noGrp="1"/>
          </p:cNvGraphicFramePr>
          <p:nvPr/>
        </p:nvGraphicFramePr>
        <p:xfrm>
          <a:off x="-36513" y="2894013"/>
          <a:ext cx="9180513" cy="186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5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5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15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15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0554">
                <a:tc>
                  <a:txBody>
                    <a:bodyPr/>
                    <a:lstStyle/>
                    <a:p>
                      <a:r>
                        <a:rPr lang="mk-MK" sz="1200" dirty="0"/>
                        <a:t>Висина</a:t>
                      </a:r>
                      <a:endParaRPr lang="en-GB" sz="1200" dirty="0"/>
                    </a:p>
                    <a:p>
                      <a:r>
                        <a:rPr lang="en-GB" sz="1200" dirty="0"/>
                        <a:t>cm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r>
                        <a:rPr lang="en-GB" sz="1800" dirty="0"/>
                        <a:t>130-134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r>
                        <a:rPr lang="en-GB" sz="1800" dirty="0"/>
                        <a:t>135-139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r>
                        <a:rPr lang="en-GB" sz="1800" dirty="0"/>
                        <a:t>140-144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r>
                        <a:rPr lang="en-GB" sz="1800" dirty="0"/>
                        <a:t>145-149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r>
                        <a:rPr lang="en-GB" sz="1800" dirty="0"/>
                        <a:t>150-154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r>
                        <a:rPr lang="en-GB" sz="1800" dirty="0"/>
                        <a:t>155-159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r>
                        <a:rPr lang="en-GB" sz="1800" dirty="0"/>
                        <a:t>160-164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r>
                        <a:rPr lang="en-GB" sz="1800" dirty="0"/>
                        <a:t>165-169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r>
                        <a:rPr lang="en-GB" sz="1800" dirty="0"/>
                        <a:t>170-174</a:t>
                      </a:r>
                    </a:p>
                  </a:txBody>
                  <a:tcPr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758">
                <a:tc>
                  <a:txBody>
                    <a:bodyPr/>
                    <a:lstStyle/>
                    <a:p>
                      <a:r>
                        <a:rPr lang="mk-MK" sz="1200" dirty="0"/>
                        <a:t>Број на испитаници</a:t>
                      </a:r>
                      <a:endParaRPr lang="en-GB" sz="12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II</a:t>
                      </a:r>
                    </a:p>
                    <a:p>
                      <a:endParaRPr lang="en-GB" sz="24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III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IIII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III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     </a:t>
                      </a:r>
                      <a:r>
                        <a:rPr lang="en-GB" sz="3200" dirty="0"/>
                        <a:t>II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III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II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I</a:t>
                      </a:r>
                    </a:p>
                  </a:txBody>
                  <a:tcPr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18" name="Picture 2" descr="http://upload.wikimedia.org/wikipedia/commons/thumb/8/8d/Unary8.svg/150px-Unary8.svg.png">
            <a:extLst>
              <a:ext uri="{FF2B5EF4-FFF2-40B4-BE49-F238E27FC236}">
                <a16:creationId xmlns:a16="http://schemas.microsoft.com/office/drawing/2014/main" id="{F5217996-F8C1-4CAB-A789-1C2AED579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80383" r="50000"/>
          <a:stretch>
            <a:fillRect/>
          </a:stretch>
        </p:blipFill>
        <p:spPr bwMode="auto">
          <a:xfrm>
            <a:off x="4716463" y="3886200"/>
            <a:ext cx="411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9" name="Picture 2" descr="http://upload.wikimedia.org/wikipedia/commons/thumb/8/8d/Unary8.svg/150px-Unary8.svg.png">
            <a:extLst>
              <a:ext uri="{FF2B5EF4-FFF2-40B4-BE49-F238E27FC236}">
                <a16:creationId xmlns:a16="http://schemas.microsoft.com/office/drawing/2014/main" id="{A20B706C-D9F2-4551-A6AB-5A3065CCC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80383" r="50000"/>
          <a:stretch>
            <a:fillRect/>
          </a:stretch>
        </p:blipFill>
        <p:spPr bwMode="auto">
          <a:xfrm>
            <a:off x="5699125" y="3886200"/>
            <a:ext cx="411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C46B-F833-4D9B-9DC0-1635DE49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404813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k-MK" dirty="0"/>
              <a:t>Нацртајте  го графикон на фреквенција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42B75652-D9FC-48C3-B9D0-04861CADF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196975"/>
            <a:ext cx="8229600" cy="4876800"/>
          </a:xfrm>
        </p:spPr>
        <p:txBody>
          <a:bodyPr/>
          <a:lstStyle/>
          <a:p>
            <a:pPr eaLnBrk="1" hangingPunct="1"/>
            <a:r>
              <a:rPr lang="ru-RU" altLang="en-US"/>
              <a:t>X оска - висина во „континуирани“ категории (см)</a:t>
            </a:r>
          </a:p>
          <a:p>
            <a:pPr eaLnBrk="1" hangingPunct="1"/>
            <a:r>
              <a:rPr lang="ru-RU" altLang="en-US"/>
              <a:t>Y оска - број на испитаници</a:t>
            </a:r>
            <a:endParaRPr lang="en-GB" altLang="en-US"/>
          </a:p>
        </p:txBody>
      </p:sp>
      <p:pic>
        <p:nvPicPr>
          <p:cNvPr id="21508" name="Picture 3" descr="heights_graph.gif">
            <a:extLst>
              <a:ext uri="{FF2B5EF4-FFF2-40B4-BE49-F238E27FC236}">
                <a16:creationId xmlns:a16="http://schemas.microsoft.com/office/drawing/2014/main" id="{C7064D61-6A18-4B42-99DF-289525850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060575"/>
            <a:ext cx="49149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AA20C3-3AF4-4063-9742-808E9F34BE62}"/>
              </a:ext>
            </a:extLst>
          </p:cNvPr>
          <p:cNvSpPr/>
          <p:nvPr/>
        </p:nvSpPr>
        <p:spPr>
          <a:xfrm>
            <a:off x="4211638" y="4652963"/>
            <a:ext cx="1512887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mk-MK" sz="1400" dirty="0">
                <a:solidFill>
                  <a:srgbClr val="FF0000"/>
                </a:solidFill>
              </a:rPr>
              <a:t>Висина </a:t>
            </a:r>
            <a:r>
              <a:rPr lang="en-US" sz="1400" dirty="0">
                <a:solidFill>
                  <a:srgbClr val="FF0000"/>
                </a:solidFill>
              </a:rPr>
              <a:t>cm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97F2F-BB2C-44ED-ACCD-EA3CC74B00DB}"/>
              </a:ext>
            </a:extLst>
          </p:cNvPr>
          <p:cNvSpPr/>
          <p:nvPr/>
        </p:nvSpPr>
        <p:spPr>
          <a:xfrm>
            <a:off x="1907704" y="2204864"/>
            <a:ext cx="43204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mk-MK" sz="1400" dirty="0">
                <a:solidFill>
                  <a:srgbClr val="FF0000"/>
                </a:solidFill>
              </a:rPr>
              <a:t>Број на испитаници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A0BD-003C-4280-A593-DD63BD65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k-MK" dirty="0"/>
              <a:t>Активност </a:t>
            </a:r>
            <a:endParaRPr lang="en-GB" dirty="0"/>
          </a:p>
        </p:txBody>
      </p:sp>
      <p:pic>
        <p:nvPicPr>
          <p:cNvPr id="22531" name="Content Placeholder 3" descr="Work disk:KV_Work:Collins:5741_KS3_TP3:TP3:CD-ROM:1_Variation for Survival:ARTWORK:AW_WS_3_1_3.jpg">
            <a:extLst>
              <a:ext uri="{FF2B5EF4-FFF2-40B4-BE49-F238E27FC236}">
                <a16:creationId xmlns:a16="http://schemas.microsoft.com/office/drawing/2014/main" id="{93A3CCF8-0967-432F-8E97-DD00E711CF2E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73238"/>
            <a:ext cx="6530975" cy="3178175"/>
          </a:xfrm>
        </p:spPr>
      </p:pic>
      <p:sp>
        <p:nvSpPr>
          <p:cNvPr id="22532" name="TextBox 4">
            <a:extLst>
              <a:ext uri="{FF2B5EF4-FFF2-40B4-BE49-F238E27FC236}">
                <a16:creationId xmlns:a16="http://schemas.microsoft.com/office/drawing/2014/main" id="{F2839E33-8CBA-4408-83FE-E9B1B614E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73688"/>
            <a:ext cx="7488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ru-RU" altLang="en-US" sz="1800"/>
              <a:t>Наведете три карактеристики на организмите кои покажуваат варијација.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ru-RU" altLang="en-US" sz="1800"/>
              <a:t>Идентификувајте дали би ги измериле или изброиле.</a:t>
            </a:r>
            <a:endParaRPr lang="en-GB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99FE-ED5B-41D6-855E-B40EE23C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k-MK" u="sng" dirty="0"/>
              <a:t>Варијации</a:t>
            </a:r>
            <a:endParaRPr lang="en-GB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4A062-AB87-4E02-8B63-D85A3DB85B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8291513" cy="4525962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1) </a:t>
            </a:r>
            <a:r>
              <a:rPr lang="mk-MK" dirty="0"/>
              <a:t>Напиши различни варијации кои можиш да ги забележиш помеѓу кучињата</a:t>
            </a:r>
            <a:endParaRPr lang="en-GB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8196" name="Picture 4" descr="http://www.pfma.org.uk/_assets/images/general/image/Collection%20of%20Dogs%20wb(1).jpg">
            <a:extLst>
              <a:ext uri="{FF2B5EF4-FFF2-40B4-BE49-F238E27FC236}">
                <a16:creationId xmlns:a16="http://schemas.microsoft.com/office/drawing/2014/main" id="{0A8F58FE-A70B-4F63-80FE-2C47119BE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51313"/>
            <a:ext cx="8964612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3F06-A476-478A-A3EE-C8EEA54C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k-MK" u="sng" dirty="0"/>
              <a:t>Варијации</a:t>
            </a:r>
            <a:endParaRPr lang="en-GB" u="sng" dirty="0"/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C6C41086-C79D-4A95-AC56-95FEA1EFFBF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7713662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mk-MK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mk-MK" altLang="en-US"/>
              <a:t> Објаснете ја важноста на биолошката разновидност во животната средина</a:t>
            </a:r>
            <a:br>
              <a:rPr lang="mk-MK" altLang="en-US"/>
            </a:br>
            <a:endParaRPr lang="mk-MK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mk-MK" altLang="en-US"/>
              <a:t>Разликата помеѓу континуирана и неконтинуирана варијација.</a:t>
            </a:r>
            <a:br>
              <a:rPr lang="mk-MK" altLang="en-US"/>
            </a:br>
            <a:br>
              <a:rPr lang="mk-MK" altLang="en-US"/>
            </a:br>
            <a:endParaRPr lang="en-GB" altLang="en-US"/>
          </a:p>
          <a:p>
            <a:pPr eaLnBrk="1" hangingPunct="1"/>
            <a:endParaRPr lang="en-GB" altLang="en-US">
              <a:solidFill>
                <a:srgbClr val="808000"/>
              </a:solidFill>
            </a:endParaRPr>
          </a:p>
          <a:p>
            <a:pPr eaLnBrk="1" hangingPunct="1"/>
            <a:endParaRPr lang="en-GB" altLang="en-US"/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284EE78A-47D0-4CD2-9924-FDDF43F34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7625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u="sn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18FAD-BD90-4E7D-AD24-964BA20F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b="1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91A64B6-D96C-43EF-8F4B-9DACA53CE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016125"/>
            <a:ext cx="8229600" cy="48768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mk-MK" altLang="en-US" sz="4400" b="1"/>
              <a:t>Континуирана и неконтинуирана варијација</a:t>
            </a:r>
            <a:endParaRPr lang="en-GB" altLang="en-US" sz="4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449F-CC1E-4CBB-A63A-D02C803C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k-MK" dirty="0"/>
              <a:t>Континуирана варијација</a:t>
            </a:r>
            <a:endParaRPr lang="en-GB" dirty="0"/>
          </a:p>
        </p:txBody>
      </p:sp>
      <p:pic>
        <p:nvPicPr>
          <p:cNvPr id="11267" name="Picture 3" descr="imagesCAB6NEG5.jpg">
            <a:extLst>
              <a:ext uri="{FF2B5EF4-FFF2-40B4-BE49-F238E27FC236}">
                <a16:creationId xmlns:a16="http://schemas.microsoft.com/office/drawing/2014/main" id="{65EA5A85-B471-4D00-BA9E-9B1C59497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29845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big and small.jpg">
            <a:extLst>
              <a:ext uri="{FF2B5EF4-FFF2-40B4-BE49-F238E27FC236}">
                <a16:creationId xmlns:a16="http://schemas.microsoft.com/office/drawing/2014/main" id="{8E49162B-E288-4BCD-B52F-554161763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45148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88EC7-902C-4690-9688-78FC0C02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k-MK" dirty="0"/>
              <a:t>Континуирана варијација</a:t>
            </a:r>
            <a:endParaRPr lang="en-GB" b="1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A69896F9-FABD-416B-9795-91C80939A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876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mk-MK" altLang="en-US" sz="30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mk-MK" altLang="en-US" sz="2600"/>
              <a:t>Разлики во една функција која може да се </a:t>
            </a:r>
            <a:r>
              <a:rPr lang="mk-MK" altLang="en-US" sz="2600" b="1"/>
              <a:t>менува постепено и имаат опсег на вредности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mk-MK" altLang="en-US" sz="2600"/>
              <a:t> на пример, човековите висина се менува како што децата растат</a:t>
            </a:r>
            <a:br>
              <a:rPr lang="mk-MK" altLang="en-US" sz="2600"/>
            </a:br>
            <a:br>
              <a:rPr lang="mk-MK" altLang="en-US" sz="2600"/>
            </a:br>
            <a:r>
              <a:rPr lang="mk-MK" altLang="en-US" sz="2600"/>
              <a:t>Континуирани варијацијии  се или  предизвикани од фактори на животната средина,</a:t>
            </a:r>
            <a:br>
              <a:rPr lang="mk-MK" altLang="en-US" sz="2600"/>
            </a:br>
            <a:r>
              <a:rPr lang="mk-MK" altLang="en-US" sz="2600"/>
              <a:t>или многу различни гени,</a:t>
            </a:r>
            <a:br>
              <a:rPr lang="mk-MK" altLang="en-US" sz="2600"/>
            </a:br>
            <a:r>
              <a:rPr lang="mk-MK" altLang="en-US" sz="2600"/>
              <a:t>или</a:t>
            </a:r>
            <a:br>
              <a:rPr lang="mk-MK" altLang="en-US" sz="2600"/>
            </a:br>
            <a:r>
              <a:rPr lang="mk-MK" altLang="en-US" sz="2600"/>
              <a:t>комбинација од двете</a:t>
            </a:r>
            <a:endParaRPr lang="en-GB" altLang="en-US" sz="2600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eye_Final.jpg">
            <a:extLst>
              <a:ext uri="{FF2B5EF4-FFF2-40B4-BE49-F238E27FC236}">
                <a16:creationId xmlns:a16="http://schemas.microsoft.com/office/drawing/2014/main" id="{9E17FFDD-3DA0-4E2C-A0FD-D094F0C12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240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B4C27-E0ED-4E24-9132-27F9D94E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k-MK" sz="4800" dirty="0"/>
              <a:t>Дисконтинуирана варијација</a:t>
            </a:r>
            <a:endParaRPr lang="en-GB" sz="4800" b="1" dirty="0">
              <a:latin typeface="Adventurer Black SF" pitchFamily="2" charset="0"/>
            </a:endParaRPr>
          </a:p>
        </p:txBody>
      </p:sp>
      <p:pic>
        <p:nvPicPr>
          <p:cNvPr id="13316" name="Picture 6" descr="blood.jpg">
            <a:extLst>
              <a:ext uri="{FF2B5EF4-FFF2-40B4-BE49-F238E27FC236}">
                <a16:creationId xmlns:a16="http://schemas.microsoft.com/office/drawing/2014/main" id="{B02A4464-D529-440C-A82F-AB92DEC25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13100"/>
            <a:ext cx="34480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roller.jpg">
            <a:extLst>
              <a:ext uri="{FF2B5EF4-FFF2-40B4-BE49-F238E27FC236}">
                <a16:creationId xmlns:a16="http://schemas.microsoft.com/office/drawing/2014/main" id="{01C6584B-E84F-44D6-B557-ADC7A047D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FF84-54FB-49A3-BE42-C0D63B2E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dirty="0"/>
              <a:t>	</a:t>
            </a:r>
            <a:r>
              <a:rPr lang="mk-MK" sz="4800" dirty="0"/>
              <a:t>Дисонтинуирана варијација</a:t>
            </a:r>
            <a:endParaRPr lang="en-GB" sz="4800" b="1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8CB0971-90BA-4FF3-AEBC-94F4FFE7A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mk-MK" altLang="en-US" sz="2800"/>
              <a:t>Разлики во една карактеристика која има само неколку опции на пример, боја на очите, маж или жена сл..</a:t>
            </a:r>
            <a:br>
              <a:rPr lang="mk-MK" altLang="en-US" sz="2800"/>
            </a:br>
            <a:br>
              <a:rPr lang="mk-MK" altLang="en-US" sz="2800"/>
            </a:br>
            <a:r>
              <a:rPr lang="mk-MK" altLang="en-US" sz="2800"/>
              <a:t>Дисконтинуирана промена формира категории</a:t>
            </a:r>
            <a:br>
              <a:rPr lang="mk-MK" altLang="en-US" sz="2800"/>
            </a:br>
            <a:r>
              <a:rPr lang="mk-MK" altLang="en-US" sz="2800"/>
              <a:t>Обично е предизвикана од еден или два наследени гени</a:t>
            </a:r>
            <a:br>
              <a:rPr lang="mk-MK" altLang="en-US" sz="2800"/>
            </a:br>
            <a:br>
              <a:rPr lang="mk-MK" altLang="en-US" sz="2800"/>
            </a:br>
            <a:r>
              <a:rPr lang="mk-MK" altLang="en-US" sz="2800"/>
              <a:t>Можете или да имаат ген или не, или ја имате или ја немате (тие можат да се измерат)</a:t>
            </a:r>
            <a:endParaRPr lang="en-GB" alt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DF8D-5CC4-4D23-9A56-CA969B39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k-MK" dirty="0"/>
              <a:t>Графикони и табели</a:t>
            </a:r>
            <a:endParaRPr lang="en-GB" dirty="0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BC328BC9-E511-44CA-A7F1-D92A42EB1C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412875"/>
            <a:ext cx="3448050" cy="2324100"/>
          </a:xfrm>
        </p:spPr>
      </p:pic>
      <p:pic>
        <p:nvPicPr>
          <p:cNvPr id="15364" name="Picture 4" descr="heights_graph.gif">
            <a:extLst>
              <a:ext uri="{FF2B5EF4-FFF2-40B4-BE49-F238E27FC236}">
                <a16:creationId xmlns:a16="http://schemas.microsoft.com/office/drawing/2014/main" id="{D34B6826-416E-4B74-BF5A-3345B5ACD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73463"/>
            <a:ext cx="49149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A406584D-C1ED-4FA8-BCBD-27A5CC1C49CA}"/>
              </a:ext>
            </a:extLst>
          </p:cNvPr>
          <p:cNvSpPr/>
          <p:nvPr/>
        </p:nvSpPr>
        <p:spPr>
          <a:xfrm rot="19952588">
            <a:off x="4386263" y="2051050"/>
            <a:ext cx="936625" cy="36036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E8F510D6-6CEA-4BFE-AD9E-1F4190C120AA}"/>
              </a:ext>
            </a:extLst>
          </p:cNvPr>
          <p:cNvSpPr/>
          <p:nvPr/>
        </p:nvSpPr>
        <p:spPr>
          <a:xfrm rot="11771842">
            <a:off x="2595563" y="4845050"/>
            <a:ext cx="936625" cy="36036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367" name="TextBox 5">
            <a:extLst>
              <a:ext uri="{FF2B5EF4-FFF2-40B4-BE49-F238E27FC236}">
                <a16:creationId xmlns:a16="http://schemas.microsoft.com/office/drawing/2014/main" id="{6886D0A9-1F53-40FB-ABDA-2FA8FB9D9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628775"/>
            <a:ext cx="2963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.</a:t>
            </a:r>
            <a:r>
              <a:rPr lang="mk-MK" altLang="en-US" sz="1800"/>
              <a:t> Дисконтинуирана промена.</a:t>
            </a:r>
            <a:br>
              <a:rPr lang="mk-MK" altLang="en-US" sz="1800"/>
            </a:br>
            <a:r>
              <a:rPr lang="mk-MK" altLang="en-US" sz="1800"/>
              <a:t>крвни групи </a:t>
            </a:r>
            <a:endParaRPr lang="en-GB" altLang="en-US" sz="1800"/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583CA602-66E6-4F30-A1DC-6DF8E8E92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789363"/>
            <a:ext cx="3168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en-US" sz="1800"/>
              <a:t>Континуирана варијација.</a:t>
            </a:r>
            <a:br>
              <a:rPr lang="mk-MK" altLang="en-US" sz="1800"/>
            </a:br>
            <a:r>
              <a:rPr lang="mk-MK" altLang="en-US" sz="1800"/>
              <a:t>Висина може да биде заедно со скала со многу различни вредности.</a:t>
            </a:r>
            <a:endParaRPr lang="en-AU" altLang="en-US" sz="18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</TotalTime>
  <Words>502</Words>
  <Application>Microsoft Office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Adventurer Black SF</vt:lpstr>
      <vt:lpstr>Arial</vt:lpstr>
      <vt:lpstr>Wingdings</vt:lpstr>
      <vt:lpstr>Clarity</vt:lpstr>
      <vt:lpstr>Варијации</vt:lpstr>
      <vt:lpstr>Варијации</vt:lpstr>
      <vt:lpstr>Варијации</vt:lpstr>
      <vt:lpstr>PowerPoint Presentation</vt:lpstr>
      <vt:lpstr>Континуирана варијација</vt:lpstr>
      <vt:lpstr>Континуирана варијација</vt:lpstr>
      <vt:lpstr>Дисконтинуирана варијација</vt:lpstr>
      <vt:lpstr> Дисонтинуирана варијација</vt:lpstr>
      <vt:lpstr>Графикони и табели</vt:lpstr>
      <vt:lpstr> Континуирана и неконтинуирана варијација </vt:lpstr>
      <vt:lpstr>Нацртајте ја табелата во вашите тетратки</vt:lpstr>
      <vt:lpstr>Мерење на континуирана варијација</vt:lpstr>
      <vt:lpstr>Погледнете ги овие мерења</vt:lpstr>
      <vt:lpstr>Табеларен приказ на резултатите </vt:lpstr>
      <vt:lpstr>Нацртајте  го графикон на фреквенција</vt:lpstr>
      <vt:lpstr>Активност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 for survival</dc:title>
  <dc:creator>HP</dc:creator>
  <cp:lastModifiedBy>Ѓорѓи Марушовски</cp:lastModifiedBy>
  <cp:revision>16</cp:revision>
  <dcterms:created xsi:type="dcterms:W3CDTF">2014-11-03T20:36:31Z</dcterms:created>
  <dcterms:modified xsi:type="dcterms:W3CDTF">2020-03-17T12:46:57Z</dcterms:modified>
</cp:coreProperties>
</file>