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80" r:id="rId4"/>
    <p:sldId id="281" r:id="rId5"/>
    <p:sldId id="258" r:id="rId6"/>
    <p:sldId id="262" r:id="rId7"/>
    <p:sldId id="259" r:id="rId8"/>
    <p:sldId id="263" r:id="rId9"/>
    <p:sldId id="260" r:id="rId10"/>
    <p:sldId id="264" r:id="rId11"/>
    <p:sldId id="261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EDDA-F45E-4700-8259-5A72524BDA1E}" type="datetimeFigureOut">
              <a:rPr lang="el-GR" smtClean="0"/>
              <a:t>4/4/2016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2144-331F-41EC-9582-7B67399188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024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EDDA-F45E-4700-8259-5A72524BDA1E}" type="datetimeFigureOut">
              <a:rPr lang="el-GR" smtClean="0"/>
              <a:t>4/4/2016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2144-331F-41EC-9582-7B67399188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326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EDDA-F45E-4700-8259-5A72524BDA1E}" type="datetimeFigureOut">
              <a:rPr lang="el-GR" smtClean="0"/>
              <a:t>4/4/2016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2144-331F-41EC-9582-7B67399188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55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EDDA-F45E-4700-8259-5A72524BDA1E}" type="datetimeFigureOut">
              <a:rPr lang="el-GR" smtClean="0"/>
              <a:t>4/4/2016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2144-331F-41EC-9582-7B67399188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2339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EDDA-F45E-4700-8259-5A72524BDA1E}" type="datetimeFigureOut">
              <a:rPr lang="el-GR" smtClean="0"/>
              <a:t>4/4/2016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2144-331F-41EC-9582-7B67399188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525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EDDA-F45E-4700-8259-5A72524BDA1E}" type="datetimeFigureOut">
              <a:rPr lang="el-GR" smtClean="0"/>
              <a:t>4/4/2016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2144-331F-41EC-9582-7B67399188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144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EDDA-F45E-4700-8259-5A72524BDA1E}" type="datetimeFigureOut">
              <a:rPr lang="el-GR" smtClean="0"/>
              <a:t>4/4/2016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2144-331F-41EC-9582-7B67399188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240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EDDA-F45E-4700-8259-5A72524BDA1E}" type="datetimeFigureOut">
              <a:rPr lang="el-GR" smtClean="0"/>
              <a:t>4/4/2016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2144-331F-41EC-9582-7B67399188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5231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EDDA-F45E-4700-8259-5A72524BDA1E}" type="datetimeFigureOut">
              <a:rPr lang="el-GR" smtClean="0"/>
              <a:t>4/4/2016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2144-331F-41EC-9582-7B67399188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542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EDDA-F45E-4700-8259-5A72524BDA1E}" type="datetimeFigureOut">
              <a:rPr lang="el-GR" smtClean="0"/>
              <a:t>4/4/2016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2144-331F-41EC-9582-7B67399188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839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EDDA-F45E-4700-8259-5A72524BDA1E}" type="datetimeFigureOut">
              <a:rPr lang="el-GR" smtClean="0"/>
              <a:t>4/4/2016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A2144-331F-41EC-9582-7B67399188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327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4EDDA-F45E-4700-8259-5A72524BDA1E}" type="datetimeFigureOut">
              <a:rPr lang="el-GR" smtClean="0"/>
              <a:t>4/4/2016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A2144-331F-41EC-9582-7B67399188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71751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audio" Target="../media/audio3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3.wav"/><Relationship Id="rId7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3" Type="http://schemas.openxmlformats.org/officeDocument/2006/relationships/audio" Target="../media/audio3.wav"/><Relationship Id="rId7" Type="http://schemas.openxmlformats.org/officeDocument/2006/relationships/audio" Target="../media/audio5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3.wav"/><Relationship Id="rId7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3.wav"/><Relationship Id="rId7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3.wav"/><Relationship Id="rId7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3.wav"/><Relationship Id="rId7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3" Type="http://schemas.openxmlformats.org/officeDocument/2006/relationships/audio" Target="../media/audio3.wav"/><Relationship Id="rId7" Type="http://schemas.openxmlformats.org/officeDocument/2006/relationships/audio" Target="../media/audio5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3.wav"/><Relationship Id="rId7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3" Type="http://schemas.openxmlformats.org/officeDocument/2006/relationships/audio" Target="../media/audio3.wav"/><Relationship Id="rId7" Type="http://schemas.openxmlformats.org/officeDocument/2006/relationships/audio" Target="../media/audio4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3" Type="http://schemas.openxmlformats.org/officeDocument/2006/relationships/audio" Target="../media/audio3.wav"/><Relationship Id="rId7" Type="http://schemas.openxmlformats.org/officeDocument/2006/relationships/audio" Target="../media/audio5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MIXED CONDITIONALS</a:t>
            </a:r>
            <a:endParaRPr lang="el-GR" sz="3600" dirty="0"/>
          </a:p>
        </p:txBody>
      </p:sp>
      <p:pic>
        <p:nvPicPr>
          <p:cNvPr id="1026" name="Picture 2" descr="http://www.familylobby.com/common/tt11198662fltt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43" y="1497496"/>
            <a:ext cx="12105290" cy="148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623455" y="4904510"/>
            <a:ext cx="6262254" cy="18288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arenR"/>
            </a:pPr>
            <a:r>
              <a:rPr lang="en-US" dirty="0"/>
              <a:t>CALL A FRIEND: the student asks a classmate to help</a:t>
            </a:r>
          </a:p>
          <a:p>
            <a:pPr algn="ctr"/>
            <a:r>
              <a:rPr lang="en-US" dirty="0"/>
              <a:t>2) POLL THE AUDIENCE: the class votes on the answer.</a:t>
            </a:r>
          </a:p>
          <a:p>
            <a:pPr algn="ctr"/>
            <a:r>
              <a:rPr lang="en-US" dirty="0"/>
              <a:t>3) 50/50: the teacher erases two answers.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760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304800" y="265043"/>
            <a:ext cx="11396870" cy="6361044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Εξάγωνο 4"/>
          <p:cNvSpPr/>
          <p:nvPr/>
        </p:nvSpPr>
        <p:spPr>
          <a:xfrm>
            <a:off x="874644" y="437321"/>
            <a:ext cx="6255026" cy="3776870"/>
          </a:xfrm>
          <a:prstGeom prst="hexagon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QUESTION 3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If I had slept earlier  </a:t>
            </a:r>
            <a:endParaRPr lang="el-GR" sz="3600" dirty="0"/>
          </a:p>
        </p:txBody>
      </p:sp>
      <p:sp>
        <p:nvSpPr>
          <p:cNvPr id="6" name="Εξάγωνο 5"/>
          <p:cNvSpPr/>
          <p:nvPr/>
        </p:nvSpPr>
        <p:spPr>
          <a:xfrm>
            <a:off x="397565" y="5088834"/>
            <a:ext cx="3856383" cy="662609"/>
          </a:xfrm>
          <a:prstGeom prst="hexagon">
            <a:avLst/>
          </a:prstGeom>
          <a:solidFill>
            <a:srgbClr val="00B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A. I  wouldn’t have missed my flight.  </a:t>
            </a:r>
            <a:endParaRPr lang="el-GR" sz="2400" dirty="0"/>
          </a:p>
        </p:txBody>
      </p:sp>
      <p:sp>
        <p:nvSpPr>
          <p:cNvPr id="7" name="Εξάγωνο 6"/>
          <p:cNvSpPr/>
          <p:nvPr/>
        </p:nvSpPr>
        <p:spPr>
          <a:xfrm>
            <a:off x="4499113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B.  I wouldn’t missed the flight.</a:t>
            </a:r>
            <a:endParaRPr lang="el-GR" sz="2400" dirty="0"/>
          </a:p>
        </p:txBody>
      </p:sp>
      <p:sp>
        <p:nvSpPr>
          <p:cNvPr id="8" name="Εξάγωνο 7"/>
          <p:cNvSpPr/>
          <p:nvPr/>
        </p:nvSpPr>
        <p:spPr>
          <a:xfrm>
            <a:off x="397564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C.  I missed the flight.</a:t>
            </a:r>
            <a:endParaRPr lang="el-GR" sz="2400" dirty="0"/>
          </a:p>
        </p:txBody>
      </p:sp>
      <p:sp>
        <p:nvSpPr>
          <p:cNvPr id="9" name="Εξάγωνο 8"/>
          <p:cNvSpPr/>
          <p:nvPr/>
        </p:nvSpPr>
        <p:spPr>
          <a:xfrm>
            <a:off x="4499113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D. I will miss the flight.</a:t>
            </a:r>
            <a:endParaRPr lang="el-GR" sz="2400" dirty="0"/>
          </a:p>
        </p:txBody>
      </p:sp>
      <p:sp>
        <p:nvSpPr>
          <p:cNvPr id="11" name="Ορθογώνιο 10"/>
          <p:cNvSpPr/>
          <p:nvPr/>
        </p:nvSpPr>
        <p:spPr>
          <a:xfrm>
            <a:off x="8600661" y="437320"/>
            <a:ext cx="2902226" cy="4956315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1.000.000€</a:t>
            </a:r>
          </a:p>
          <a:p>
            <a:pPr algn="ctr"/>
            <a:r>
              <a:rPr lang="en-US" sz="3200" dirty="0"/>
              <a:t>500.000€</a:t>
            </a:r>
          </a:p>
          <a:p>
            <a:pPr algn="ctr"/>
            <a:r>
              <a:rPr lang="en-US" sz="3200" dirty="0"/>
              <a:t>100.000€</a:t>
            </a:r>
          </a:p>
          <a:p>
            <a:pPr algn="ctr"/>
            <a:r>
              <a:rPr lang="en-US" sz="3200" dirty="0"/>
              <a:t>50.000€</a:t>
            </a:r>
          </a:p>
          <a:p>
            <a:pPr algn="ctr"/>
            <a:r>
              <a:rPr lang="en-US" sz="3200" dirty="0"/>
              <a:t>10.000€</a:t>
            </a:r>
          </a:p>
          <a:p>
            <a:pPr algn="ctr"/>
            <a:r>
              <a:rPr lang="en-US" sz="3200" dirty="0"/>
              <a:t>5.000€</a:t>
            </a:r>
          </a:p>
          <a:p>
            <a:pPr algn="ctr"/>
            <a:r>
              <a:rPr lang="en-US" sz="3200" dirty="0"/>
              <a:t>1000€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500€</a:t>
            </a:r>
          </a:p>
          <a:p>
            <a:pPr algn="ctr"/>
            <a:r>
              <a:rPr lang="en-US" sz="3200" dirty="0"/>
              <a:t>200€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100€</a:t>
            </a:r>
          </a:p>
        </p:txBody>
      </p:sp>
      <p:sp>
        <p:nvSpPr>
          <p:cNvPr id="15" name="AutoShape 2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" name="AutoShape 4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0" name="Κουμπί ενέργειας: Προσαρμογή 29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2146853" y="3445565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  <a:endParaRPr lang="el-GR" sz="2800" dirty="0"/>
          </a:p>
        </p:txBody>
      </p:sp>
      <p:sp>
        <p:nvSpPr>
          <p:cNvPr id="31" name="Κουμπί ενέργειας: Προσαρμογή 30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2986709" y="3458816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  <a:endParaRPr lang="el-GR" sz="2800" dirty="0"/>
          </a:p>
        </p:txBody>
      </p:sp>
      <p:sp>
        <p:nvSpPr>
          <p:cNvPr id="32" name="Κουμπί ενέργειας: Προσαρμογή 31">
            <a:hlinkClick r:id="" action="ppaction://hlinkshowjump?jump=nextslide" highlightClick="1">
              <a:snd r:embed="rId3" name="applause.wav"/>
            </a:hlinkClick>
          </p:cNvPr>
          <p:cNvSpPr/>
          <p:nvPr/>
        </p:nvSpPr>
        <p:spPr>
          <a:xfrm>
            <a:off x="3826566" y="3458817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  <a:endParaRPr lang="el-GR" sz="2800" dirty="0"/>
          </a:p>
        </p:txBody>
      </p:sp>
      <p:sp>
        <p:nvSpPr>
          <p:cNvPr id="33" name="Κουμπί ενέργειας: Προσαρμογή 32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4762501" y="3445564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841529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304800" y="265043"/>
            <a:ext cx="11396870" cy="6361044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Εξάγωνο 4"/>
          <p:cNvSpPr/>
          <p:nvPr/>
        </p:nvSpPr>
        <p:spPr>
          <a:xfrm>
            <a:off x="874644" y="437321"/>
            <a:ext cx="6255026" cy="3776870"/>
          </a:xfrm>
          <a:prstGeom prst="hexagon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QUESTION 4</a:t>
            </a:r>
          </a:p>
          <a:p>
            <a:pPr algn="ctr"/>
            <a:r>
              <a:rPr lang="en-US" sz="3600" dirty="0"/>
              <a:t>If you freeze water</a:t>
            </a:r>
          </a:p>
          <a:p>
            <a:pPr algn="ctr"/>
            <a:endParaRPr lang="el-GR" sz="3600" dirty="0"/>
          </a:p>
        </p:txBody>
      </p:sp>
      <p:sp>
        <p:nvSpPr>
          <p:cNvPr id="6" name="Εξάγωνο 5"/>
          <p:cNvSpPr/>
          <p:nvPr/>
        </p:nvSpPr>
        <p:spPr>
          <a:xfrm>
            <a:off x="397565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A.  it would have turned into ice.</a:t>
            </a:r>
            <a:endParaRPr lang="el-GR" sz="2400" dirty="0"/>
          </a:p>
        </p:txBody>
      </p:sp>
      <p:sp>
        <p:nvSpPr>
          <p:cNvPr id="7" name="Εξάγωνο 6"/>
          <p:cNvSpPr/>
          <p:nvPr/>
        </p:nvSpPr>
        <p:spPr>
          <a:xfrm>
            <a:off x="4499113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B. turn into ice  </a:t>
            </a:r>
            <a:endParaRPr lang="el-GR" sz="2400" dirty="0"/>
          </a:p>
        </p:txBody>
      </p:sp>
      <p:sp>
        <p:nvSpPr>
          <p:cNvPr id="8" name="Εξάγωνο 7"/>
          <p:cNvSpPr/>
          <p:nvPr/>
        </p:nvSpPr>
        <p:spPr>
          <a:xfrm>
            <a:off x="397564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C.  it turns into ice</a:t>
            </a:r>
            <a:endParaRPr lang="el-GR" sz="2400" dirty="0"/>
          </a:p>
        </p:txBody>
      </p:sp>
      <p:sp>
        <p:nvSpPr>
          <p:cNvPr id="9" name="Εξάγωνο 8"/>
          <p:cNvSpPr/>
          <p:nvPr/>
        </p:nvSpPr>
        <p:spPr>
          <a:xfrm>
            <a:off x="4499113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D. it will turn into ice.</a:t>
            </a:r>
            <a:endParaRPr lang="el-GR" sz="2400" dirty="0"/>
          </a:p>
        </p:txBody>
      </p:sp>
      <p:sp>
        <p:nvSpPr>
          <p:cNvPr id="11" name="Ορθογώνιο 10"/>
          <p:cNvSpPr/>
          <p:nvPr/>
        </p:nvSpPr>
        <p:spPr>
          <a:xfrm>
            <a:off x="8600661" y="437320"/>
            <a:ext cx="2902226" cy="4956315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1.000.000€</a:t>
            </a:r>
          </a:p>
          <a:p>
            <a:pPr algn="ctr"/>
            <a:r>
              <a:rPr lang="en-US" sz="3200" dirty="0"/>
              <a:t>500.000€</a:t>
            </a:r>
          </a:p>
          <a:p>
            <a:pPr algn="ctr"/>
            <a:r>
              <a:rPr lang="en-US" sz="3200" dirty="0"/>
              <a:t>100.000€</a:t>
            </a:r>
          </a:p>
          <a:p>
            <a:pPr algn="ctr"/>
            <a:r>
              <a:rPr lang="en-US" sz="3200" dirty="0"/>
              <a:t>50.000€</a:t>
            </a:r>
          </a:p>
          <a:p>
            <a:pPr algn="ctr"/>
            <a:r>
              <a:rPr lang="en-US" sz="3200" dirty="0"/>
              <a:t>10.000€</a:t>
            </a:r>
          </a:p>
          <a:p>
            <a:pPr algn="ctr"/>
            <a:r>
              <a:rPr lang="en-US" sz="3200" dirty="0"/>
              <a:t>5.000€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1000€</a:t>
            </a:r>
          </a:p>
          <a:p>
            <a:pPr algn="ctr"/>
            <a:r>
              <a:rPr lang="en-US" sz="3200" dirty="0"/>
              <a:t>500€</a:t>
            </a:r>
          </a:p>
          <a:p>
            <a:pPr algn="ctr"/>
            <a:r>
              <a:rPr lang="en-US" sz="3200" dirty="0"/>
              <a:t>200€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100€</a:t>
            </a:r>
          </a:p>
        </p:txBody>
      </p:sp>
      <p:grpSp>
        <p:nvGrpSpPr>
          <p:cNvPr id="38" name="Ομάδα 37"/>
          <p:cNvGrpSpPr/>
          <p:nvPr/>
        </p:nvGrpSpPr>
        <p:grpSpPr>
          <a:xfrm>
            <a:off x="8494305" y="5857460"/>
            <a:ext cx="3101009" cy="689113"/>
            <a:chOff x="8600661" y="5976730"/>
            <a:chExt cx="2905539" cy="569843"/>
          </a:xfrm>
        </p:grpSpPr>
        <p:sp>
          <p:nvSpPr>
            <p:cNvPr id="12" name="Κουμπί ενέργειας: Προσαρμογή 11">
              <a:hlinkClick r:id="rId2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8600661" y="5976730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Κουμπί ενέργειας: Προσαρμογή 12">
              <a:hlinkClick r:id="rId4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9617765" y="6003234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4" name="Κουμπί ενέργειας: Προσαρμογή 13">
              <a:hlinkClick r:id="rId5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10684565" y="6003233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5" name="AutoShape 2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6" name="Εικόνα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064" y="6030081"/>
            <a:ext cx="605459" cy="489988"/>
          </a:xfrm>
          <a:prstGeom prst="rect">
            <a:avLst/>
          </a:prstGeom>
        </p:spPr>
      </p:pic>
      <p:sp>
        <p:nvSpPr>
          <p:cNvPr id="17" name="AutoShape 4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1" name="Κουμπί ενέργειας: Προσαρμογή 20">
            <a:hlinkClick r:id="" action="ppaction://noaction" highlightClick="1"/>
          </p:cNvPr>
          <p:cNvSpPr/>
          <p:nvPr/>
        </p:nvSpPr>
        <p:spPr>
          <a:xfrm>
            <a:off x="10988717" y="6003750"/>
            <a:ext cx="235282" cy="543167"/>
          </a:xfrm>
          <a:prstGeom prst="actionButtonBlan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Κουμπί ενέργειας: Προσαρμογή 21">
            <a:hlinkClick r:id="" action="ppaction://noaction" highlightClick="1"/>
          </p:cNvPr>
          <p:cNvSpPr/>
          <p:nvPr/>
        </p:nvSpPr>
        <p:spPr>
          <a:xfrm>
            <a:off x="11243793" y="6003750"/>
            <a:ext cx="231236" cy="542650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Κουμπί ενέργειας: Προσαρμογή 29">
            <a:hlinkClick r:id="" action="ppaction://noaction" highlightClick="1">
              <a:snd r:embed="rId7" name="bomb.wav"/>
            </a:hlinkClick>
          </p:cNvPr>
          <p:cNvSpPr/>
          <p:nvPr/>
        </p:nvSpPr>
        <p:spPr>
          <a:xfrm>
            <a:off x="2146853" y="3445565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  <a:endParaRPr lang="el-GR" sz="2800" dirty="0"/>
          </a:p>
        </p:txBody>
      </p:sp>
      <p:sp>
        <p:nvSpPr>
          <p:cNvPr id="31" name="Κουμπί ενέργειας: Προσαρμογή 30">
            <a:hlinkClick r:id="" action="ppaction://noaction" highlightClick="1">
              <a:snd r:embed="rId7" name="bomb.wav"/>
            </a:hlinkClick>
          </p:cNvPr>
          <p:cNvSpPr/>
          <p:nvPr/>
        </p:nvSpPr>
        <p:spPr>
          <a:xfrm>
            <a:off x="2986709" y="3458816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  <a:endParaRPr lang="el-GR" sz="2800" dirty="0"/>
          </a:p>
        </p:txBody>
      </p:sp>
      <p:sp>
        <p:nvSpPr>
          <p:cNvPr id="32" name="Κουμπί ενέργειας: Προσαρμογή 31">
            <a:hlinkClick r:id="" action="ppaction://hlinkshowjump?jump=nextslide" highlightClick="1">
              <a:snd r:embed="rId8" name="applause.wav"/>
            </a:hlinkClick>
          </p:cNvPr>
          <p:cNvSpPr/>
          <p:nvPr/>
        </p:nvSpPr>
        <p:spPr>
          <a:xfrm>
            <a:off x="3826566" y="3458817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  <a:endParaRPr lang="el-GR" sz="2800" dirty="0"/>
          </a:p>
        </p:txBody>
      </p:sp>
      <p:sp>
        <p:nvSpPr>
          <p:cNvPr id="33" name="Κουμπί ενέργειας: Προσαρμογή 32">
            <a:hlinkClick r:id="" action="ppaction://noaction" highlightClick="1">
              <a:snd r:embed="rId7" name="bomb.wav"/>
            </a:hlinkClick>
          </p:cNvPr>
          <p:cNvSpPr/>
          <p:nvPr/>
        </p:nvSpPr>
        <p:spPr>
          <a:xfrm>
            <a:off x="4762501" y="3445564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l-GR" sz="2800" dirty="0"/>
          </a:p>
        </p:txBody>
      </p:sp>
      <p:pic>
        <p:nvPicPr>
          <p:cNvPr id="36" name="Εικόνα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528" y="6036876"/>
            <a:ext cx="464184" cy="489988"/>
          </a:xfrm>
          <a:prstGeom prst="rect">
            <a:avLst/>
          </a:prstGeom>
        </p:spPr>
      </p:pic>
      <p:pic>
        <p:nvPicPr>
          <p:cNvPr id="37" name="Εικόνα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09" y="6030081"/>
            <a:ext cx="605459" cy="48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697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304800" y="265043"/>
            <a:ext cx="11396870" cy="6361044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Εξάγωνο 4"/>
          <p:cNvSpPr/>
          <p:nvPr/>
        </p:nvSpPr>
        <p:spPr>
          <a:xfrm>
            <a:off x="874644" y="437321"/>
            <a:ext cx="6255026" cy="3776870"/>
          </a:xfrm>
          <a:prstGeom prst="hexagon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QUESTION 4</a:t>
            </a:r>
          </a:p>
          <a:p>
            <a:pPr algn="ctr"/>
            <a:r>
              <a:rPr lang="en-US" sz="3600" dirty="0"/>
              <a:t>If you freeze water</a:t>
            </a:r>
          </a:p>
          <a:p>
            <a:pPr algn="ctr"/>
            <a:endParaRPr lang="el-GR" sz="3600" dirty="0"/>
          </a:p>
        </p:txBody>
      </p:sp>
      <p:sp>
        <p:nvSpPr>
          <p:cNvPr id="6" name="Εξάγωνο 5"/>
          <p:cNvSpPr/>
          <p:nvPr/>
        </p:nvSpPr>
        <p:spPr>
          <a:xfrm>
            <a:off x="397565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A.  it would have turned into ice.</a:t>
            </a:r>
            <a:endParaRPr lang="el-GR" sz="2400" dirty="0"/>
          </a:p>
        </p:txBody>
      </p:sp>
      <p:sp>
        <p:nvSpPr>
          <p:cNvPr id="7" name="Εξάγωνο 6"/>
          <p:cNvSpPr/>
          <p:nvPr/>
        </p:nvSpPr>
        <p:spPr>
          <a:xfrm>
            <a:off x="4499113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B. turn into ice  </a:t>
            </a:r>
            <a:endParaRPr lang="el-GR" sz="2400" dirty="0"/>
          </a:p>
        </p:txBody>
      </p:sp>
      <p:sp>
        <p:nvSpPr>
          <p:cNvPr id="8" name="Εξάγωνο 7"/>
          <p:cNvSpPr/>
          <p:nvPr/>
        </p:nvSpPr>
        <p:spPr>
          <a:xfrm>
            <a:off x="397564" y="5857460"/>
            <a:ext cx="3856383" cy="662609"/>
          </a:xfrm>
          <a:prstGeom prst="hexagon">
            <a:avLst/>
          </a:prstGeom>
          <a:solidFill>
            <a:srgbClr val="00B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C.  it turns into ice</a:t>
            </a:r>
            <a:endParaRPr lang="el-GR" sz="2400" dirty="0"/>
          </a:p>
        </p:txBody>
      </p:sp>
      <p:sp>
        <p:nvSpPr>
          <p:cNvPr id="9" name="Εξάγωνο 8"/>
          <p:cNvSpPr/>
          <p:nvPr/>
        </p:nvSpPr>
        <p:spPr>
          <a:xfrm>
            <a:off x="4499113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D. it will turn into ice.</a:t>
            </a:r>
            <a:endParaRPr lang="el-GR" sz="2400" dirty="0"/>
          </a:p>
        </p:txBody>
      </p:sp>
      <p:sp>
        <p:nvSpPr>
          <p:cNvPr id="11" name="Ορθογώνιο 10"/>
          <p:cNvSpPr/>
          <p:nvPr/>
        </p:nvSpPr>
        <p:spPr>
          <a:xfrm>
            <a:off x="8600661" y="437320"/>
            <a:ext cx="2902226" cy="4956315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1.000.000€</a:t>
            </a:r>
          </a:p>
          <a:p>
            <a:pPr algn="ctr"/>
            <a:r>
              <a:rPr lang="en-US" sz="3200" dirty="0"/>
              <a:t>500.000€</a:t>
            </a:r>
          </a:p>
          <a:p>
            <a:pPr algn="ctr"/>
            <a:r>
              <a:rPr lang="en-US" sz="3200" dirty="0"/>
              <a:t>100.000€</a:t>
            </a:r>
          </a:p>
          <a:p>
            <a:pPr algn="ctr"/>
            <a:r>
              <a:rPr lang="en-US" sz="3200" dirty="0"/>
              <a:t>50.000€</a:t>
            </a:r>
          </a:p>
          <a:p>
            <a:pPr algn="ctr"/>
            <a:r>
              <a:rPr lang="en-US" sz="3200" dirty="0"/>
              <a:t>10.000€</a:t>
            </a:r>
          </a:p>
          <a:p>
            <a:pPr algn="ctr"/>
            <a:r>
              <a:rPr lang="en-US" sz="3200" dirty="0"/>
              <a:t>5.000€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1000€</a:t>
            </a:r>
          </a:p>
          <a:p>
            <a:pPr algn="ctr"/>
            <a:r>
              <a:rPr lang="en-US" sz="3200" dirty="0"/>
              <a:t>500€</a:t>
            </a:r>
          </a:p>
          <a:p>
            <a:pPr algn="ctr"/>
            <a:r>
              <a:rPr lang="en-US" sz="3200" dirty="0"/>
              <a:t>200€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100€</a:t>
            </a:r>
          </a:p>
        </p:txBody>
      </p:sp>
      <p:sp>
        <p:nvSpPr>
          <p:cNvPr id="15" name="AutoShape 2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" name="AutoShape 4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0" name="Κουμπί ενέργειας: Προσαρμογή 29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2146853" y="3445565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  <a:endParaRPr lang="el-GR" sz="2800" dirty="0"/>
          </a:p>
        </p:txBody>
      </p:sp>
      <p:sp>
        <p:nvSpPr>
          <p:cNvPr id="31" name="Κουμπί ενέργειας: Προσαρμογή 30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2986709" y="3458816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  <a:endParaRPr lang="el-GR" sz="2800" dirty="0"/>
          </a:p>
        </p:txBody>
      </p:sp>
      <p:sp>
        <p:nvSpPr>
          <p:cNvPr id="32" name="Κουμπί ενέργειας: Προσαρμογή 31">
            <a:hlinkClick r:id="" action="ppaction://hlinkshowjump?jump=nextslide" highlightClick="1">
              <a:snd r:embed="rId3" name="applause.wav"/>
            </a:hlinkClick>
          </p:cNvPr>
          <p:cNvSpPr/>
          <p:nvPr/>
        </p:nvSpPr>
        <p:spPr>
          <a:xfrm>
            <a:off x="3826566" y="3458817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  <a:endParaRPr lang="el-GR" sz="2800" dirty="0"/>
          </a:p>
        </p:txBody>
      </p:sp>
      <p:sp>
        <p:nvSpPr>
          <p:cNvPr id="33" name="Κουμπί ενέργειας: Προσαρμογή 32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4762501" y="3445564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220514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304800" y="265043"/>
            <a:ext cx="11396870" cy="6361044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Εξάγωνο 4"/>
          <p:cNvSpPr/>
          <p:nvPr/>
        </p:nvSpPr>
        <p:spPr>
          <a:xfrm>
            <a:off x="874644" y="437321"/>
            <a:ext cx="6255026" cy="3776870"/>
          </a:xfrm>
          <a:prstGeom prst="hexagon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QUESTION 5</a:t>
            </a:r>
          </a:p>
          <a:p>
            <a:pPr algn="ctr"/>
            <a:r>
              <a:rPr lang="en-US" sz="3600" dirty="0"/>
              <a:t>If it rains</a:t>
            </a:r>
          </a:p>
          <a:p>
            <a:pPr algn="ctr"/>
            <a:endParaRPr lang="el-GR" sz="3600" dirty="0"/>
          </a:p>
        </p:txBody>
      </p:sp>
      <p:sp>
        <p:nvSpPr>
          <p:cNvPr id="6" name="Εξάγωνο 5"/>
          <p:cNvSpPr/>
          <p:nvPr/>
        </p:nvSpPr>
        <p:spPr>
          <a:xfrm>
            <a:off x="397565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A. she won’t go for a walk.</a:t>
            </a:r>
            <a:endParaRPr lang="el-GR" sz="2400" dirty="0"/>
          </a:p>
        </p:txBody>
      </p:sp>
      <p:sp>
        <p:nvSpPr>
          <p:cNvPr id="7" name="Εξάγωνο 6"/>
          <p:cNvSpPr/>
          <p:nvPr/>
        </p:nvSpPr>
        <p:spPr>
          <a:xfrm>
            <a:off x="4499113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B. she wouldn’t go for a walk </a:t>
            </a:r>
            <a:endParaRPr lang="el-GR" sz="2400" dirty="0"/>
          </a:p>
        </p:txBody>
      </p:sp>
      <p:sp>
        <p:nvSpPr>
          <p:cNvPr id="8" name="Εξάγωνο 7"/>
          <p:cNvSpPr/>
          <p:nvPr/>
        </p:nvSpPr>
        <p:spPr>
          <a:xfrm>
            <a:off x="397564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C.  she wouldn’t have gone for a walk.</a:t>
            </a:r>
            <a:endParaRPr lang="el-GR" sz="2400" dirty="0"/>
          </a:p>
        </p:txBody>
      </p:sp>
      <p:sp>
        <p:nvSpPr>
          <p:cNvPr id="9" name="Εξάγωνο 8"/>
          <p:cNvSpPr/>
          <p:nvPr/>
        </p:nvSpPr>
        <p:spPr>
          <a:xfrm>
            <a:off x="4499113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D. she  go for a walk. </a:t>
            </a:r>
            <a:endParaRPr lang="el-GR" sz="2400" dirty="0"/>
          </a:p>
        </p:txBody>
      </p:sp>
      <p:sp>
        <p:nvSpPr>
          <p:cNvPr id="11" name="Ορθογώνιο 10"/>
          <p:cNvSpPr/>
          <p:nvPr/>
        </p:nvSpPr>
        <p:spPr>
          <a:xfrm>
            <a:off x="8600661" y="437320"/>
            <a:ext cx="2902226" cy="4956315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1.000.000€</a:t>
            </a:r>
          </a:p>
          <a:p>
            <a:pPr algn="ctr"/>
            <a:r>
              <a:rPr lang="en-US" sz="3200" dirty="0"/>
              <a:t>500.000€</a:t>
            </a:r>
          </a:p>
          <a:p>
            <a:pPr algn="ctr"/>
            <a:r>
              <a:rPr lang="en-US" sz="3200" dirty="0"/>
              <a:t>100.000€</a:t>
            </a:r>
          </a:p>
          <a:p>
            <a:pPr algn="ctr"/>
            <a:r>
              <a:rPr lang="en-US" sz="3200" dirty="0"/>
              <a:t>50.000€</a:t>
            </a:r>
          </a:p>
          <a:p>
            <a:pPr algn="ctr"/>
            <a:r>
              <a:rPr lang="en-US" sz="3200" dirty="0"/>
              <a:t>10.000€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5.000€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1000€</a:t>
            </a:r>
          </a:p>
          <a:p>
            <a:pPr algn="ctr"/>
            <a:r>
              <a:rPr lang="en-US" sz="3200" dirty="0"/>
              <a:t>500€</a:t>
            </a:r>
          </a:p>
          <a:p>
            <a:pPr algn="ctr"/>
            <a:r>
              <a:rPr lang="en-US" sz="3200" dirty="0"/>
              <a:t>200€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100€</a:t>
            </a:r>
          </a:p>
        </p:txBody>
      </p:sp>
      <p:grpSp>
        <p:nvGrpSpPr>
          <p:cNvPr id="38" name="Ομάδα 37"/>
          <p:cNvGrpSpPr/>
          <p:nvPr/>
        </p:nvGrpSpPr>
        <p:grpSpPr>
          <a:xfrm>
            <a:off x="8494305" y="5857460"/>
            <a:ext cx="3101009" cy="689113"/>
            <a:chOff x="8600661" y="5976730"/>
            <a:chExt cx="2905539" cy="569843"/>
          </a:xfrm>
        </p:grpSpPr>
        <p:sp>
          <p:nvSpPr>
            <p:cNvPr id="12" name="Κουμπί ενέργειας: Προσαρμογή 11">
              <a:hlinkClick r:id="rId2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8600661" y="5976730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Κουμπί ενέργειας: Προσαρμογή 12">
              <a:hlinkClick r:id="rId4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9617765" y="6003234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4" name="Κουμπί ενέργειας: Προσαρμογή 13">
              <a:hlinkClick r:id="rId5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10684565" y="6003233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5" name="AutoShape 2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6" name="Εικόνα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064" y="6030081"/>
            <a:ext cx="605459" cy="489988"/>
          </a:xfrm>
          <a:prstGeom prst="rect">
            <a:avLst/>
          </a:prstGeom>
        </p:spPr>
      </p:pic>
      <p:sp>
        <p:nvSpPr>
          <p:cNvPr id="17" name="AutoShape 4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1" name="Κουμπί ενέργειας: Προσαρμογή 20">
            <a:hlinkClick r:id="" action="ppaction://noaction" highlightClick="1"/>
          </p:cNvPr>
          <p:cNvSpPr/>
          <p:nvPr/>
        </p:nvSpPr>
        <p:spPr>
          <a:xfrm>
            <a:off x="10988717" y="6003750"/>
            <a:ext cx="235282" cy="543167"/>
          </a:xfrm>
          <a:prstGeom prst="actionButtonBlan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Κουμπί ενέργειας: Προσαρμογή 21">
            <a:hlinkClick r:id="" action="ppaction://noaction" highlightClick="1"/>
          </p:cNvPr>
          <p:cNvSpPr/>
          <p:nvPr/>
        </p:nvSpPr>
        <p:spPr>
          <a:xfrm>
            <a:off x="11243793" y="6003750"/>
            <a:ext cx="231236" cy="542650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Κουμπί ενέργειας: Προσαρμογή 29">
            <a:hlinkClick r:id="" action="ppaction://hlinkshowjump?jump=nextslide" highlightClick="1">
              <a:snd r:embed="rId7" name="applause.wav"/>
            </a:hlinkClick>
          </p:cNvPr>
          <p:cNvSpPr/>
          <p:nvPr/>
        </p:nvSpPr>
        <p:spPr>
          <a:xfrm>
            <a:off x="2146853" y="3445565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  <a:endParaRPr lang="el-GR" sz="2800" dirty="0"/>
          </a:p>
        </p:txBody>
      </p:sp>
      <p:sp>
        <p:nvSpPr>
          <p:cNvPr id="31" name="Κουμπί ενέργειας: Προσαρμογή 30">
            <a:hlinkClick r:id="" action="ppaction://noaction" highlightClick="1">
              <a:snd r:embed="rId8" name="bomb.wav"/>
            </a:hlinkClick>
          </p:cNvPr>
          <p:cNvSpPr/>
          <p:nvPr/>
        </p:nvSpPr>
        <p:spPr>
          <a:xfrm>
            <a:off x="2986709" y="3458816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  <a:endParaRPr lang="el-GR" sz="2800" dirty="0"/>
          </a:p>
        </p:txBody>
      </p:sp>
      <p:sp>
        <p:nvSpPr>
          <p:cNvPr id="32" name="Κουμπί ενέργειας: Προσαρμογή 31">
            <a:hlinkClick r:id="" action="ppaction://noaction" highlightClick="1">
              <a:snd r:embed="rId8" name="bomb.wav"/>
            </a:hlinkClick>
          </p:cNvPr>
          <p:cNvSpPr/>
          <p:nvPr/>
        </p:nvSpPr>
        <p:spPr>
          <a:xfrm>
            <a:off x="3826566" y="3458817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  <a:endParaRPr lang="el-GR" sz="2800" dirty="0"/>
          </a:p>
        </p:txBody>
      </p:sp>
      <p:sp>
        <p:nvSpPr>
          <p:cNvPr id="33" name="Κουμπί ενέργειας: Προσαρμογή 32">
            <a:hlinkClick r:id="" action="ppaction://noaction" highlightClick="1">
              <a:snd r:embed="rId8" name="bomb.wav"/>
            </a:hlinkClick>
          </p:cNvPr>
          <p:cNvSpPr/>
          <p:nvPr/>
        </p:nvSpPr>
        <p:spPr>
          <a:xfrm>
            <a:off x="4762501" y="3445564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l-GR" sz="2800" dirty="0"/>
          </a:p>
        </p:txBody>
      </p:sp>
      <p:pic>
        <p:nvPicPr>
          <p:cNvPr id="36" name="Εικόνα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528" y="6036876"/>
            <a:ext cx="464184" cy="489988"/>
          </a:xfrm>
          <a:prstGeom prst="rect">
            <a:avLst/>
          </a:prstGeom>
        </p:spPr>
      </p:pic>
      <p:pic>
        <p:nvPicPr>
          <p:cNvPr id="37" name="Εικόνα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09" y="6030081"/>
            <a:ext cx="605459" cy="48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807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304800" y="265043"/>
            <a:ext cx="11396870" cy="6361044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Εξάγωνο 4"/>
          <p:cNvSpPr/>
          <p:nvPr/>
        </p:nvSpPr>
        <p:spPr>
          <a:xfrm>
            <a:off x="874644" y="437321"/>
            <a:ext cx="6255026" cy="3776870"/>
          </a:xfrm>
          <a:prstGeom prst="hexagon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QUESTION 5</a:t>
            </a:r>
          </a:p>
          <a:p>
            <a:pPr algn="ctr"/>
            <a:r>
              <a:rPr lang="en-US" sz="3600" dirty="0"/>
              <a:t>If it rains</a:t>
            </a:r>
          </a:p>
          <a:p>
            <a:pPr algn="ctr"/>
            <a:endParaRPr lang="el-GR" sz="3600" dirty="0"/>
          </a:p>
        </p:txBody>
      </p:sp>
      <p:sp>
        <p:nvSpPr>
          <p:cNvPr id="6" name="Εξάγωνο 5"/>
          <p:cNvSpPr/>
          <p:nvPr/>
        </p:nvSpPr>
        <p:spPr>
          <a:xfrm>
            <a:off x="397565" y="5088834"/>
            <a:ext cx="3856383" cy="662609"/>
          </a:xfrm>
          <a:prstGeom prst="hexagon">
            <a:avLst/>
          </a:prstGeom>
          <a:solidFill>
            <a:srgbClr val="00B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A. she won’t go for a walk.</a:t>
            </a:r>
            <a:endParaRPr lang="el-GR" sz="2400" dirty="0"/>
          </a:p>
        </p:txBody>
      </p:sp>
      <p:sp>
        <p:nvSpPr>
          <p:cNvPr id="7" name="Εξάγωνο 6"/>
          <p:cNvSpPr/>
          <p:nvPr/>
        </p:nvSpPr>
        <p:spPr>
          <a:xfrm>
            <a:off x="4499113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B. she wouldn’t go for a walk </a:t>
            </a:r>
            <a:endParaRPr lang="el-GR" sz="2400" dirty="0"/>
          </a:p>
        </p:txBody>
      </p:sp>
      <p:sp>
        <p:nvSpPr>
          <p:cNvPr id="8" name="Εξάγωνο 7"/>
          <p:cNvSpPr/>
          <p:nvPr/>
        </p:nvSpPr>
        <p:spPr>
          <a:xfrm>
            <a:off x="397564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C.  she wouldn’t have gone for a walk.</a:t>
            </a:r>
            <a:endParaRPr lang="el-GR" sz="2400" dirty="0"/>
          </a:p>
        </p:txBody>
      </p:sp>
      <p:sp>
        <p:nvSpPr>
          <p:cNvPr id="9" name="Εξάγωνο 8"/>
          <p:cNvSpPr/>
          <p:nvPr/>
        </p:nvSpPr>
        <p:spPr>
          <a:xfrm>
            <a:off x="4499113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D. she  go for a walk. </a:t>
            </a:r>
            <a:endParaRPr lang="el-GR" sz="2400" dirty="0"/>
          </a:p>
        </p:txBody>
      </p:sp>
      <p:sp>
        <p:nvSpPr>
          <p:cNvPr id="11" name="Ορθογώνιο 10"/>
          <p:cNvSpPr/>
          <p:nvPr/>
        </p:nvSpPr>
        <p:spPr>
          <a:xfrm>
            <a:off x="8600661" y="437320"/>
            <a:ext cx="2902226" cy="4956315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1.000.000€</a:t>
            </a:r>
          </a:p>
          <a:p>
            <a:pPr algn="ctr"/>
            <a:r>
              <a:rPr lang="en-US" sz="3200" dirty="0"/>
              <a:t>500.000€</a:t>
            </a:r>
          </a:p>
          <a:p>
            <a:pPr algn="ctr"/>
            <a:r>
              <a:rPr lang="en-US" sz="3200" dirty="0"/>
              <a:t>100.000€</a:t>
            </a:r>
          </a:p>
          <a:p>
            <a:pPr algn="ctr"/>
            <a:r>
              <a:rPr lang="en-US" sz="3200" dirty="0"/>
              <a:t>50.000€</a:t>
            </a:r>
          </a:p>
          <a:p>
            <a:pPr algn="ctr"/>
            <a:r>
              <a:rPr lang="en-US" sz="3200" dirty="0"/>
              <a:t>10.000€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5.000€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1000€</a:t>
            </a:r>
          </a:p>
          <a:p>
            <a:pPr algn="ctr"/>
            <a:r>
              <a:rPr lang="en-US" sz="3200" dirty="0"/>
              <a:t>500€</a:t>
            </a:r>
          </a:p>
          <a:p>
            <a:pPr algn="ctr"/>
            <a:r>
              <a:rPr lang="en-US" sz="3200" dirty="0"/>
              <a:t>200€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100€</a:t>
            </a:r>
          </a:p>
        </p:txBody>
      </p:sp>
      <p:sp>
        <p:nvSpPr>
          <p:cNvPr id="15" name="AutoShape 2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" name="AutoShape 4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0" name="Κουμπί ενέργειας: Προσαρμογή 29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2146853" y="3445565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  <a:endParaRPr lang="el-GR" sz="2800" dirty="0"/>
          </a:p>
        </p:txBody>
      </p:sp>
      <p:sp>
        <p:nvSpPr>
          <p:cNvPr id="31" name="Κουμπί ενέργειας: Προσαρμογή 30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2986709" y="3458816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  <a:endParaRPr lang="el-GR" sz="2800" dirty="0"/>
          </a:p>
        </p:txBody>
      </p:sp>
      <p:sp>
        <p:nvSpPr>
          <p:cNvPr id="32" name="Κουμπί ενέργειας: Προσαρμογή 31">
            <a:hlinkClick r:id="" action="ppaction://hlinkshowjump?jump=nextslide" highlightClick="1">
              <a:snd r:embed="rId3" name="applause.wav"/>
            </a:hlinkClick>
          </p:cNvPr>
          <p:cNvSpPr/>
          <p:nvPr/>
        </p:nvSpPr>
        <p:spPr>
          <a:xfrm>
            <a:off x="3826566" y="3458817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  <a:endParaRPr lang="el-GR" sz="2800" dirty="0"/>
          </a:p>
        </p:txBody>
      </p:sp>
      <p:sp>
        <p:nvSpPr>
          <p:cNvPr id="33" name="Κουμπί ενέργειας: Προσαρμογή 32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4762501" y="3445564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521306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304800" y="265043"/>
            <a:ext cx="11396870" cy="6361044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Εξάγωνο 4"/>
          <p:cNvSpPr/>
          <p:nvPr/>
        </p:nvSpPr>
        <p:spPr>
          <a:xfrm>
            <a:off x="874644" y="437321"/>
            <a:ext cx="6255026" cy="3776870"/>
          </a:xfrm>
          <a:prstGeom prst="hexagon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QUESTION 6</a:t>
            </a:r>
          </a:p>
          <a:p>
            <a:pPr algn="ctr"/>
            <a:r>
              <a:rPr lang="en-US" sz="3600" dirty="0"/>
              <a:t>If John was younger</a:t>
            </a:r>
          </a:p>
          <a:p>
            <a:pPr algn="ctr"/>
            <a:endParaRPr lang="el-GR" sz="3600" dirty="0"/>
          </a:p>
        </p:txBody>
      </p:sp>
      <p:sp>
        <p:nvSpPr>
          <p:cNvPr id="6" name="Εξάγωνο 5"/>
          <p:cNvSpPr/>
          <p:nvPr/>
        </p:nvSpPr>
        <p:spPr>
          <a:xfrm>
            <a:off x="397565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A. he  will become a singer.</a:t>
            </a:r>
            <a:endParaRPr lang="el-GR" sz="2400" dirty="0"/>
          </a:p>
        </p:txBody>
      </p:sp>
      <p:sp>
        <p:nvSpPr>
          <p:cNvPr id="7" name="Εξάγωνο 6"/>
          <p:cNvSpPr/>
          <p:nvPr/>
        </p:nvSpPr>
        <p:spPr>
          <a:xfrm>
            <a:off x="4499113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B.  he would have become a singer.</a:t>
            </a:r>
            <a:endParaRPr lang="el-GR" sz="2400" dirty="0"/>
          </a:p>
        </p:txBody>
      </p:sp>
      <p:sp>
        <p:nvSpPr>
          <p:cNvPr id="8" name="Εξάγωνο 7"/>
          <p:cNvSpPr/>
          <p:nvPr/>
        </p:nvSpPr>
        <p:spPr>
          <a:xfrm>
            <a:off x="397564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C. he would become a singer.</a:t>
            </a:r>
            <a:endParaRPr lang="el-GR" sz="2400" dirty="0"/>
          </a:p>
        </p:txBody>
      </p:sp>
      <p:sp>
        <p:nvSpPr>
          <p:cNvPr id="9" name="Εξάγωνο 8"/>
          <p:cNvSpPr/>
          <p:nvPr/>
        </p:nvSpPr>
        <p:spPr>
          <a:xfrm>
            <a:off x="4499113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D. he become a singer. </a:t>
            </a:r>
            <a:endParaRPr lang="el-GR" sz="2400" dirty="0"/>
          </a:p>
        </p:txBody>
      </p:sp>
      <p:sp>
        <p:nvSpPr>
          <p:cNvPr id="11" name="Ορθογώνιο 10"/>
          <p:cNvSpPr/>
          <p:nvPr/>
        </p:nvSpPr>
        <p:spPr>
          <a:xfrm>
            <a:off x="8600661" y="437320"/>
            <a:ext cx="2902226" cy="4956315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1.000.000€</a:t>
            </a:r>
          </a:p>
          <a:p>
            <a:pPr algn="ctr"/>
            <a:r>
              <a:rPr lang="en-US" sz="3200" dirty="0"/>
              <a:t>500.000€</a:t>
            </a:r>
          </a:p>
          <a:p>
            <a:pPr algn="ctr"/>
            <a:r>
              <a:rPr lang="en-US" sz="3200" dirty="0"/>
              <a:t>100.000€</a:t>
            </a:r>
          </a:p>
          <a:p>
            <a:pPr algn="ctr"/>
            <a:r>
              <a:rPr lang="en-US" sz="3200" dirty="0"/>
              <a:t>50.000€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10.000€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5.000€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1000€</a:t>
            </a:r>
          </a:p>
          <a:p>
            <a:pPr algn="ctr"/>
            <a:r>
              <a:rPr lang="en-US" sz="3200" dirty="0"/>
              <a:t>500€</a:t>
            </a:r>
          </a:p>
          <a:p>
            <a:pPr algn="ctr"/>
            <a:r>
              <a:rPr lang="en-US" sz="3200" dirty="0"/>
              <a:t>200€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100€</a:t>
            </a:r>
          </a:p>
        </p:txBody>
      </p:sp>
      <p:grpSp>
        <p:nvGrpSpPr>
          <p:cNvPr id="38" name="Ομάδα 37"/>
          <p:cNvGrpSpPr/>
          <p:nvPr/>
        </p:nvGrpSpPr>
        <p:grpSpPr>
          <a:xfrm>
            <a:off x="8494305" y="5857460"/>
            <a:ext cx="3101009" cy="689113"/>
            <a:chOff x="8600661" y="5976730"/>
            <a:chExt cx="2905539" cy="569843"/>
          </a:xfrm>
        </p:grpSpPr>
        <p:sp>
          <p:nvSpPr>
            <p:cNvPr id="12" name="Κουμπί ενέργειας: Προσαρμογή 11">
              <a:hlinkClick r:id="rId2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8600661" y="5976730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Κουμπί ενέργειας: Προσαρμογή 12">
              <a:hlinkClick r:id="rId4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9617765" y="6003234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4" name="Κουμπί ενέργειας: Προσαρμογή 13">
              <a:hlinkClick r:id="rId5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10684565" y="6003233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5" name="AutoShape 2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6" name="Εικόνα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064" y="6030081"/>
            <a:ext cx="605459" cy="489988"/>
          </a:xfrm>
          <a:prstGeom prst="rect">
            <a:avLst/>
          </a:prstGeom>
        </p:spPr>
      </p:pic>
      <p:sp>
        <p:nvSpPr>
          <p:cNvPr id="17" name="AutoShape 4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1" name="Κουμπί ενέργειας: Προσαρμογή 20">
            <a:hlinkClick r:id="" action="ppaction://noaction" highlightClick="1"/>
          </p:cNvPr>
          <p:cNvSpPr/>
          <p:nvPr/>
        </p:nvSpPr>
        <p:spPr>
          <a:xfrm>
            <a:off x="10988717" y="6003750"/>
            <a:ext cx="235282" cy="543167"/>
          </a:xfrm>
          <a:prstGeom prst="actionButtonBlan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Κουμπί ενέργειας: Προσαρμογή 21">
            <a:hlinkClick r:id="" action="ppaction://noaction" highlightClick="1"/>
          </p:cNvPr>
          <p:cNvSpPr/>
          <p:nvPr/>
        </p:nvSpPr>
        <p:spPr>
          <a:xfrm>
            <a:off x="11243793" y="6003750"/>
            <a:ext cx="231236" cy="542650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Κουμπί ενέργειας: Προσαρμογή 29">
            <a:hlinkClick r:id="" action="ppaction://noaction" highlightClick="1">
              <a:snd r:embed="rId7" name="bomb.wav"/>
            </a:hlinkClick>
          </p:cNvPr>
          <p:cNvSpPr/>
          <p:nvPr/>
        </p:nvSpPr>
        <p:spPr>
          <a:xfrm>
            <a:off x="2146853" y="3445565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  <a:endParaRPr lang="el-GR" sz="2800" dirty="0"/>
          </a:p>
        </p:txBody>
      </p:sp>
      <p:sp>
        <p:nvSpPr>
          <p:cNvPr id="31" name="Κουμπί ενέργειας: Προσαρμογή 30">
            <a:hlinkClick r:id="" action="ppaction://noaction" highlightClick="1">
              <a:snd r:embed="rId7" name="bomb.wav"/>
            </a:hlinkClick>
          </p:cNvPr>
          <p:cNvSpPr/>
          <p:nvPr/>
        </p:nvSpPr>
        <p:spPr>
          <a:xfrm>
            <a:off x="2986709" y="3458816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  <a:endParaRPr lang="el-GR" sz="2800" dirty="0"/>
          </a:p>
        </p:txBody>
      </p:sp>
      <p:sp>
        <p:nvSpPr>
          <p:cNvPr id="32" name="Κουμπί ενέργειας: Προσαρμογή 31">
            <a:hlinkClick r:id="" action="ppaction://hlinkshowjump?jump=nextslide" highlightClick="1">
              <a:snd r:embed="rId8" name="applause.wav"/>
            </a:hlinkClick>
          </p:cNvPr>
          <p:cNvSpPr/>
          <p:nvPr/>
        </p:nvSpPr>
        <p:spPr>
          <a:xfrm>
            <a:off x="3826566" y="3458817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  <a:endParaRPr lang="el-GR" sz="2800" dirty="0"/>
          </a:p>
        </p:txBody>
      </p:sp>
      <p:sp>
        <p:nvSpPr>
          <p:cNvPr id="33" name="Κουμπί ενέργειας: Προσαρμογή 32">
            <a:hlinkClick r:id="" action="ppaction://noaction" highlightClick="1">
              <a:snd r:embed="rId7" name="bomb.wav"/>
            </a:hlinkClick>
          </p:cNvPr>
          <p:cNvSpPr/>
          <p:nvPr/>
        </p:nvSpPr>
        <p:spPr>
          <a:xfrm>
            <a:off x="4762501" y="3445564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l-GR" sz="2800" dirty="0"/>
          </a:p>
        </p:txBody>
      </p:sp>
      <p:pic>
        <p:nvPicPr>
          <p:cNvPr id="36" name="Εικόνα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528" y="6036876"/>
            <a:ext cx="464184" cy="489988"/>
          </a:xfrm>
          <a:prstGeom prst="rect">
            <a:avLst/>
          </a:prstGeom>
        </p:spPr>
      </p:pic>
      <p:pic>
        <p:nvPicPr>
          <p:cNvPr id="37" name="Εικόνα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09" y="6030081"/>
            <a:ext cx="605459" cy="48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350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304800" y="265043"/>
            <a:ext cx="11396870" cy="6361044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Εξάγωνο 4"/>
          <p:cNvSpPr/>
          <p:nvPr/>
        </p:nvSpPr>
        <p:spPr>
          <a:xfrm>
            <a:off x="874644" y="437321"/>
            <a:ext cx="6255026" cy="3776870"/>
          </a:xfrm>
          <a:prstGeom prst="hexagon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QUESTION 6</a:t>
            </a:r>
          </a:p>
          <a:p>
            <a:pPr algn="ctr"/>
            <a:r>
              <a:rPr lang="en-US" sz="3600" dirty="0"/>
              <a:t>If John was younger</a:t>
            </a:r>
          </a:p>
          <a:p>
            <a:pPr algn="ctr"/>
            <a:endParaRPr lang="el-GR" sz="3600" dirty="0"/>
          </a:p>
        </p:txBody>
      </p:sp>
      <p:sp>
        <p:nvSpPr>
          <p:cNvPr id="6" name="Εξάγωνο 5"/>
          <p:cNvSpPr/>
          <p:nvPr/>
        </p:nvSpPr>
        <p:spPr>
          <a:xfrm>
            <a:off x="397565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A. he  will become a singer.</a:t>
            </a:r>
            <a:endParaRPr lang="el-GR" sz="2400" dirty="0"/>
          </a:p>
        </p:txBody>
      </p:sp>
      <p:sp>
        <p:nvSpPr>
          <p:cNvPr id="7" name="Εξάγωνο 6"/>
          <p:cNvSpPr/>
          <p:nvPr/>
        </p:nvSpPr>
        <p:spPr>
          <a:xfrm>
            <a:off x="4499113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B.  he would have become a singer.</a:t>
            </a:r>
            <a:endParaRPr lang="el-GR" sz="2400" dirty="0"/>
          </a:p>
        </p:txBody>
      </p:sp>
      <p:sp>
        <p:nvSpPr>
          <p:cNvPr id="8" name="Εξάγωνο 7"/>
          <p:cNvSpPr/>
          <p:nvPr/>
        </p:nvSpPr>
        <p:spPr>
          <a:xfrm>
            <a:off x="397564" y="5857460"/>
            <a:ext cx="3856383" cy="662609"/>
          </a:xfrm>
          <a:prstGeom prst="hexagon">
            <a:avLst/>
          </a:prstGeom>
          <a:solidFill>
            <a:srgbClr val="00B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C. he would become a singer.</a:t>
            </a:r>
            <a:endParaRPr lang="el-GR" sz="2400" dirty="0"/>
          </a:p>
        </p:txBody>
      </p:sp>
      <p:sp>
        <p:nvSpPr>
          <p:cNvPr id="9" name="Εξάγωνο 8"/>
          <p:cNvSpPr/>
          <p:nvPr/>
        </p:nvSpPr>
        <p:spPr>
          <a:xfrm>
            <a:off x="4499113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D. he become a singer. </a:t>
            </a:r>
            <a:endParaRPr lang="el-GR" sz="2400" dirty="0"/>
          </a:p>
        </p:txBody>
      </p:sp>
      <p:sp>
        <p:nvSpPr>
          <p:cNvPr id="11" name="Ορθογώνιο 10"/>
          <p:cNvSpPr/>
          <p:nvPr/>
        </p:nvSpPr>
        <p:spPr>
          <a:xfrm>
            <a:off x="8600661" y="437320"/>
            <a:ext cx="2902226" cy="4956315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1.000.000€</a:t>
            </a:r>
          </a:p>
          <a:p>
            <a:pPr algn="ctr"/>
            <a:r>
              <a:rPr lang="en-US" sz="3200" dirty="0"/>
              <a:t>500.000€</a:t>
            </a:r>
          </a:p>
          <a:p>
            <a:pPr algn="ctr"/>
            <a:r>
              <a:rPr lang="en-US" sz="3200" dirty="0"/>
              <a:t>100.000€</a:t>
            </a:r>
          </a:p>
          <a:p>
            <a:pPr algn="ctr"/>
            <a:r>
              <a:rPr lang="en-US" sz="3200" dirty="0"/>
              <a:t>50.000€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10.000€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5.000€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1000€</a:t>
            </a:r>
          </a:p>
          <a:p>
            <a:pPr algn="ctr"/>
            <a:r>
              <a:rPr lang="en-US" sz="3200" dirty="0"/>
              <a:t>500€</a:t>
            </a:r>
          </a:p>
          <a:p>
            <a:pPr algn="ctr"/>
            <a:r>
              <a:rPr lang="en-US" sz="3200" dirty="0"/>
              <a:t>200€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100€</a:t>
            </a:r>
          </a:p>
        </p:txBody>
      </p:sp>
      <p:sp>
        <p:nvSpPr>
          <p:cNvPr id="15" name="AutoShape 2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" name="AutoShape 4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0" name="Κουμπί ενέργειας: Προσαρμογή 29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2146853" y="3445565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  <a:endParaRPr lang="el-GR" sz="2800" dirty="0"/>
          </a:p>
        </p:txBody>
      </p:sp>
      <p:sp>
        <p:nvSpPr>
          <p:cNvPr id="31" name="Κουμπί ενέργειας: Προσαρμογή 30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2986709" y="3458816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  <a:endParaRPr lang="el-GR" sz="2800" dirty="0"/>
          </a:p>
        </p:txBody>
      </p:sp>
      <p:sp>
        <p:nvSpPr>
          <p:cNvPr id="32" name="Κουμπί ενέργειας: Προσαρμογή 31">
            <a:hlinkClick r:id="" action="ppaction://hlinkshowjump?jump=nextslide" highlightClick="1">
              <a:snd r:embed="rId3" name="applause.wav"/>
            </a:hlinkClick>
          </p:cNvPr>
          <p:cNvSpPr/>
          <p:nvPr/>
        </p:nvSpPr>
        <p:spPr>
          <a:xfrm>
            <a:off x="3826566" y="3458817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  <a:endParaRPr lang="el-GR" sz="2800" dirty="0"/>
          </a:p>
        </p:txBody>
      </p:sp>
      <p:sp>
        <p:nvSpPr>
          <p:cNvPr id="33" name="Κουμπί ενέργειας: Προσαρμογή 32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4762501" y="3445564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640820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304800" y="265043"/>
            <a:ext cx="11396870" cy="6361044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Εξάγωνο 4"/>
          <p:cNvSpPr/>
          <p:nvPr/>
        </p:nvSpPr>
        <p:spPr>
          <a:xfrm>
            <a:off x="874644" y="437321"/>
            <a:ext cx="6255026" cy="3776870"/>
          </a:xfrm>
          <a:prstGeom prst="hexagon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QUESTION 7</a:t>
            </a:r>
          </a:p>
          <a:p>
            <a:pPr algn="ctr"/>
            <a:r>
              <a:rPr lang="en-US" sz="3600" dirty="0"/>
              <a:t>If you sit in the sun</a:t>
            </a:r>
            <a:endParaRPr lang="el-GR" sz="3600" dirty="0"/>
          </a:p>
        </p:txBody>
      </p:sp>
      <p:sp>
        <p:nvSpPr>
          <p:cNvPr id="6" name="Εξάγωνο 5"/>
          <p:cNvSpPr/>
          <p:nvPr/>
        </p:nvSpPr>
        <p:spPr>
          <a:xfrm>
            <a:off x="397565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A. you would get burned.</a:t>
            </a:r>
            <a:endParaRPr lang="el-GR" sz="2400" dirty="0"/>
          </a:p>
        </p:txBody>
      </p:sp>
      <p:sp>
        <p:nvSpPr>
          <p:cNvPr id="7" name="Εξάγωνο 6"/>
          <p:cNvSpPr/>
          <p:nvPr/>
        </p:nvSpPr>
        <p:spPr>
          <a:xfrm>
            <a:off x="4499113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B.  you will get burned.</a:t>
            </a:r>
            <a:endParaRPr lang="el-GR" sz="2400" dirty="0"/>
          </a:p>
        </p:txBody>
      </p:sp>
      <p:sp>
        <p:nvSpPr>
          <p:cNvPr id="8" name="Εξάγωνο 7"/>
          <p:cNvSpPr/>
          <p:nvPr/>
        </p:nvSpPr>
        <p:spPr>
          <a:xfrm>
            <a:off x="397564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C. you would have been burned.</a:t>
            </a:r>
            <a:endParaRPr lang="el-GR" sz="2400" dirty="0"/>
          </a:p>
        </p:txBody>
      </p:sp>
      <p:sp>
        <p:nvSpPr>
          <p:cNvPr id="9" name="Εξάγωνο 8"/>
          <p:cNvSpPr/>
          <p:nvPr/>
        </p:nvSpPr>
        <p:spPr>
          <a:xfrm>
            <a:off x="4499113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D. you will got burned.</a:t>
            </a:r>
            <a:endParaRPr lang="el-GR" sz="2400" dirty="0"/>
          </a:p>
        </p:txBody>
      </p:sp>
      <p:sp>
        <p:nvSpPr>
          <p:cNvPr id="11" name="Ορθογώνιο 10"/>
          <p:cNvSpPr/>
          <p:nvPr/>
        </p:nvSpPr>
        <p:spPr>
          <a:xfrm>
            <a:off x="8600661" y="437320"/>
            <a:ext cx="2902226" cy="4956315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1.000.000€</a:t>
            </a:r>
          </a:p>
          <a:p>
            <a:pPr algn="ctr"/>
            <a:r>
              <a:rPr lang="en-US" sz="3200" dirty="0"/>
              <a:t>500.000€</a:t>
            </a:r>
          </a:p>
          <a:p>
            <a:pPr algn="ctr"/>
            <a:r>
              <a:rPr lang="en-US" sz="3200" dirty="0"/>
              <a:t>100.000€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50.000€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5.000€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1000€</a:t>
            </a:r>
          </a:p>
          <a:p>
            <a:pPr algn="ctr"/>
            <a:r>
              <a:rPr lang="en-US" sz="3200" dirty="0"/>
              <a:t>500€</a:t>
            </a:r>
          </a:p>
          <a:p>
            <a:pPr algn="ctr"/>
            <a:r>
              <a:rPr lang="en-US" sz="3200" dirty="0"/>
              <a:t>200€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100€</a:t>
            </a:r>
          </a:p>
        </p:txBody>
      </p:sp>
      <p:grpSp>
        <p:nvGrpSpPr>
          <p:cNvPr id="38" name="Ομάδα 37"/>
          <p:cNvGrpSpPr/>
          <p:nvPr/>
        </p:nvGrpSpPr>
        <p:grpSpPr>
          <a:xfrm>
            <a:off x="8494305" y="5857460"/>
            <a:ext cx="3101009" cy="689113"/>
            <a:chOff x="8600661" y="5976730"/>
            <a:chExt cx="2905539" cy="569843"/>
          </a:xfrm>
        </p:grpSpPr>
        <p:sp>
          <p:nvSpPr>
            <p:cNvPr id="12" name="Κουμπί ενέργειας: Προσαρμογή 11">
              <a:hlinkClick r:id="rId2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8600661" y="5976730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Κουμπί ενέργειας: Προσαρμογή 12">
              <a:hlinkClick r:id="rId4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9617765" y="6003234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4" name="Κουμπί ενέργειας: Προσαρμογή 13">
              <a:hlinkClick r:id="rId5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10684565" y="6003233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5" name="AutoShape 2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6" name="Εικόνα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064" y="6030081"/>
            <a:ext cx="605459" cy="489988"/>
          </a:xfrm>
          <a:prstGeom prst="rect">
            <a:avLst/>
          </a:prstGeom>
        </p:spPr>
      </p:pic>
      <p:sp>
        <p:nvSpPr>
          <p:cNvPr id="17" name="AutoShape 4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1" name="Κουμπί ενέργειας: Προσαρμογή 20">
            <a:hlinkClick r:id="" action="ppaction://noaction" highlightClick="1"/>
          </p:cNvPr>
          <p:cNvSpPr/>
          <p:nvPr/>
        </p:nvSpPr>
        <p:spPr>
          <a:xfrm>
            <a:off x="10988717" y="6003750"/>
            <a:ext cx="235282" cy="543167"/>
          </a:xfrm>
          <a:prstGeom prst="actionButtonBlan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Κουμπί ενέργειας: Προσαρμογή 21">
            <a:hlinkClick r:id="" action="ppaction://noaction" highlightClick="1"/>
          </p:cNvPr>
          <p:cNvSpPr/>
          <p:nvPr/>
        </p:nvSpPr>
        <p:spPr>
          <a:xfrm>
            <a:off x="11243793" y="6003750"/>
            <a:ext cx="231236" cy="542650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Κουμπί ενέργειας: Προσαρμογή 29">
            <a:hlinkClick r:id="" action="ppaction://noaction" highlightClick="1">
              <a:snd r:embed="rId7" name="bomb.wav"/>
            </a:hlinkClick>
          </p:cNvPr>
          <p:cNvSpPr/>
          <p:nvPr/>
        </p:nvSpPr>
        <p:spPr>
          <a:xfrm>
            <a:off x="2146853" y="3445565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  <a:endParaRPr lang="el-GR" sz="2800" dirty="0"/>
          </a:p>
        </p:txBody>
      </p:sp>
      <p:sp>
        <p:nvSpPr>
          <p:cNvPr id="31" name="Κουμπί ενέργειας: Προσαρμογή 30">
            <a:hlinkClick r:id="" action="ppaction://hlinkshowjump?jump=nextslide" highlightClick="1">
              <a:snd r:embed="rId8" name="applause.wav"/>
            </a:hlinkClick>
          </p:cNvPr>
          <p:cNvSpPr/>
          <p:nvPr/>
        </p:nvSpPr>
        <p:spPr>
          <a:xfrm>
            <a:off x="2986709" y="3458816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  <a:endParaRPr lang="el-GR" sz="2800" dirty="0"/>
          </a:p>
        </p:txBody>
      </p:sp>
      <p:sp>
        <p:nvSpPr>
          <p:cNvPr id="32" name="Κουμπί ενέργειας: Προσαρμογή 31">
            <a:hlinkClick r:id="" action="ppaction://noaction" highlightClick="1">
              <a:snd r:embed="rId7" name="bomb.wav"/>
            </a:hlinkClick>
          </p:cNvPr>
          <p:cNvSpPr/>
          <p:nvPr/>
        </p:nvSpPr>
        <p:spPr>
          <a:xfrm>
            <a:off x="3826566" y="3458817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  <a:endParaRPr lang="el-GR" sz="2800" dirty="0"/>
          </a:p>
        </p:txBody>
      </p:sp>
      <p:sp>
        <p:nvSpPr>
          <p:cNvPr id="33" name="Κουμπί ενέργειας: Προσαρμογή 32">
            <a:hlinkClick r:id="" action="ppaction://noaction" highlightClick="1">
              <a:snd r:embed="rId7" name="bomb.wav"/>
            </a:hlinkClick>
          </p:cNvPr>
          <p:cNvSpPr/>
          <p:nvPr/>
        </p:nvSpPr>
        <p:spPr>
          <a:xfrm>
            <a:off x="4762501" y="3445564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l-GR" sz="2800" dirty="0"/>
          </a:p>
        </p:txBody>
      </p:sp>
      <p:pic>
        <p:nvPicPr>
          <p:cNvPr id="36" name="Εικόνα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528" y="6036876"/>
            <a:ext cx="464184" cy="489988"/>
          </a:xfrm>
          <a:prstGeom prst="rect">
            <a:avLst/>
          </a:prstGeom>
        </p:spPr>
      </p:pic>
      <p:pic>
        <p:nvPicPr>
          <p:cNvPr id="37" name="Εικόνα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09" y="6030081"/>
            <a:ext cx="605459" cy="48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73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304800" y="265043"/>
            <a:ext cx="11396870" cy="6361044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Εξάγωνο 4"/>
          <p:cNvSpPr/>
          <p:nvPr/>
        </p:nvSpPr>
        <p:spPr>
          <a:xfrm>
            <a:off x="874644" y="437321"/>
            <a:ext cx="6255026" cy="3776870"/>
          </a:xfrm>
          <a:prstGeom prst="hexagon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QUESTION 7</a:t>
            </a:r>
          </a:p>
          <a:p>
            <a:pPr algn="ctr"/>
            <a:r>
              <a:rPr lang="en-US" sz="3600" dirty="0"/>
              <a:t>If you sit in the sun</a:t>
            </a:r>
            <a:endParaRPr lang="el-GR" sz="3600" dirty="0"/>
          </a:p>
        </p:txBody>
      </p:sp>
      <p:sp>
        <p:nvSpPr>
          <p:cNvPr id="6" name="Εξάγωνο 5"/>
          <p:cNvSpPr/>
          <p:nvPr/>
        </p:nvSpPr>
        <p:spPr>
          <a:xfrm>
            <a:off x="397565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A. you would get burned.</a:t>
            </a:r>
            <a:endParaRPr lang="el-GR" sz="2400" dirty="0"/>
          </a:p>
        </p:txBody>
      </p:sp>
      <p:sp>
        <p:nvSpPr>
          <p:cNvPr id="7" name="Εξάγωνο 6"/>
          <p:cNvSpPr/>
          <p:nvPr/>
        </p:nvSpPr>
        <p:spPr>
          <a:xfrm>
            <a:off x="4499113" y="5088834"/>
            <a:ext cx="3856383" cy="662609"/>
          </a:xfrm>
          <a:prstGeom prst="hexagon">
            <a:avLst/>
          </a:prstGeom>
          <a:solidFill>
            <a:srgbClr val="00B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B.  you will get burned.</a:t>
            </a:r>
            <a:endParaRPr lang="el-GR" sz="2400" dirty="0"/>
          </a:p>
        </p:txBody>
      </p:sp>
      <p:sp>
        <p:nvSpPr>
          <p:cNvPr id="8" name="Εξάγωνο 7"/>
          <p:cNvSpPr/>
          <p:nvPr/>
        </p:nvSpPr>
        <p:spPr>
          <a:xfrm>
            <a:off x="397564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C. you would have been burned.</a:t>
            </a:r>
            <a:endParaRPr lang="el-GR" sz="2400" dirty="0"/>
          </a:p>
        </p:txBody>
      </p:sp>
      <p:sp>
        <p:nvSpPr>
          <p:cNvPr id="9" name="Εξάγωνο 8"/>
          <p:cNvSpPr/>
          <p:nvPr/>
        </p:nvSpPr>
        <p:spPr>
          <a:xfrm>
            <a:off x="4499113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D. you will got burned.</a:t>
            </a:r>
            <a:endParaRPr lang="el-GR" sz="2400" dirty="0"/>
          </a:p>
        </p:txBody>
      </p:sp>
      <p:sp>
        <p:nvSpPr>
          <p:cNvPr id="11" name="Ορθογώνιο 10"/>
          <p:cNvSpPr/>
          <p:nvPr/>
        </p:nvSpPr>
        <p:spPr>
          <a:xfrm>
            <a:off x="8600661" y="437320"/>
            <a:ext cx="2902226" cy="4956315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1.000.000€</a:t>
            </a:r>
          </a:p>
          <a:p>
            <a:pPr algn="ctr"/>
            <a:r>
              <a:rPr lang="en-US" sz="3200" dirty="0"/>
              <a:t>500.000€</a:t>
            </a:r>
          </a:p>
          <a:p>
            <a:pPr algn="ctr"/>
            <a:r>
              <a:rPr lang="en-US" sz="3200" dirty="0"/>
              <a:t>100.000€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50.000€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5.000€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1000€</a:t>
            </a:r>
          </a:p>
          <a:p>
            <a:pPr algn="ctr"/>
            <a:r>
              <a:rPr lang="en-US" sz="3200" dirty="0"/>
              <a:t>500€</a:t>
            </a:r>
          </a:p>
          <a:p>
            <a:pPr algn="ctr"/>
            <a:r>
              <a:rPr lang="en-US" sz="3200" dirty="0"/>
              <a:t>200€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100€</a:t>
            </a:r>
          </a:p>
        </p:txBody>
      </p:sp>
      <p:sp>
        <p:nvSpPr>
          <p:cNvPr id="15" name="AutoShape 2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" name="AutoShape 4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0" name="Κουμπί ενέργειας: Προσαρμογή 29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2146853" y="3445565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  <a:endParaRPr lang="el-GR" sz="2800" dirty="0"/>
          </a:p>
        </p:txBody>
      </p:sp>
      <p:sp>
        <p:nvSpPr>
          <p:cNvPr id="31" name="Κουμπί ενέργειας: Προσαρμογή 30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2986709" y="3458816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  <a:endParaRPr lang="el-GR" sz="2800" dirty="0"/>
          </a:p>
        </p:txBody>
      </p:sp>
      <p:sp>
        <p:nvSpPr>
          <p:cNvPr id="32" name="Κουμπί ενέργειας: Προσαρμογή 31">
            <a:hlinkClick r:id="" action="ppaction://hlinkshowjump?jump=nextslide" highlightClick="1">
              <a:snd r:embed="rId3" name="applause.wav"/>
            </a:hlinkClick>
          </p:cNvPr>
          <p:cNvSpPr/>
          <p:nvPr/>
        </p:nvSpPr>
        <p:spPr>
          <a:xfrm>
            <a:off x="3826566" y="3458817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  <a:endParaRPr lang="el-GR" sz="2800" dirty="0"/>
          </a:p>
        </p:txBody>
      </p:sp>
      <p:sp>
        <p:nvSpPr>
          <p:cNvPr id="33" name="Κουμπί ενέργειας: Προσαρμογή 32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4762501" y="3445564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13607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304800" y="265043"/>
            <a:ext cx="11396870" cy="6361044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Εξάγωνο 4"/>
          <p:cNvSpPr/>
          <p:nvPr/>
        </p:nvSpPr>
        <p:spPr>
          <a:xfrm>
            <a:off x="874644" y="437321"/>
            <a:ext cx="6255026" cy="3776870"/>
          </a:xfrm>
          <a:prstGeom prst="hexagon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QUESTION 8</a:t>
            </a:r>
          </a:p>
          <a:p>
            <a:pPr algn="ctr"/>
            <a:r>
              <a:rPr lang="en-US" sz="3600" dirty="0"/>
              <a:t>If Jack ate less last night</a:t>
            </a:r>
          </a:p>
        </p:txBody>
      </p:sp>
      <p:sp>
        <p:nvSpPr>
          <p:cNvPr id="6" name="Εξάγωνο 5"/>
          <p:cNvSpPr/>
          <p:nvPr/>
        </p:nvSpPr>
        <p:spPr>
          <a:xfrm>
            <a:off x="397565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A. He wouldn’t have had a stomachache.</a:t>
            </a:r>
            <a:endParaRPr lang="el-GR" sz="2400" dirty="0"/>
          </a:p>
        </p:txBody>
      </p:sp>
      <p:sp>
        <p:nvSpPr>
          <p:cNvPr id="7" name="Εξάγωνο 6"/>
          <p:cNvSpPr/>
          <p:nvPr/>
        </p:nvSpPr>
        <p:spPr>
          <a:xfrm>
            <a:off x="4499113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B.  He won’t have a stomachache.</a:t>
            </a:r>
            <a:endParaRPr lang="el-GR" sz="2400" dirty="0"/>
          </a:p>
        </p:txBody>
      </p:sp>
      <p:sp>
        <p:nvSpPr>
          <p:cNvPr id="8" name="Εξάγωνο 7"/>
          <p:cNvSpPr/>
          <p:nvPr/>
        </p:nvSpPr>
        <p:spPr>
          <a:xfrm>
            <a:off x="397564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C. He hadn’t a stomachache.</a:t>
            </a:r>
            <a:endParaRPr lang="el-GR" sz="2400" dirty="0"/>
          </a:p>
        </p:txBody>
      </p:sp>
      <p:sp>
        <p:nvSpPr>
          <p:cNvPr id="9" name="Εξάγωνο 8"/>
          <p:cNvSpPr/>
          <p:nvPr/>
        </p:nvSpPr>
        <p:spPr>
          <a:xfrm>
            <a:off x="4499113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D. He wouldn’t have a stomachache.</a:t>
            </a:r>
            <a:endParaRPr lang="el-GR" sz="2400" dirty="0"/>
          </a:p>
        </p:txBody>
      </p:sp>
      <p:sp>
        <p:nvSpPr>
          <p:cNvPr id="11" name="Ορθογώνιο 10"/>
          <p:cNvSpPr/>
          <p:nvPr/>
        </p:nvSpPr>
        <p:spPr>
          <a:xfrm>
            <a:off x="8600661" y="437320"/>
            <a:ext cx="2902226" cy="4956315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1.000.000€</a:t>
            </a:r>
          </a:p>
          <a:p>
            <a:pPr algn="ctr"/>
            <a:r>
              <a:rPr lang="en-US" sz="3200" dirty="0"/>
              <a:t>500.000€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100.000€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50.000€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5.000€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1000€</a:t>
            </a:r>
          </a:p>
          <a:p>
            <a:pPr algn="ctr"/>
            <a:r>
              <a:rPr lang="en-US" sz="3200" dirty="0"/>
              <a:t>500€</a:t>
            </a:r>
          </a:p>
          <a:p>
            <a:pPr algn="ctr"/>
            <a:r>
              <a:rPr lang="en-US" sz="3200" dirty="0"/>
              <a:t>200€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100€</a:t>
            </a:r>
          </a:p>
        </p:txBody>
      </p:sp>
      <p:grpSp>
        <p:nvGrpSpPr>
          <p:cNvPr id="38" name="Ομάδα 37"/>
          <p:cNvGrpSpPr/>
          <p:nvPr/>
        </p:nvGrpSpPr>
        <p:grpSpPr>
          <a:xfrm>
            <a:off x="8494305" y="5857460"/>
            <a:ext cx="3101009" cy="689113"/>
            <a:chOff x="8600661" y="5976730"/>
            <a:chExt cx="2905539" cy="569843"/>
          </a:xfrm>
        </p:grpSpPr>
        <p:sp>
          <p:nvSpPr>
            <p:cNvPr id="12" name="Κουμπί ενέργειας: Προσαρμογή 11">
              <a:hlinkClick r:id="rId2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8600661" y="5976730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Κουμπί ενέργειας: Προσαρμογή 12">
              <a:hlinkClick r:id="rId4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9617765" y="6003234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4" name="Κουμπί ενέργειας: Προσαρμογή 13">
              <a:hlinkClick r:id="rId5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10684565" y="6003233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5" name="AutoShape 2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6" name="Εικόνα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064" y="6030081"/>
            <a:ext cx="605459" cy="489988"/>
          </a:xfrm>
          <a:prstGeom prst="rect">
            <a:avLst/>
          </a:prstGeom>
        </p:spPr>
      </p:pic>
      <p:sp>
        <p:nvSpPr>
          <p:cNvPr id="17" name="AutoShape 4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1" name="Κουμπί ενέργειας: Προσαρμογή 20">
            <a:hlinkClick r:id="" action="ppaction://noaction" highlightClick="1"/>
          </p:cNvPr>
          <p:cNvSpPr/>
          <p:nvPr/>
        </p:nvSpPr>
        <p:spPr>
          <a:xfrm>
            <a:off x="10988717" y="6003750"/>
            <a:ext cx="235282" cy="543167"/>
          </a:xfrm>
          <a:prstGeom prst="actionButtonBlan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Κουμπί ενέργειας: Προσαρμογή 21">
            <a:hlinkClick r:id="" action="ppaction://noaction" highlightClick="1"/>
          </p:cNvPr>
          <p:cNvSpPr/>
          <p:nvPr/>
        </p:nvSpPr>
        <p:spPr>
          <a:xfrm>
            <a:off x="11243793" y="6003750"/>
            <a:ext cx="231236" cy="542650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Κουμπί ενέργειας: Προσαρμογή 29">
            <a:hlinkClick r:id="" action="ppaction://noaction" highlightClick="1">
              <a:snd r:embed="rId7" name="bomb.wav"/>
            </a:hlinkClick>
          </p:cNvPr>
          <p:cNvSpPr/>
          <p:nvPr/>
        </p:nvSpPr>
        <p:spPr>
          <a:xfrm>
            <a:off x="2146853" y="3445565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  <a:endParaRPr lang="el-GR" sz="2800" dirty="0"/>
          </a:p>
        </p:txBody>
      </p:sp>
      <p:sp>
        <p:nvSpPr>
          <p:cNvPr id="31" name="Κουμπί ενέργειας: Προσαρμογή 30">
            <a:hlinkClick r:id="" action="ppaction://noaction" highlightClick="1">
              <a:snd r:embed="rId7" name="bomb.wav"/>
            </a:hlinkClick>
          </p:cNvPr>
          <p:cNvSpPr/>
          <p:nvPr/>
        </p:nvSpPr>
        <p:spPr>
          <a:xfrm>
            <a:off x="2986709" y="3458816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  <a:endParaRPr lang="el-GR" sz="2800" dirty="0"/>
          </a:p>
        </p:txBody>
      </p:sp>
      <p:sp>
        <p:nvSpPr>
          <p:cNvPr id="32" name="Κουμπί ενέργειας: Προσαρμογή 31">
            <a:hlinkClick r:id="" action="ppaction://noaction" highlightClick="1">
              <a:snd r:embed="rId7" name="bomb.wav"/>
            </a:hlinkClick>
          </p:cNvPr>
          <p:cNvSpPr/>
          <p:nvPr/>
        </p:nvSpPr>
        <p:spPr>
          <a:xfrm>
            <a:off x="3826566" y="3458817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  <a:endParaRPr lang="el-GR" sz="2800" dirty="0"/>
          </a:p>
        </p:txBody>
      </p:sp>
      <p:sp>
        <p:nvSpPr>
          <p:cNvPr id="33" name="Κουμπί ενέργειας: Προσαρμογή 32">
            <a:hlinkClick r:id="" action="ppaction://hlinkshowjump?jump=nextslide" highlightClick="1">
              <a:snd r:embed="rId8" name="applause.wav"/>
            </a:hlinkClick>
          </p:cNvPr>
          <p:cNvSpPr/>
          <p:nvPr/>
        </p:nvSpPr>
        <p:spPr>
          <a:xfrm>
            <a:off x="4762501" y="3445564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l-GR" sz="2800" dirty="0"/>
          </a:p>
        </p:txBody>
      </p:sp>
      <p:pic>
        <p:nvPicPr>
          <p:cNvPr id="36" name="Εικόνα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528" y="6036876"/>
            <a:ext cx="464184" cy="489988"/>
          </a:xfrm>
          <a:prstGeom prst="rect">
            <a:avLst/>
          </a:prstGeom>
        </p:spPr>
      </p:pic>
      <p:pic>
        <p:nvPicPr>
          <p:cNvPr id="37" name="Εικόνα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09" y="6030081"/>
            <a:ext cx="605459" cy="48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179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Woman phoning by liftar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72174"/>
            <a:ext cx="4322619" cy="394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6567055" y="1136073"/>
            <a:ext cx="4502727" cy="36576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CALL A FRIEND</a:t>
            </a:r>
            <a:endParaRPr lang="el-GR" sz="7200" dirty="0"/>
          </a:p>
        </p:txBody>
      </p:sp>
      <p:sp>
        <p:nvSpPr>
          <p:cNvPr id="4" name="Κουμπί ενέργειας: Επιστροφή 3">
            <a:hlinkClick r:id="" action="ppaction://hlinkshowjump?jump=lastslideviewed" highlightClick="1">
              <a:snd r:embed="rId3" name="click.wav"/>
            </a:hlinkClick>
          </p:cNvPr>
          <p:cNvSpPr/>
          <p:nvPr/>
        </p:nvSpPr>
        <p:spPr>
          <a:xfrm>
            <a:off x="9365673" y="5888182"/>
            <a:ext cx="1288472" cy="775854"/>
          </a:xfrm>
          <a:prstGeom prst="actionButtonRetur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9487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304800" y="265043"/>
            <a:ext cx="11396870" cy="6361044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Εξάγωνο 4"/>
          <p:cNvSpPr/>
          <p:nvPr/>
        </p:nvSpPr>
        <p:spPr>
          <a:xfrm>
            <a:off x="874644" y="437321"/>
            <a:ext cx="6255026" cy="3776870"/>
          </a:xfrm>
          <a:prstGeom prst="hexagon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QUESTION 8</a:t>
            </a:r>
          </a:p>
          <a:p>
            <a:pPr algn="ctr"/>
            <a:r>
              <a:rPr lang="en-US" sz="3600" dirty="0"/>
              <a:t>If Jack ate less last night</a:t>
            </a:r>
          </a:p>
        </p:txBody>
      </p:sp>
      <p:sp>
        <p:nvSpPr>
          <p:cNvPr id="6" name="Εξάγωνο 5"/>
          <p:cNvSpPr/>
          <p:nvPr/>
        </p:nvSpPr>
        <p:spPr>
          <a:xfrm>
            <a:off x="397565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A. He wouldn’t have had a stomachache.</a:t>
            </a:r>
            <a:endParaRPr lang="el-GR" sz="2400" dirty="0"/>
          </a:p>
        </p:txBody>
      </p:sp>
      <p:sp>
        <p:nvSpPr>
          <p:cNvPr id="7" name="Εξάγωνο 6"/>
          <p:cNvSpPr/>
          <p:nvPr/>
        </p:nvSpPr>
        <p:spPr>
          <a:xfrm>
            <a:off x="4499113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B.  He won’t have a stomachache.</a:t>
            </a:r>
            <a:endParaRPr lang="el-GR" sz="2400" dirty="0"/>
          </a:p>
        </p:txBody>
      </p:sp>
      <p:sp>
        <p:nvSpPr>
          <p:cNvPr id="8" name="Εξάγωνο 7"/>
          <p:cNvSpPr/>
          <p:nvPr/>
        </p:nvSpPr>
        <p:spPr>
          <a:xfrm>
            <a:off x="397564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C. He hadn’t a stomachache.</a:t>
            </a:r>
            <a:endParaRPr lang="el-GR" sz="2400" dirty="0"/>
          </a:p>
        </p:txBody>
      </p:sp>
      <p:sp>
        <p:nvSpPr>
          <p:cNvPr id="9" name="Εξάγωνο 8"/>
          <p:cNvSpPr/>
          <p:nvPr/>
        </p:nvSpPr>
        <p:spPr>
          <a:xfrm>
            <a:off x="4499113" y="5857460"/>
            <a:ext cx="3856383" cy="662609"/>
          </a:xfrm>
          <a:prstGeom prst="hexagon">
            <a:avLst/>
          </a:prstGeom>
          <a:solidFill>
            <a:srgbClr val="00B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D. He wouldn’t have a stomachache.</a:t>
            </a:r>
            <a:endParaRPr lang="el-GR" sz="2400" dirty="0"/>
          </a:p>
        </p:txBody>
      </p:sp>
      <p:sp>
        <p:nvSpPr>
          <p:cNvPr id="11" name="Ορθογώνιο 10"/>
          <p:cNvSpPr/>
          <p:nvPr/>
        </p:nvSpPr>
        <p:spPr>
          <a:xfrm>
            <a:off x="8600661" y="437320"/>
            <a:ext cx="2902226" cy="4956315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1.000.000€</a:t>
            </a:r>
          </a:p>
          <a:p>
            <a:pPr algn="ctr"/>
            <a:r>
              <a:rPr lang="en-US" sz="3200" dirty="0"/>
              <a:t>500.000€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100.000€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50.000€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5.000€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1000€</a:t>
            </a:r>
          </a:p>
          <a:p>
            <a:pPr algn="ctr"/>
            <a:r>
              <a:rPr lang="en-US" sz="3200" dirty="0"/>
              <a:t>500€</a:t>
            </a:r>
          </a:p>
          <a:p>
            <a:pPr algn="ctr"/>
            <a:r>
              <a:rPr lang="en-US" sz="3200" dirty="0"/>
              <a:t>200€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100€</a:t>
            </a:r>
          </a:p>
        </p:txBody>
      </p:sp>
      <p:sp>
        <p:nvSpPr>
          <p:cNvPr id="15" name="AutoShape 2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" name="AutoShape 4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0" name="Κουμπί ενέργειας: Προσαρμογή 29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2146853" y="3445565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  <a:endParaRPr lang="el-GR" sz="2800" dirty="0"/>
          </a:p>
        </p:txBody>
      </p:sp>
      <p:sp>
        <p:nvSpPr>
          <p:cNvPr id="31" name="Κουμπί ενέργειας: Προσαρμογή 30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2986709" y="3458816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  <a:endParaRPr lang="el-GR" sz="2800" dirty="0"/>
          </a:p>
        </p:txBody>
      </p:sp>
      <p:sp>
        <p:nvSpPr>
          <p:cNvPr id="32" name="Κουμπί ενέργειας: Προσαρμογή 31">
            <a:hlinkClick r:id="" action="ppaction://hlinkshowjump?jump=nextslide" highlightClick="1">
              <a:snd r:embed="rId3" name="applause.wav"/>
            </a:hlinkClick>
          </p:cNvPr>
          <p:cNvSpPr/>
          <p:nvPr/>
        </p:nvSpPr>
        <p:spPr>
          <a:xfrm>
            <a:off x="3826566" y="3458817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  <a:endParaRPr lang="el-GR" sz="2800" dirty="0"/>
          </a:p>
        </p:txBody>
      </p:sp>
      <p:sp>
        <p:nvSpPr>
          <p:cNvPr id="33" name="Κουμπί ενέργειας: Προσαρμογή 32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4762501" y="3445564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358312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304800" y="265043"/>
            <a:ext cx="11396870" cy="6361044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Εξάγωνο 4"/>
          <p:cNvSpPr/>
          <p:nvPr/>
        </p:nvSpPr>
        <p:spPr>
          <a:xfrm>
            <a:off x="874644" y="437321"/>
            <a:ext cx="6255026" cy="3776870"/>
          </a:xfrm>
          <a:prstGeom prst="hexagon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QUESTION 9</a:t>
            </a:r>
          </a:p>
          <a:p>
            <a:pPr algn="ctr"/>
            <a:r>
              <a:rPr lang="en-US" sz="3600" dirty="0"/>
              <a:t>If Kelly had gone to a medical school </a:t>
            </a:r>
          </a:p>
        </p:txBody>
      </p:sp>
      <p:sp>
        <p:nvSpPr>
          <p:cNvPr id="6" name="Εξάγωνο 5"/>
          <p:cNvSpPr/>
          <p:nvPr/>
        </p:nvSpPr>
        <p:spPr>
          <a:xfrm>
            <a:off x="397565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A. She will become a doctor. </a:t>
            </a:r>
            <a:endParaRPr lang="el-GR" sz="2400" dirty="0"/>
          </a:p>
        </p:txBody>
      </p:sp>
      <p:sp>
        <p:nvSpPr>
          <p:cNvPr id="7" name="Εξάγωνο 6"/>
          <p:cNvSpPr/>
          <p:nvPr/>
        </p:nvSpPr>
        <p:spPr>
          <a:xfrm>
            <a:off x="4499113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B.  She would become a doctor.</a:t>
            </a:r>
            <a:endParaRPr lang="el-GR" sz="2400" dirty="0"/>
          </a:p>
        </p:txBody>
      </p:sp>
      <p:sp>
        <p:nvSpPr>
          <p:cNvPr id="8" name="Εξάγωνο 7"/>
          <p:cNvSpPr/>
          <p:nvPr/>
        </p:nvSpPr>
        <p:spPr>
          <a:xfrm>
            <a:off x="397564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C. She  would have become a doctor.</a:t>
            </a:r>
            <a:endParaRPr lang="el-GR" sz="2400" dirty="0"/>
          </a:p>
        </p:txBody>
      </p:sp>
      <p:sp>
        <p:nvSpPr>
          <p:cNvPr id="9" name="Εξάγωνο 8"/>
          <p:cNvSpPr/>
          <p:nvPr/>
        </p:nvSpPr>
        <p:spPr>
          <a:xfrm>
            <a:off x="4499113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D. She became a doctor.</a:t>
            </a:r>
            <a:endParaRPr lang="el-GR" sz="2400" dirty="0"/>
          </a:p>
        </p:txBody>
      </p:sp>
      <p:sp>
        <p:nvSpPr>
          <p:cNvPr id="11" name="Ορθογώνιο 10"/>
          <p:cNvSpPr/>
          <p:nvPr/>
        </p:nvSpPr>
        <p:spPr>
          <a:xfrm>
            <a:off x="8600661" y="437320"/>
            <a:ext cx="2902226" cy="4956315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1.000.000€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500.000€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50.000€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5.000€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1000€</a:t>
            </a:r>
          </a:p>
          <a:p>
            <a:pPr algn="ctr"/>
            <a:r>
              <a:rPr lang="en-US" sz="3200" dirty="0"/>
              <a:t>500€</a:t>
            </a:r>
          </a:p>
          <a:p>
            <a:pPr algn="ctr"/>
            <a:r>
              <a:rPr lang="en-US" sz="3200" dirty="0"/>
              <a:t>200€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100€</a:t>
            </a:r>
          </a:p>
        </p:txBody>
      </p:sp>
      <p:grpSp>
        <p:nvGrpSpPr>
          <p:cNvPr id="38" name="Ομάδα 37"/>
          <p:cNvGrpSpPr/>
          <p:nvPr/>
        </p:nvGrpSpPr>
        <p:grpSpPr>
          <a:xfrm>
            <a:off x="8494305" y="5857460"/>
            <a:ext cx="3101009" cy="689113"/>
            <a:chOff x="8600661" y="5976730"/>
            <a:chExt cx="2905539" cy="569843"/>
          </a:xfrm>
        </p:grpSpPr>
        <p:sp>
          <p:nvSpPr>
            <p:cNvPr id="12" name="Κουμπί ενέργειας: Προσαρμογή 11">
              <a:hlinkClick r:id="rId2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8600661" y="5976730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Κουμπί ενέργειας: Προσαρμογή 12">
              <a:hlinkClick r:id="rId4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9617765" y="6003234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4" name="Κουμπί ενέργειας: Προσαρμογή 13">
              <a:hlinkClick r:id="rId5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10684565" y="6003233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5" name="AutoShape 2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6" name="Εικόνα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064" y="6030081"/>
            <a:ext cx="605459" cy="489988"/>
          </a:xfrm>
          <a:prstGeom prst="rect">
            <a:avLst/>
          </a:prstGeom>
        </p:spPr>
      </p:pic>
      <p:sp>
        <p:nvSpPr>
          <p:cNvPr id="17" name="AutoShape 4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1" name="Κουμπί ενέργειας: Προσαρμογή 20">
            <a:hlinkClick r:id="" action="ppaction://noaction" highlightClick="1"/>
          </p:cNvPr>
          <p:cNvSpPr/>
          <p:nvPr/>
        </p:nvSpPr>
        <p:spPr>
          <a:xfrm>
            <a:off x="10988717" y="6003750"/>
            <a:ext cx="235282" cy="543167"/>
          </a:xfrm>
          <a:prstGeom prst="actionButtonBlan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Κουμπί ενέργειας: Προσαρμογή 21">
            <a:hlinkClick r:id="" action="ppaction://noaction" highlightClick="1"/>
          </p:cNvPr>
          <p:cNvSpPr/>
          <p:nvPr/>
        </p:nvSpPr>
        <p:spPr>
          <a:xfrm>
            <a:off x="11243793" y="6003750"/>
            <a:ext cx="231236" cy="542650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Κουμπί ενέργειας: Προσαρμογή 29">
            <a:hlinkClick r:id="" action="ppaction://noaction" highlightClick="1">
              <a:snd r:embed="rId7" name="bomb.wav"/>
            </a:hlinkClick>
          </p:cNvPr>
          <p:cNvSpPr/>
          <p:nvPr/>
        </p:nvSpPr>
        <p:spPr>
          <a:xfrm>
            <a:off x="2146853" y="3445565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  <a:endParaRPr lang="el-GR" sz="2800" dirty="0"/>
          </a:p>
        </p:txBody>
      </p:sp>
      <p:sp>
        <p:nvSpPr>
          <p:cNvPr id="31" name="Κουμπί ενέργειας: Προσαρμογή 30">
            <a:hlinkClick r:id="" action="ppaction://noaction" highlightClick="1">
              <a:snd r:embed="rId7" name="bomb.wav"/>
            </a:hlinkClick>
          </p:cNvPr>
          <p:cNvSpPr/>
          <p:nvPr/>
        </p:nvSpPr>
        <p:spPr>
          <a:xfrm>
            <a:off x="2986709" y="3458816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  <a:endParaRPr lang="el-GR" sz="2800" dirty="0"/>
          </a:p>
        </p:txBody>
      </p:sp>
      <p:sp>
        <p:nvSpPr>
          <p:cNvPr id="32" name="Κουμπί ενέργειας: Προσαρμογή 31">
            <a:hlinkClick r:id="" action="ppaction://hlinkshowjump?jump=nextslide" highlightClick="1">
              <a:snd r:embed="rId8" name="applause.wav"/>
            </a:hlinkClick>
          </p:cNvPr>
          <p:cNvSpPr/>
          <p:nvPr/>
        </p:nvSpPr>
        <p:spPr>
          <a:xfrm>
            <a:off x="3826566" y="3458817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  <a:endParaRPr lang="el-GR" sz="2800" dirty="0"/>
          </a:p>
        </p:txBody>
      </p:sp>
      <p:sp>
        <p:nvSpPr>
          <p:cNvPr id="33" name="Κουμπί ενέργειας: Προσαρμογή 32">
            <a:hlinkClick r:id="" action="ppaction://noaction" highlightClick="1">
              <a:snd r:embed="rId7" name="bomb.wav"/>
            </a:hlinkClick>
          </p:cNvPr>
          <p:cNvSpPr/>
          <p:nvPr/>
        </p:nvSpPr>
        <p:spPr>
          <a:xfrm>
            <a:off x="4762501" y="3445564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l-GR" sz="2800" dirty="0"/>
          </a:p>
        </p:txBody>
      </p:sp>
      <p:pic>
        <p:nvPicPr>
          <p:cNvPr id="36" name="Εικόνα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528" y="6036876"/>
            <a:ext cx="464184" cy="489988"/>
          </a:xfrm>
          <a:prstGeom prst="rect">
            <a:avLst/>
          </a:prstGeom>
        </p:spPr>
      </p:pic>
      <p:pic>
        <p:nvPicPr>
          <p:cNvPr id="37" name="Εικόνα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09" y="6030081"/>
            <a:ext cx="605459" cy="48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6091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304800" y="265043"/>
            <a:ext cx="11396870" cy="6361044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Εξάγωνο 4"/>
          <p:cNvSpPr/>
          <p:nvPr/>
        </p:nvSpPr>
        <p:spPr>
          <a:xfrm>
            <a:off x="874644" y="437321"/>
            <a:ext cx="6255026" cy="3776870"/>
          </a:xfrm>
          <a:prstGeom prst="hexagon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QUESTION 9</a:t>
            </a:r>
          </a:p>
          <a:p>
            <a:pPr algn="ctr"/>
            <a:r>
              <a:rPr lang="en-US" sz="3600" dirty="0"/>
              <a:t>If Kelly had gone to a medical school </a:t>
            </a:r>
          </a:p>
        </p:txBody>
      </p:sp>
      <p:sp>
        <p:nvSpPr>
          <p:cNvPr id="6" name="Εξάγωνο 5"/>
          <p:cNvSpPr/>
          <p:nvPr/>
        </p:nvSpPr>
        <p:spPr>
          <a:xfrm>
            <a:off x="397565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A. She will become a doctor. </a:t>
            </a:r>
            <a:endParaRPr lang="el-GR" sz="2400" dirty="0"/>
          </a:p>
        </p:txBody>
      </p:sp>
      <p:sp>
        <p:nvSpPr>
          <p:cNvPr id="7" name="Εξάγωνο 6"/>
          <p:cNvSpPr/>
          <p:nvPr/>
        </p:nvSpPr>
        <p:spPr>
          <a:xfrm>
            <a:off x="4499113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B.  She would become a doctor.</a:t>
            </a:r>
            <a:endParaRPr lang="el-GR" sz="2400" dirty="0"/>
          </a:p>
        </p:txBody>
      </p:sp>
      <p:sp>
        <p:nvSpPr>
          <p:cNvPr id="8" name="Εξάγωνο 7"/>
          <p:cNvSpPr/>
          <p:nvPr/>
        </p:nvSpPr>
        <p:spPr>
          <a:xfrm>
            <a:off x="397564" y="5857460"/>
            <a:ext cx="3856383" cy="662609"/>
          </a:xfrm>
          <a:prstGeom prst="hexagon">
            <a:avLst/>
          </a:prstGeom>
          <a:solidFill>
            <a:srgbClr val="00B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C. She  would have become a doctor.</a:t>
            </a:r>
            <a:endParaRPr lang="el-GR" sz="2400" dirty="0"/>
          </a:p>
        </p:txBody>
      </p:sp>
      <p:sp>
        <p:nvSpPr>
          <p:cNvPr id="9" name="Εξάγωνο 8"/>
          <p:cNvSpPr/>
          <p:nvPr/>
        </p:nvSpPr>
        <p:spPr>
          <a:xfrm>
            <a:off x="4499113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D. She became a doctor.</a:t>
            </a:r>
            <a:endParaRPr lang="el-GR" sz="2400" dirty="0"/>
          </a:p>
        </p:txBody>
      </p:sp>
      <p:sp>
        <p:nvSpPr>
          <p:cNvPr id="11" name="Ορθογώνιο 10"/>
          <p:cNvSpPr/>
          <p:nvPr/>
        </p:nvSpPr>
        <p:spPr>
          <a:xfrm>
            <a:off x="8600661" y="437320"/>
            <a:ext cx="2902226" cy="4956315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1.000.000€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500.000€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50.000€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5.000€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1000€</a:t>
            </a:r>
          </a:p>
          <a:p>
            <a:pPr algn="ctr"/>
            <a:r>
              <a:rPr lang="en-US" sz="3200" dirty="0"/>
              <a:t>500€</a:t>
            </a:r>
          </a:p>
          <a:p>
            <a:pPr algn="ctr"/>
            <a:r>
              <a:rPr lang="en-US" sz="3200" dirty="0"/>
              <a:t>200€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100€</a:t>
            </a:r>
          </a:p>
        </p:txBody>
      </p:sp>
      <p:sp>
        <p:nvSpPr>
          <p:cNvPr id="15" name="AutoShape 2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" name="AutoShape 4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0" name="Κουμπί ενέργειας: Προσαρμογή 29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2146853" y="3445565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  <a:endParaRPr lang="el-GR" sz="2800" dirty="0"/>
          </a:p>
        </p:txBody>
      </p:sp>
      <p:sp>
        <p:nvSpPr>
          <p:cNvPr id="31" name="Κουμπί ενέργειας: Προσαρμογή 30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2986709" y="3458816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  <a:endParaRPr lang="el-GR" sz="2800" dirty="0"/>
          </a:p>
        </p:txBody>
      </p:sp>
      <p:sp>
        <p:nvSpPr>
          <p:cNvPr id="32" name="Κουμπί ενέργειας: Προσαρμογή 31">
            <a:hlinkClick r:id="" action="ppaction://hlinkshowjump?jump=nextslide" highlightClick="1">
              <a:snd r:embed="rId3" name="applause.wav"/>
            </a:hlinkClick>
          </p:cNvPr>
          <p:cNvSpPr/>
          <p:nvPr/>
        </p:nvSpPr>
        <p:spPr>
          <a:xfrm>
            <a:off x="3826566" y="3458817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  <a:endParaRPr lang="el-GR" sz="2800" dirty="0"/>
          </a:p>
        </p:txBody>
      </p:sp>
      <p:sp>
        <p:nvSpPr>
          <p:cNvPr id="33" name="Κουμπί ενέργειας: Προσαρμογή 32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4762501" y="3445564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499523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304800" y="265043"/>
            <a:ext cx="11396870" cy="6361044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Εξάγωνο 4"/>
          <p:cNvSpPr/>
          <p:nvPr/>
        </p:nvSpPr>
        <p:spPr>
          <a:xfrm>
            <a:off x="784364" y="437320"/>
            <a:ext cx="6255026" cy="3776870"/>
          </a:xfrm>
          <a:prstGeom prst="hexagon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QUESTION 10</a:t>
            </a:r>
          </a:p>
          <a:p>
            <a:pPr algn="ctr"/>
            <a:r>
              <a:rPr lang="en-US" sz="3600" dirty="0"/>
              <a:t>If I had won the lottery</a:t>
            </a:r>
          </a:p>
        </p:txBody>
      </p:sp>
      <p:sp>
        <p:nvSpPr>
          <p:cNvPr id="6" name="Εξάγωνο 5"/>
          <p:cNvSpPr/>
          <p:nvPr/>
        </p:nvSpPr>
        <p:spPr>
          <a:xfrm>
            <a:off x="397565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A. I would have helped poor people.</a:t>
            </a:r>
            <a:endParaRPr lang="el-GR" sz="2400" dirty="0"/>
          </a:p>
        </p:txBody>
      </p:sp>
      <p:sp>
        <p:nvSpPr>
          <p:cNvPr id="7" name="Εξάγωνο 6"/>
          <p:cNvSpPr/>
          <p:nvPr/>
        </p:nvSpPr>
        <p:spPr>
          <a:xfrm>
            <a:off x="4499113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B.  I will help poor people.</a:t>
            </a:r>
            <a:endParaRPr lang="el-GR" sz="2400" dirty="0"/>
          </a:p>
        </p:txBody>
      </p:sp>
      <p:sp>
        <p:nvSpPr>
          <p:cNvPr id="8" name="Εξάγωνο 7"/>
          <p:cNvSpPr/>
          <p:nvPr/>
        </p:nvSpPr>
        <p:spPr>
          <a:xfrm>
            <a:off x="397564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C.I will helped poor people.</a:t>
            </a:r>
            <a:endParaRPr lang="el-GR" sz="2400" dirty="0"/>
          </a:p>
        </p:txBody>
      </p:sp>
      <p:sp>
        <p:nvSpPr>
          <p:cNvPr id="9" name="Εξάγωνο 8"/>
          <p:cNvSpPr/>
          <p:nvPr/>
        </p:nvSpPr>
        <p:spPr>
          <a:xfrm>
            <a:off x="4499113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D. I would help poor people.</a:t>
            </a:r>
            <a:endParaRPr lang="el-GR" sz="2400" dirty="0"/>
          </a:p>
        </p:txBody>
      </p:sp>
      <p:sp>
        <p:nvSpPr>
          <p:cNvPr id="11" name="Ορθογώνιο 10"/>
          <p:cNvSpPr/>
          <p:nvPr/>
        </p:nvSpPr>
        <p:spPr>
          <a:xfrm>
            <a:off x="8600661" y="437320"/>
            <a:ext cx="2902226" cy="4956315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1.000.000€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500.000€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50.000€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5.000€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1000€</a:t>
            </a:r>
          </a:p>
          <a:p>
            <a:pPr algn="ctr"/>
            <a:r>
              <a:rPr lang="en-US" sz="3200" dirty="0"/>
              <a:t>500€</a:t>
            </a:r>
          </a:p>
          <a:p>
            <a:pPr algn="ctr"/>
            <a:r>
              <a:rPr lang="en-US" sz="3200" dirty="0"/>
              <a:t>200€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100€</a:t>
            </a:r>
          </a:p>
        </p:txBody>
      </p:sp>
      <p:grpSp>
        <p:nvGrpSpPr>
          <p:cNvPr id="38" name="Ομάδα 37"/>
          <p:cNvGrpSpPr/>
          <p:nvPr/>
        </p:nvGrpSpPr>
        <p:grpSpPr>
          <a:xfrm>
            <a:off x="8494305" y="5857460"/>
            <a:ext cx="3101009" cy="689113"/>
            <a:chOff x="8600661" y="5976730"/>
            <a:chExt cx="2905539" cy="569843"/>
          </a:xfrm>
        </p:grpSpPr>
        <p:sp>
          <p:nvSpPr>
            <p:cNvPr id="12" name="Κουμπί ενέργειας: Προσαρμογή 11">
              <a:hlinkClick r:id="rId2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8600661" y="5976730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Κουμπί ενέργειας: Προσαρμογή 12">
              <a:hlinkClick r:id="rId4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9617765" y="6003234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4" name="Κουμπί ενέργειας: Προσαρμογή 13">
              <a:hlinkClick r:id="rId5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10684565" y="6003233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5" name="AutoShape 2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6" name="Εικόνα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064" y="6030081"/>
            <a:ext cx="605459" cy="489988"/>
          </a:xfrm>
          <a:prstGeom prst="rect">
            <a:avLst/>
          </a:prstGeom>
        </p:spPr>
      </p:pic>
      <p:sp>
        <p:nvSpPr>
          <p:cNvPr id="17" name="AutoShape 4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1" name="Κουμπί ενέργειας: Προσαρμογή 20">
            <a:hlinkClick r:id="" action="ppaction://noaction" highlightClick="1"/>
          </p:cNvPr>
          <p:cNvSpPr/>
          <p:nvPr/>
        </p:nvSpPr>
        <p:spPr>
          <a:xfrm>
            <a:off x="10988717" y="6003750"/>
            <a:ext cx="235282" cy="543167"/>
          </a:xfrm>
          <a:prstGeom prst="actionButtonBlan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Κουμπί ενέργειας: Προσαρμογή 21">
            <a:hlinkClick r:id="" action="ppaction://noaction" highlightClick="1"/>
          </p:cNvPr>
          <p:cNvSpPr/>
          <p:nvPr/>
        </p:nvSpPr>
        <p:spPr>
          <a:xfrm>
            <a:off x="11243793" y="6003750"/>
            <a:ext cx="231236" cy="542650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Κουμπί ενέργειας: Προσαρμογή 29">
            <a:hlinkClick r:id="" action="ppaction://hlinkshowjump?jump=nextslide" highlightClick="1">
              <a:snd r:embed="rId7" name="applause.wav"/>
            </a:hlinkClick>
          </p:cNvPr>
          <p:cNvSpPr/>
          <p:nvPr/>
        </p:nvSpPr>
        <p:spPr>
          <a:xfrm>
            <a:off x="2146853" y="3445565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  <a:endParaRPr lang="el-GR" sz="2800" dirty="0"/>
          </a:p>
        </p:txBody>
      </p:sp>
      <p:sp>
        <p:nvSpPr>
          <p:cNvPr id="31" name="Κουμπί ενέργειας: Προσαρμογή 30">
            <a:hlinkClick r:id="" action="ppaction://noaction" highlightClick="1">
              <a:snd r:embed="rId8" name="bomb.wav"/>
            </a:hlinkClick>
          </p:cNvPr>
          <p:cNvSpPr/>
          <p:nvPr/>
        </p:nvSpPr>
        <p:spPr>
          <a:xfrm>
            <a:off x="2986709" y="3458816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  <a:endParaRPr lang="el-GR" sz="2800" dirty="0"/>
          </a:p>
        </p:txBody>
      </p:sp>
      <p:sp>
        <p:nvSpPr>
          <p:cNvPr id="32" name="Κουμπί ενέργειας: Προσαρμογή 31">
            <a:hlinkClick r:id="" action="ppaction://noaction" highlightClick="1">
              <a:snd r:embed="rId8" name="bomb.wav"/>
            </a:hlinkClick>
          </p:cNvPr>
          <p:cNvSpPr/>
          <p:nvPr/>
        </p:nvSpPr>
        <p:spPr>
          <a:xfrm>
            <a:off x="3826566" y="3458817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  <a:endParaRPr lang="el-GR" sz="2800" dirty="0"/>
          </a:p>
        </p:txBody>
      </p:sp>
      <p:sp>
        <p:nvSpPr>
          <p:cNvPr id="33" name="Κουμπί ενέργειας: Προσαρμογή 32">
            <a:hlinkClick r:id="" action="ppaction://noaction" highlightClick="1">
              <a:snd r:embed="rId8" name="bomb.wav"/>
            </a:hlinkClick>
          </p:cNvPr>
          <p:cNvSpPr/>
          <p:nvPr/>
        </p:nvSpPr>
        <p:spPr>
          <a:xfrm>
            <a:off x="4762501" y="3445564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l-GR" sz="2800" dirty="0"/>
          </a:p>
        </p:txBody>
      </p:sp>
      <p:pic>
        <p:nvPicPr>
          <p:cNvPr id="36" name="Εικόνα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528" y="6036876"/>
            <a:ext cx="464184" cy="489988"/>
          </a:xfrm>
          <a:prstGeom prst="rect">
            <a:avLst/>
          </a:prstGeom>
        </p:spPr>
      </p:pic>
      <p:pic>
        <p:nvPicPr>
          <p:cNvPr id="37" name="Εικόνα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709" y="6030081"/>
            <a:ext cx="605459" cy="48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408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304800" y="265043"/>
            <a:ext cx="11396870" cy="6361044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Εξάγωνο 4"/>
          <p:cNvSpPr/>
          <p:nvPr/>
        </p:nvSpPr>
        <p:spPr>
          <a:xfrm>
            <a:off x="784364" y="437320"/>
            <a:ext cx="6255026" cy="3776870"/>
          </a:xfrm>
          <a:prstGeom prst="hexagon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QUESTION 10</a:t>
            </a:r>
          </a:p>
          <a:p>
            <a:pPr algn="ctr"/>
            <a:r>
              <a:rPr lang="en-US" sz="3600" dirty="0"/>
              <a:t>If I had won the lottery</a:t>
            </a:r>
          </a:p>
        </p:txBody>
      </p:sp>
      <p:sp>
        <p:nvSpPr>
          <p:cNvPr id="6" name="Εξάγωνο 5"/>
          <p:cNvSpPr/>
          <p:nvPr/>
        </p:nvSpPr>
        <p:spPr>
          <a:xfrm>
            <a:off x="397565" y="5088834"/>
            <a:ext cx="3856383" cy="662609"/>
          </a:xfrm>
          <a:prstGeom prst="hexagon">
            <a:avLst/>
          </a:prstGeom>
          <a:solidFill>
            <a:srgbClr val="00B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A. I would have helped poor people.</a:t>
            </a:r>
            <a:endParaRPr lang="el-GR" sz="2400" dirty="0"/>
          </a:p>
        </p:txBody>
      </p:sp>
      <p:sp>
        <p:nvSpPr>
          <p:cNvPr id="7" name="Εξάγωνο 6"/>
          <p:cNvSpPr/>
          <p:nvPr/>
        </p:nvSpPr>
        <p:spPr>
          <a:xfrm>
            <a:off x="4499113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B.  I will help poor people.</a:t>
            </a:r>
            <a:endParaRPr lang="el-GR" sz="2400" dirty="0"/>
          </a:p>
        </p:txBody>
      </p:sp>
      <p:sp>
        <p:nvSpPr>
          <p:cNvPr id="8" name="Εξάγωνο 7"/>
          <p:cNvSpPr/>
          <p:nvPr/>
        </p:nvSpPr>
        <p:spPr>
          <a:xfrm>
            <a:off x="397564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C.I will helped poor people.</a:t>
            </a:r>
            <a:endParaRPr lang="el-GR" sz="2400" dirty="0"/>
          </a:p>
        </p:txBody>
      </p:sp>
      <p:sp>
        <p:nvSpPr>
          <p:cNvPr id="9" name="Εξάγωνο 8"/>
          <p:cNvSpPr/>
          <p:nvPr/>
        </p:nvSpPr>
        <p:spPr>
          <a:xfrm>
            <a:off x="4499113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D. I would help poor people.</a:t>
            </a:r>
            <a:endParaRPr lang="el-GR" sz="2400" dirty="0"/>
          </a:p>
        </p:txBody>
      </p:sp>
      <p:sp>
        <p:nvSpPr>
          <p:cNvPr id="11" name="Ορθογώνιο 10"/>
          <p:cNvSpPr/>
          <p:nvPr/>
        </p:nvSpPr>
        <p:spPr>
          <a:xfrm>
            <a:off x="8600661" y="437320"/>
            <a:ext cx="2902226" cy="4956315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1.000.000€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500.000€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50.000€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5.000€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1000€</a:t>
            </a:r>
          </a:p>
          <a:p>
            <a:pPr algn="ctr"/>
            <a:r>
              <a:rPr lang="en-US" sz="3200" dirty="0"/>
              <a:t>500€</a:t>
            </a:r>
          </a:p>
          <a:p>
            <a:pPr algn="ctr"/>
            <a:r>
              <a:rPr lang="en-US" sz="3200" dirty="0"/>
              <a:t>200€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100€</a:t>
            </a:r>
          </a:p>
        </p:txBody>
      </p:sp>
      <p:sp>
        <p:nvSpPr>
          <p:cNvPr id="15" name="AutoShape 2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" name="AutoShape 4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0" name="Κουμπί ενέργειας: Προσαρμογή 29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2146853" y="3445565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  <a:endParaRPr lang="el-GR" sz="2800" dirty="0"/>
          </a:p>
        </p:txBody>
      </p:sp>
      <p:sp>
        <p:nvSpPr>
          <p:cNvPr id="31" name="Κουμπί ενέργειας: Προσαρμογή 30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2986709" y="3458816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  <a:endParaRPr lang="el-GR" sz="2800" dirty="0"/>
          </a:p>
        </p:txBody>
      </p:sp>
      <p:sp>
        <p:nvSpPr>
          <p:cNvPr id="32" name="Κουμπί ενέργειας: Προσαρμογή 31">
            <a:hlinkClick r:id="" action="ppaction://hlinkshowjump?jump=nextslide" highlightClick="1">
              <a:snd r:embed="rId3" name="applause.wav"/>
            </a:hlinkClick>
          </p:cNvPr>
          <p:cNvSpPr/>
          <p:nvPr/>
        </p:nvSpPr>
        <p:spPr>
          <a:xfrm>
            <a:off x="3826566" y="3458817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  <a:endParaRPr lang="el-GR" sz="2800" dirty="0"/>
          </a:p>
        </p:txBody>
      </p:sp>
      <p:sp>
        <p:nvSpPr>
          <p:cNvPr id="33" name="Κουμπί ενέργειας: Προσαρμογή 32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4762501" y="3445564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1447634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004" y="2246450"/>
            <a:ext cx="6787466" cy="272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55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49382" y="387927"/>
            <a:ext cx="6012873" cy="1496291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POLL THE AUDIENCE</a:t>
            </a:r>
            <a:endParaRPr lang="el-GR" sz="4000" dirty="0"/>
          </a:p>
        </p:txBody>
      </p:sp>
      <p:sp>
        <p:nvSpPr>
          <p:cNvPr id="4" name="Ορθογώνιο 3"/>
          <p:cNvSpPr/>
          <p:nvPr/>
        </p:nvSpPr>
        <p:spPr>
          <a:xfrm>
            <a:off x="4336473" y="4114800"/>
            <a:ext cx="1579418" cy="2521527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>
                <a:solidFill>
                  <a:prstClr val="white"/>
                </a:solidFill>
                <a:latin typeface="AR DARLING" panose="02000000000000000000" pitchFamily="2" charset="0"/>
              </a:rPr>
              <a:t>?</a:t>
            </a:r>
            <a:endParaRPr lang="el-GR" sz="4000" dirty="0">
              <a:solidFill>
                <a:prstClr val="white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2479964" y="3158836"/>
            <a:ext cx="1579418" cy="3477491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 DARLING" panose="02000000000000000000" pitchFamily="2" charset="0"/>
              </a:rPr>
              <a:t>?</a:t>
            </a:r>
            <a:endParaRPr lang="el-GR" sz="4000" dirty="0"/>
          </a:p>
        </p:txBody>
      </p:sp>
      <p:sp>
        <p:nvSpPr>
          <p:cNvPr id="6" name="Ορθογώνιο 5"/>
          <p:cNvSpPr/>
          <p:nvPr/>
        </p:nvSpPr>
        <p:spPr>
          <a:xfrm>
            <a:off x="6774873" y="4322618"/>
            <a:ext cx="1579418" cy="231371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>
                <a:solidFill>
                  <a:prstClr val="white"/>
                </a:solidFill>
                <a:latin typeface="AR DARLING" panose="02000000000000000000" pitchFamily="2" charset="0"/>
              </a:rPr>
              <a:t>?</a:t>
            </a:r>
            <a:endParaRPr lang="el-GR" sz="4000" dirty="0">
              <a:solidFill>
                <a:prstClr val="white"/>
              </a:solidFill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8645237" y="2105892"/>
            <a:ext cx="1579418" cy="4530436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>
                <a:solidFill>
                  <a:prstClr val="white"/>
                </a:solidFill>
                <a:latin typeface="AR DARLING" panose="02000000000000000000" pitchFamily="2" charset="0"/>
              </a:rPr>
              <a:t>?</a:t>
            </a:r>
            <a:endParaRPr lang="el-GR" sz="4000" dirty="0">
              <a:solidFill>
                <a:prstClr val="white"/>
              </a:solidFill>
            </a:endParaRPr>
          </a:p>
        </p:txBody>
      </p:sp>
      <p:sp>
        <p:nvSpPr>
          <p:cNvPr id="8" name="Κουμπί ενέργειας: Επιστροφή 7">
            <a:hlinkClick r:id="" action="ppaction://hlinkshowjump?jump=lastslideviewed" highlightClick="1">
              <a:snd r:embed="rId2" name="click.wav"/>
            </a:hlinkClick>
          </p:cNvPr>
          <p:cNvSpPr/>
          <p:nvPr/>
        </p:nvSpPr>
        <p:spPr>
          <a:xfrm>
            <a:off x="10515601" y="5860473"/>
            <a:ext cx="1288472" cy="775854"/>
          </a:xfrm>
          <a:prstGeom prst="actionButtonRetur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816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482436" y="1011381"/>
            <a:ext cx="4475018" cy="4003964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/>
              <a:t>50/50</a:t>
            </a:r>
            <a:endParaRPr lang="el-GR" sz="9600" dirty="0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/>
          </p:nvPr>
        </p:nvGraphicFramePr>
        <p:xfrm>
          <a:off x="7384473" y="1675628"/>
          <a:ext cx="4463472" cy="3616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1736">
                  <a:extLst>
                    <a:ext uri="{9D8B030D-6E8A-4147-A177-3AD203B41FA5}">
                      <a16:colId xmlns:a16="http://schemas.microsoft.com/office/drawing/2014/main" val="490453051"/>
                    </a:ext>
                  </a:extLst>
                </a:gridCol>
                <a:gridCol w="2231736">
                  <a:extLst>
                    <a:ext uri="{9D8B030D-6E8A-4147-A177-3AD203B41FA5}">
                      <a16:colId xmlns:a16="http://schemas.microsoft.com/office/drawing/2014/main" val="1734115665"/>
                    </a:ext>
                  </a:extLst>
                </a:gridCol>
              </a:tblGrid>
              <a:tr h="3616807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232973"/>
                  </a:ext>
                </a:extLst>
              </a:tr>
            </a:tbl>
          </a:graphicData>
        </a:graphic>
      </p:graphicFrame>
      <p:sp>
        <p:nvSpPr>
          <p:cNvPr id="4" name="Κουμπί ενέργειας: Επιστροφή 3">
            <a:hlinkClick r:id="" action="ppaction://hlinkshowjump?jump=lastslideviewed" highlightClick="1">
              <a:snd r:embed="rId2" name="click.wav"/>
            </a:hlinkClick>
          </p:cNvPr>
          <p:cNvSpPr/>
          <p:nvPr/>
        </p:nvSpPr>
        <p:spPr>
          <a:xfrm>
            <a:off x="9365673" y="5888182"/>
            <a:ext cx="1288472" cy="775854"/>
          </a:xfrm>
          <a:prstGeom prst="actionButtonRetur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0299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304800" y="265043"/>
            <a:ext cx="11396870" cy="6361044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Εξάγωνο 4"/>
          <p:cNvSpPr/>
          <p:nvPr/>
        </p:nvSpPr>
        <p:spPr>
          <a:xfrm>
            <a:off x="874644" y="437321"/>
            <a:ext cx="6255026" cy="3776870"/>
          </a:xfrm>
          <a:prstGeom prst="hexagon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QUESTION 1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If he studies hard for the exams </a:t>
            </a:r>
            <a:endParaRPr lang="el-GR" sz="3600" dirty="0"/>
          </a:p>
        </p:txBody>
      </p:sp>
      <p:sp>
        <p:nvSpPr>
          <p:cNvPr id="6" name="Εξάγωνο 5"/>
          <p:cNvSpPr/>
          <p:nvPr/>
        </p:nvSpPr>
        <p:spPr>
          <a:xfrm>
            <a:off x="397565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A.  he would get an A.</a:t>
            </a:r>
            <a:endParaRPr lang="el-GR" sz="2400" dirty="0"/>
          </a:p>
        </p:txBody>
      </p:sp>
      <p:sp>
        <p:nvSpPr>
          <p:cNvPr id="7" name="Εξάγωνο 6"/>
          <p:cNvSpPr/>
          <p:nvPr/>
        </p:nvSpPr>
        <p:spPr>
          <a:xfrm>
            <a:off x="4499113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B.  he will get an A</a:t>
            </a:r>
            <a:endParaRPr lang="el-GR" sz="2400" dirty="0"/>
          </a:p>
        </p:txBody>
      </p:sp>
      <p:sp>
        <p:nvSpPr>
          <p:cNvPr id="8" name="Εξάγωνο 7"/>
          <p:cNvSpPr/>
          <p:nvPr/>
        </p:nvSpPr>
        <p:spPr>
          <a:xfrm>
            <a:off x="397564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C.  he would have got an A</a:t>
            </a:r>
            <a:endParaRPr lang="el-GR" sz="2400" dirty="0"/>
          </a:p>
        </p:txBody>
      </p:sp>
      <p:sp>
        <p:nvSpPr>
          <p:cNvPr id="9" name="Εξάγωνο 8"/>
          <p:cNvSpPr/>
          <p:nvPr/>
        </p:nvSpPr>
        <p:spPr>
          <a:xfrm>
            <a:off x="4499113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D. he get an A</a:t>
            </a:r>
            <a:endParaRPr lang="el-GR" sz="2400" dirty="0"/>
          </a:p>
        </p:txBody>
      </p:sp>
      <p:sp>
        <p:nvSpPr>
          <p:cNvPr id="11" name="Ορθογώνιο 10"/>
          <p:cNvSpPr/>
          <p:nvPr/>
        </p:nvSpPr>
        <p:spPr>
          <a:xfrm>
            <a:off x="8600661" y="437320"/>
            <a:ext cx="2902226" cy="4956315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1.000.000€</a:t>
            </a:r>
          </a:p>
          <a:p>
            <a:pPr algn="ctr"/>
            <a:r>
              <a:rPr lang="en-US" sz="3200" dirty="0"/>
              <a:t>500.000€</a:t>
            </a:r>
          </a:p>
          <a:p>
            <a:pPr algn="ctr"/>
            <a:r>
              <a:rPr lang="en-US" sz="3200" dirty="0"/>
              <a:t>100.000€</a:t>
            </a:r>
          </a:p>
          <a:p>
            <a:pPr algn="ctr"/>
            <a:r>
              <a:rPr lang="en-US" sz="3200" dirty="0"/>
              <a:t>50.000€</a:t>
            </a:r>
          </a:p>
          <a:p>
            <a:pPr algn="ctr"/>
            <a:r>
              <a:rPr lang="en-US" sz="3200" dirty="0"/>
              <a:t>10.000€</a:t>
            </a:r>
          </a:p>
          <a:p>
            <a:pPr algn="ctr"/>
            <a:r>
              <a:rPr lang="en-US" sz="3200" dirty="0"/>
              <a:t>5.000€</a:t>
            </a:r>
          </a:p>
          <a:p>
            <a:pPr algn="ctr"/>
            <a:r>
              <a:rPr lang="en-US" sz="3200" dirty="0"/>
              <a:t>1000€</a:t>
            </a:r>
          </a:p>
          <a:p>
            <a:pPr algn="ctr"/>
            <a:r>
              <a:rPr lang="en-US" sz="3200" dirty="0"/>
              <a:t>500€</a:t>
            </a:r>
          </a:p>
          <a:p>
            <a:pPr algn="ctr"/>
            <a:r>
              <a:rPr lang="en-US" sz="3200" dirty="0"/>
              <a:t>200€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100€</a:t>
            </a:r>
          </a:p>
        </p:txBody>
      </p:sp>
      <p:sp>
        <p:nvSpPr>
          <p:cNvPr id="12" name="Κουμπί ενέργειας: Προσαρμογή 11">
            <a:hlinkClick r:id="rId2" action="ppaction://hlinksldjump" highlightClick="1">
              <a:snd r:embed="rId3" name="click.wav"/>
            </a:hlinkClick>
          </p:cNvPr>
          <p:cNvSpPr/>
          <p:nvPr/>
        </p:nvSpPr>
        <p:spPr>
          <a:xfrm>
            <a:off x="8600661" y="5976730"/>
            <a:ext cx="821635" cy="543339"/>
          </a:xfrm>
          <a:prstGeom prst="actionButtonBlan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Κουμπί ενέργειας: Προσαρμογή 12">
            <a:hlinkClick r:id="rId4" action="ppaction://hlinksldjump" highlightClick="1">
              <a:snd r:embed="rId3" name="click.wav"/>
            </a:hlinkClick>
          </p:cNvPr>
          <p:cNvSpPr/>
          <p:nvPr/>
        </p:nvSpPr>
        <p:spPr>
          <a:xfrm>
            <a:off x="9617765" y="6003234"/>
            <a:ext cx="821635" cy="543339"/>
          </a:xfrm>
          <a:prstGeom prst="actionButtonBlan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4" name="Κουμπί ενέργειας: Προσαρμογή 13">
            <a:hlinkClick r:id="rId5" action="ppaction://hlinksldjump" highlightClick="1">
              <a:snd r:embed="rId3" name="click.wav"/>
            </a:hlinkClick>
          </p:cNvPr>
          <p:cNvSpPr/>
          <p:nvPr/>
        </p:nvSpPr>
        <p:spPr>
          <a:xfrm>
            <a:off x="10684565" y="6003233"/>
            <a:ext cx="821635" cy="543339"/>
          </a:xfrm>
          <a:prstGeom prst="actionButtonBlan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AutoShape 2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6" name="Εικόνα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064" y="6030081"/>
            <a:ext cx="605459" cy="489988"/>
          </a:xfrm>
          <a:prstGeom prst="rect">
            <a:avLst/>
          </a:prstGeom>
        </p:spPr>
      </p:pic>
      <p:sp>
        <p:nvSpPr>
          <p:cNvPr id="17" name="AutoShape 4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1" name="Κουμπί ενέργειας: Προσαρμογή 20">
            <a:hlinkClick r:id="" action="ppaction://noaction" highlightClick="1"/>
          </p:cNvPr>
          <p:cNvSpPr/>
          <p:nvPr/>
        </p:nvSpPr>
        <p:spPr>
          <a:xfrm>
            <a:off x="10857741" y="6030081"/>
            <a:ext cx="202095" cy="516836"/>
          </a:xfrm>
          <a:prstGeom prst="actionButtonBlan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Κουμπί ενέργειας: Προσαρμογή 21">
            <a:hlinkClick r:id="" action="ppaction://noaction" highlightClick="1"/>
          </p:cNvPr>
          <p:cNvSpPr/>
          <p:nvPr/>
        </p:nvSpPr>
        <p:spPr>
          <a:xfrm>
            <a:off x="11095382" y="6017174"/>
            <a:ext cx="174073" cy="542650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Κουμπί ενέργειας: Προσαρμογή 29">
            <a:hlinkClick r:id="" action="ppaction://noaction" highlightClick="1">
              <a:snd r:embed="rId7" name="bomb.wav"/>
            </a:hlinkClick>
          </p:cNvPr>
          <p:cNvSpPr/>
          <p:nvPr/>
        </p:nvSpPr>
        <p:spPr>
          <a:xfrm>
            <a:off x="2146853" y="3445565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  <a:endParaRPr lang="el-GR" sz="2800" dirty="0"/>
          </a:p>
        </p:txBody>
      </p:sp>
      <p:sp>
        <p:nvSpPr>
          <p:cNvPr id="31" name="Κουμπί ενέργειας: Προσαρμογή 30">
            <a:hlinkClick r:id="" action="ppaction://hlinkshowjump?jump=nextslide" highlightClick="1">
              <a:snd r:embed="rId8" name="applause.wav"/>
            </a:hlinkClick>
          </p:cNvPr>
          <p:cNvSpPr/>
          <p:nvPr/>
        </p:nvSpPr>
        <p:spPr>
          <a:xfrm>
            <a:off x="2986709" y="3458816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  <a:endParaRPr lang="el-GR" sz="2800" dirty="0"/>
          </a:p>
        </p:txBody>
      </p:sp>
      <p:sp>
        <p:nvSpPr>
          <p:cNvPr id="32" name="Κουμπί ενέργειας: Προσαρμογή 31">
            <a:hlinkClick r:id="" action="ppaction://noaction" highlightClick="1">
              <a:snd r:embed="rId7" name="bomb.wav"/>
            </a:hlinkClick>
          </p:cNvPr>
          <p:cNvSpPr/>
          <p:nvPr/>
        </p:nvSpPr>
        <p:spPr>
          <a:xfrm>
            <a:off x="3826566" y="3458817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  <a:endParaRPr lang="el-GR" sz="2800" dirty="0"/>
          </a:p>
        </p:txBody>
      </p:sp>
      <p:sp>
        <p:nvSpPr>
          <p:cNvPr id="33" name="Κουμπί ενέργειας: Προσαρμογή 32">
            <a:hlinkClick r:id="" action="ppaction://noaction" highlightClick="1">
              <a:snd r:embed="rId7" name="bomb.wav"/>
            </a:hlinkClick>
          </p:cNvPr>
          <p:cNvSpPr/>
          <p:nvPr/>
        </p:nvSpPr>
        <p:spPr>
          <a:xfrm>
            <a:off x="4762501" y="3445564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l-GR" sz="2800" dirty="0"/>
          </a:p>
        </p:txBody>
      </p:sp>
      <p:pic>
        <p:nvPicPr>
          <p:cNvPr id="36" name="Εικόνα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095" y="6030081"/>
            <a:ext cx="464184" cy="489988"/>
          </a:xfrm>
          <a:prstGeom prst="rect">
            <a:avLst/>
          </a:prstGeom>
        </p:spPr>
      </p:pic>
      <p:pic>
        <p:nvPicPr>
          <p:cNvPr id="37" name="Εικόνα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285" y="6043333"/>
            <a:ext cx="605459" cy="48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222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304800" y="265043"/>
            <a:ext cx="11396870" cy="6361044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Εξάγωνο 4"/>
          <p:cNvSpPr/>
          <p:nvPr/>
        </p:nvSpPr>
        <p:spPr>
          <a:xfrm>
            <a:off x="874644" y="437321"/>
            <a:ext cx="6255026" cy="3776870"/>
          </a:xfrm>
          <a:prstGeom prst="hexagon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QUESTION 1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If he studies hard for the exams </a:t>
            </a:r>
            <a:endParaRPr lang="el-GR" sz="3600" dirty="0"/>
          </a:p>
        </p:txBody>
      </p:sp>
      <p:sp>
        <p:nvSpPr>
          <p:cNvPr id="6" name="Εξάγωνο 5"/>
          <p:cNvSpPr/>
          <p:nvPr/>
        </p:nvSpPr>
        <p:spPr>
          <a:xfrm>
            <a:off x="397565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A.  he would get an A.</a:t>
            </a:r>
            <a:endParaRPr lang="el-GR" sz="2400" dirty="0"/>
          </a:p>
        </p:txBody>
      </p:sp>
      <p:sp>
        <p:nvSpPr>
          <p:cNvPr id="7" name="Εξάγωνο 6"/>
          <p:cNvSpPr/>
          <p:nvPr/>
        </p:nvSpPr>
        <p:spPr>
          <a:xfrm>
            <a:off x="4499113" y="5088834"/>
            <a:ext cx="3856383" cy="662609"/>
          </a:xfrm>
          <a:prstGeom prst="hexagon">
            <a:avLst/>
          </a:prstGeom>
          <a:solidFill>
            <a:srgbClr val="00B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B.  he will get an A</a:t>
            </a:r>
            <a:endParaRPr lang="el-GR" sz="2400" dirty="0"/>
          </a:p>
        </p:txBody>
      </p:sp>
      <p:sp>
        <p:nvSpPr>
          <p:cNvPr id="8" name="Εξάγωνο 7"/>
          <p:cNvSpPr/>
          <p:nvPr/>
        </p:nvSpPr>
        <p:spPr>
          <a:xfrm>
            <a:off x="397564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C.  he would have got an A</a:t>
            </a:r>
            <a:endParaRPr lang="el-GR" sz="2400" dirty="0"/>
          </a:p>
        </p:txBody>
      </p:sp>
      <p:sp>
        <p:nvSpPr>
          <p:cNvPr id="9" name="Εξάγωνο 8"/>
          <p:cNvSpPr/>
          <p:nvPr/>
        </p:nvSpPr>
        <p:spPr>
          <a:xfrm>
            <a:off x="4499113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D. he get an A</a:t>
            </a:r>
            <a:endParaRPr lang="el-GR" sz="2400" dirty="0"/>
          </a:p>
        </p:txBody>
      </p:sp>
      <p:sp>
        <p:nvSpPr>
          <p:cNvPr id="11" name="Ορθογώνιο 10"/>
          <p:cNvSpPr/>
          <p:nvPr/>
        </p:nvSpPr>
        <p:spPr>
          <a:xfrm>
            <a:off x="8600661" y="437320"/>
            <a:ext cx="2902226" cy="4956315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1.000.000€</a:t>
            </a:r>
          </a:p>
          <a:p>
            <a:pPr algn="ctr"/>
            <a:r>
              <a:rPr lang="en-US" sz="3200" dirty="0"/>
              <a:t>500.000€</a:t>
            </a:r>
          </a:p>
          <a:p>
            <a:pPr algn="ctr"/>
            <a:r>
              <a:rPr lang="en-US" sz="3200" dirty="0"/>
              <a:t>100.000€</a:t>
            </a:r>
          </a:p>
          <a:p>
            <a:pPr algn="ctr"/>
            <a:r>
              <a:rPr lang="en-US" sz="3200" dirty="0"/>
              <a:t>50.000€</a:t>
            </a:r>
          </a:p>
          <a:p>
            <a:pPr algn="ctr"/>
            <a:r>
              <a:rPr lang="en-US" sz="3200" dirty="0"/>
              <a:t>10.000€</a:t>
            </a:r>
          </a:p>
          <a:p>
            <a:pPr algn="ctr"/>
            <a:r>
              <a:rPr lang="en-US" sz="3200" dirty="0"/>
              <a:t>5.000€</a:t>
            </a:r>
          </a:p>
          <a:p>
            <a:pPr algn="ctr"/>
            <a:r>
              <a:rPr lang="en-US" sz="3200" dirty="0"/>
              <a:t>1000€</a:t>
            </a:r>
          </a:p>
          <a:p>
            <a:pPr algn="ctr"/>
            <a:r>
              <a:rPr lang="en-US" sz="3200" dirty="0"/>
              <a:t>500€</a:t>
            </a:r>
          </a:p>
          <a:p>
            <a:pPr algn="ctr"/>
            <a:r>
              <a:rPr lang="en-US" sz="3200" dirty="0"/>
              <a:t>200€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100€</a:t>
            </a:r>
          </a:p>
        </p:txBody>
      </p:sp>
      <p:sp>
        <p:nvSpPr>
          <p:cNvPr id="15" name="AutoShape 2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" name="AutoShape 4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0" name="Κουμπί ενέργειας: Προσαρμογή 29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2146853" y="3445565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  <a:endParaRPr lang="el-GR" sz="2800" dirty="0"/>
          </a:p>
        </p:txBody>
      </p:sp>
      <p:sp>
        <p:nvSpPr>
          <p:cNvPr id="31" name="Κουμπί ενέργειας: Προσαρμογή 30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2986709" y="3458816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  <a:endParaRPr lang="el-GR" sz="2800" dirty="0"/>
          </a:p>
        </p:txBody>
      </p:sp>
      <p:sp>
        <p:nvSpPr>
          <p:cNvPr id="32" name="Κουμπί ενέργειας: Προσαρμογή 31">
            <a:hlinkClick r:id="" action="ppaction://hlinkshowjump?jump=nextslide" highlightClick="1">
              <a:snd r:embed="rId3" name="applause.wav"/>
            </a:hlinkClick>
          </p:cNvPr>
          <p:cNvSpPr/>
          <p:nvPr/>
        </p:nvSpPr>
        <p:spPr>
          <a:xfrm>
            <a:off x="3826566" y="3458817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  <a:endParaRPr lang="el-GR" sz="2800" dirty="0"/>
          </a:p>
        </p:txBody>
      </p:sp>
      <p:sp>
        <p:nvSpPr>
          <p:cNvPr id="33" name="Κουμπί ενέργειας: Προσαρμογή 32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4762501" y="3445564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876866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304800" y="265043"/>
            <a:ext cx="11396870" cy="6361044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Εξάγωνο 4"/>
          <p:cNvSpPr/>
          <p:nvPr/>
        </p:nvSpPr>
        <p:spPr>
          <a:xfrm>
            <a:off x="874644" y="437321"/>
            <a:ext cx="6255026" cy="3776870"/>
          </a:xfrm>
          <a:prstGeom prst="hexagon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QUESTION 2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If they had a new car</a:t>
            </a:r>
            <a:endParaRPr lang="el-GR" sz="3600" dirty="0"/>
          </a:p>
        </p:txBody>
      </p:sp>
      <p:sp>
        <p:nvSpPr>
          <p:cNvPr id="6" name="Εξάγωνο 5"/>
          <p:cNvSpPr/>
          <p:nvPr/>
        </p:nvSpPr>
        <p:spPr>
          <a:xfrm>
            <a:off x="397565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A.  they would have travelled abroad.</a:t>
            </a:r>
            <a:endParaRPr lang="el-GR" sz="2400" dirty="0"/>
          </a:p>
        </p:txBody>
      </p:sp>
      <p:sp>
        <p:nvSpPr>
          <p:cNvPr id="7" name="Εξάγωνο 6"/>
          <p:cNvSpPr/>
          <p:nvPr/>
        </p:nvSpPr>
        <p:spPr>
          <a:xfrm>
            <a:off x="4499113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B.  they will travel abroad</a:t>
            </a:r>
            <a:endParaRPr lang="el-GR" sz="2400" dirty="0"/>
          </a:p>
        </p:txBody>
      </p:sp>
      <p:sp>
        <p:nvSpPr>
          <p:cNvPr id="8" name="Εξάγωνο 7"/>
          <p:cNvSpPr/>
          <p:nvPr/>
        </p:nvSpPr>
        <p:spPr>
          <a:xfrm>
            <a:off x="397564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C.  they travel abroad.</a:t>
            </a:r>
            <a:endParaRPr lang="el-GR" sz="2400" dirty="0"/>
          </a:p>
        </p:txBody>
      </p:sp>
      <p:sp>
        <p:nvSpPr>
          <p:cNvPr id="9" name="Εξάγωνο 8"/>
          <p:cNvSpPr/>
          <p:nvPr/>
        </p:nvSpPr>
        <p:spPr>
          <a:xfrm>
            <a:off x="4499113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D. they would travel abroad.</a:t>
            </a:r>
            <a:endParaRPr lang="el-GR" sz="2400" dirty="0"/>
          </a:p>
        </p:txBody>
      </p:sp>
      <p:sp>
        <p:nvSpPr>
          <p:cNvPr id="11" name="Ορθογώνιο 10"/>
          <p:cNvSpPr/>
          <p:nvPr/>
        </p:nvSpPr>
        <p:spPr>
          <a:xfrm>
            <a:off x="8600661" y="437320"/>
            <a:ext cx="2902226" cy="4956315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1.000.000€</a:t>
            </a:r>
          </a:p>
          <a:p>
            <a:pPr algn="ctr"/>
            <a:r>
              <a:rPr lang="en-US" sz="3200" dirty="0"/>
              <a:t>500.000€</a:t>
            </a:r>
          </a:p>
          <a:p>
            <a:pPr algn="ctr"/>
            <a:r>
              <a:rPr lang="en-US" sz="3200" dirty="0"/>
              <a:t>100.000€</a:t>
            </a:r>
          </a:p>
          <a:p>
            <a:pPr algn="ctr"/>
            <a:r>
              <a:rPr lang="en-US" sz="3200" dirty="0"/>
              <a:t>50.000€</a:t>
            </a:r>
          </a:p>
          <a:p>
            <a:pPr algn="ctr"/>
            <a:r>
              <a:rPr lang="en-US" sz="3200" dirty="0"/>
              <a:t>10.000€</a:t>
            </a:r>
          </a:p>
          <a:p>
            <a:pPr algn="ctr"/>
            <a:r>
              <a:rPr lang="en-US" sz="3200" dirty="0"/>
              <a:t>5.000€</a:t>
            </a:r>
          </a:p>
          <a:p>
            <a:pPr algn="ctr"/>
            <a:r>
              <a:rPr lang="en-US" sz="3200" dirty="0"/>
              <a:t>1000€</a:t>
            </a:r>
          </a:p>
          <a:p>
            <a:pPr algn="ctr"/>
            <a:r>
              <a:rPr lang="en-US" sz="3200" dirty="0"/>
              <a:t>500€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200€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100€</a:t>
            </a:r>
          </a:p>
        </p:txBody>
      </p:sp>
      <p:grpSp>
        <p:nvGrpSpPr>
          <p:cNvPr id="38" name="Ομάδα 37"/>
          <p:cNvGrpSpPr/>
          <p:nvPr/>
        </p:nvGrpSpPr>
        <p:grpSpPr>
          <a:xfrm>
            <a:off x="8600661" y="5976730"/>
            <a:ext cx="2905539" cy="569843"/>
            <a:chOff x="8600661" y="5976730"/>
            <a:chExt cx="2905539" cy="569843"/>
          </a:xfrm>
        </p:grpSpPr>
        <p:sp>
          <p:nvSpPr>
            <p:cNvPr id="12" name="Κουμπί ενέργειας: Προσαρμογή 11">
              <a:hlinkClick r:id="rId2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8600661" y="5976730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Κουμπί ενέργειας: Προσαρμογή 12">
              <a:hlinkClick r:id="rId4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9617765" y="6003234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4" name="Κουμπί ενέργειας: Προσαρμογή 13">
              <a:hlinkClick r:id="rId5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10684565" y="6003233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5" name="AutoShape 2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6" name="Εικόνα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064" y="6030081"/>
            <a:ext cx="605459" cy="489988"/>
          </a:xfrm>
          <a:prstGeom prst="rect">
            <a:avLst/>
          </a:prstGeom>
        </p:spPr>
      </p:pic>
      <p:sp>
        <p:nvSpPr>
          <p:cNvPr id="17" name="AutoShape 4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1" name="Κουμπί ενέργειας: Προσαρμογή 20">
            <a:hlinkClick r:id="" action="ppaction://noaction" highlightClick="1"/>
          </p:cNvPr>
          <p:cNvSpPr/>
          <p:nvPr/>
        </p:nvSpPr>
        <p:spPr>
          <a:xfrm>
            <a:off x="10857741" y="6030081"/>
            <a:ext cx="202095" cy="516836"/>
          </a:xfrm>
          <a:prstGeom prst="actionButtonBlan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Κουμπί ενέργειας: Προσαρμογή 21">
            <a:hlinkClick r:id="" action="ppaction://noaction" highlightClick="1"/>
          </p:cNvPr>
          <p:cNvSpPr/>
          <p:nvPr/>
        </p:nvSpPr>
        <p:spPr>
          <a:xfrm>
            <a:off x="11095382" y="6017174"/>
            <a:ext cx="174073" cy="542650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Κουμπί ενέργειας: Προσαρμογή 29">
            <a:hlinkClick r:id="" action="ppaction://noaction" highlightClick="1">
              <a:snd r:embed="rId7" name="bomb.wav"/>
            </a:hlinkClick>
          </p:cNvPr>
          <p:cNvSpPr/>
          <p:nvPr/>
        </p:nvSpPr>
        <p:spPr>
          <a:xfrm>
            <a:off x="2146853" y="3445565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  <a:endParaRPr lang="el-GR" sz="2800" dirty="0"/>
          </a:p>
        </p:txBody>
      </p:sp>
      <p:sp>
        <p:nvSpPr>
          <p:cNvPr id="31" name="Κουμπί ενέργειας: Προσαρμογή 30">
            <a:hlinkClick r:id="" action="ppaction://noaction" highlightClick="1">
              <a:snd r:embed="rId7" name="bomb.wav"/>
            </a:hlinkClick>
          </p:cNvPr>
          <p:cNvSpPr/>
          <p:nvPr/>
        </p:nvSpPr>
        <p:spPr>
          <a:xfrm>
            <a:off x="2986709" y="3458816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  <a:endParaRPr lang="el-GR" sz="2800" dirty="0"/>
          </a:p>
        </p:txBody>
      </p:sp>
      <p:sp>
        <p:nvSpPr>
          <p:cNvPr id="32" name="Κουμπί ενέργειας: Προσαρμογή 31">
            <a:hlinkClick r:id="" action="ppaction://noaction" highlightClick="1">
              <a:snd r:embed="rId7" name="bomb.wav"/>
            </a:hlinkClick>
          </p:cNvPr>
          <p:cNvSpPr/>
          <p:nvPr/>
        </p:nvSpPr>
        <p:spPr>
          <a:xfrm>
            <a:off x="3826566" y="3458817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  <a:endParaRPr lang="el-GR" sz="2800" dirty="0"/>
          </a:p>
        </p:txBody>
      </p:sp>
      <p:sp>
        <p:nvSpPr>
          <p:cNvPr id="33" name="Κουμπί ενέργειας: Προσαρμογή 32">
            <a:hlinkClick r:id="" action="ppaction://hlinkshowjump?jump=nextslide" highlightClick="1">
              <a:snd r:embed="rId8" name="applause.wav"/>
            </a:hlinkClick>
          </p:cNvPr>
          <p:cNvSpPr/>
          <p:nvPr/>
        </p:nvSpPr>
        <p:spPr>
          <a:xfrm>
            <a:off x="4762501" y="3445564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l-GR" sz="2800" dirty="0"/>
          </a:p>
        </p:txBody>
      </p:sp>
      <p:pic>
        <p:nvPicPr>
          <p:cNvPr id="36" name="Εικόνα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095" y="6030081"/>
            <a:ext cx="464184" cy="489988"/>
          </a:xfrm>
          <a:prstGeom prst="rect">
            <a:avLst/>
          </a:prstGeom>
        </p:spPr>
      </p:pic>
      <p:pic>
        <p:nvPicPr>
          <p:cNvPr id="37" name="Εικόνα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285" y="6043333"/>
            <a:ext cx="605459" cy="48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340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304800" y="265043"/>
            <a:ext cx="11396870" cy="6361044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Εξάγωνο 4"/>
          <p:cNvSpPr/>
          <p:nvPr/>
        </p:nvSpPr>
        <p:spPr>
          <a:xfrm>
            <a:off x="874644" y="437321"/>
            <a:ext cx="6255026" cy="3776870"/>
          </a:xfrm>
          <a:prstGeom prst="hexagon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QUESTION 2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If they had a new car</a:t>
            </a:r>
            <a:endParaRPr lang="el-GR" sz="3600" dirty="0"/>
          </a:p>
        </p:txBody>
      </p:sp>
      <p:sp>
        <p:nvSpPr>
          <p:cNvPr id="6" name="Εξάγωνο 5"/>
          <p:cNvSpPr/>
          <p:nvPr/>
        </p:nvSpPr>
        <p:spPr>
          <a:xfrm>
            <a:off x="397565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A.  they would have travelled abroad.</a:t>
            </a:r>
            <a:endParaRPr lang="el-GR" sz="2400" dirty="0"/>
          </a:p>
        </p:txBody>
      </p:sp>
      <p:sp>
        <p:nvSpPr>
          <p:cNvPr id="7" name="Εξάγωνο 6"/>
          <p:cNvSpPr/>
          <p:nvPr/>
        </p:nvSpPr>
        <p:spPr>
          <a:xfrm>
            <a:off x="4499113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B.  they will travel abroad</a:t>
            </a:r>
            <a:endParaRPr lang="el-GR" sz="2400" dirty="0"/>
          </a:p>
        </p:txBody>
      </p:sp>
      <p:sp>
        <p:nvSpPr>
          <p:cNvPr id="8" name="Εξάγωνο 7"/>
          <p:cNvSpPr/>
          <p:nvPr/>
        </p:nvSpPr>
        <p:spPr>
          <a:xfrm>
            <a:off x="397564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C.  they travel abroad.</a:t>
            </a:r>
            <a:endParaRPr lang="el-GR" sz="2400" dirty="0"/>
          </a:p>
        </p:txBody>
      </p:sp>
      <p:sp>
        <p:nvSpPr>
          <p:cNvPr id="9" name="Εξάγωνο 8"/>
          <p:cNvSpPr/>
          <p:nvPr/>
        </p:nvSpPr>
        <p:spPr>
          <a:xfrm>
            <a:off x="4499113" y="5857460"/>
            <a:ext cx="3856383" cy="662609"/>
          </a:xfrm>
          <a:prstGeom prst="hexagon">
            <a:avLst/>
          </a:prstGeom>
          <a:solidFill>
            <a:srgbClr val="00B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D. they would travel abroad.</a:t>
            </a:r>
            <a:endParaRPr lang="el-GR" sz="2400" dirty="0"/>
          </a:p>
        </p:txBody>
      </p:sp>
      <p:sp>
        <p:nvSpPr>
          <p:cNvPr id="11" name="Ορθογώνιο 10"/>
          <p:cNvSpPr/>
          <p:nvPr/>
        </p:nvSpPr>
        <p:spPr>
          <a:xfrm>
            <a:off x="8600661" y="437320"/>
            <a:ext cx="2902226" cy="4956315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1.000.000€</a:t>
            </a:r>
          </a:p>
          <a:p>
            <a:pPr algn="ctr"/>
            <a:r>
              <a:rPr lang="en-US" sz="3200" dirty="0"/>
              <a:t>500.000€</a:t>
            </a:r>
          </a:p>
          <a:p>
            <a:pPr algn="ctr"/>
            <a:r>
              <a:rPr lang="en-US" sz="3200" dirty="0"/>
              <a:t>100.000€</a:t>
            </a:r>
          </a:p>
          <a:p>
            <a:pPr algn="ctr"/>
            <a:r>
              <a:rPr lang="en-US" sz="3200" dirty="0"/>
              <a:t>50.000€</a:t>
            </a:r>
          </a:p>
          <a:p>
            <a:pPr algn="ctr"/>
            <a:r>
              <a:rPr lang="en-US" sz="3200" dirty="0"/>
              <a:t>10.000€</a:t>
            </a:r>
          </a:p>
          <a:p>
            <a:pPr algn="ctr"/>
            <a:r>
              <a:rPr lang="en-US" sz="3200" dirty="0"/>
              <a:t>5.000€</a:t>
            </a:r>
          </a:p>
          <a:p>
            <a:pPr algn="ctr"/>
            <a:r>
              <a:rPr lang="en-US" sz="3200" dirty="0"/>
              <a:t>1000€</a:t>
            </a:r>
          </a:p>
          <a:p>
            <a:pPr algn="ctr"/>
            <a:r>
              <a:rPr lang="en-US" sz="3200" dirty="0"/>
              <a:t>500€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200€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100€</a:t>
            </a:r>
          </a:p>
        </p:txBody>
      </p:sp>
      <p:sp>
        <p:nvSpPr>
          <p:cNvPr id="15" name="AutoShape 2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" name="AutoShape 4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0" name="Κουμπί ενέργειας: Προσαρμογή 29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2146853" y="3445565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  <a:endParaRPr lang="el-GR" sz="2800" dirty="0"/>
          </a:p>
        </p:txBody>
      </p:sp>
      <p:sp>
        <p:nvSpPr>
          <p:cNvPr id="31" name="Κουμπί ενέργειας: Προσαρμογή 30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2986709" y="3458816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  <a:endParaRPr lang="el-GR" sz="2800" dirty="0"/>
          </a:p>
        </p:txBody>
      </p:sp>
      <p:sp>
        <p:nvSpPr>
          <p:cNvPr id="32" name="Κουμπί ενέργειας: Προσαρμογή 31">
            <a:hlinkClick r:id="" action="ppaction://hlinkshowjump?jump=nextslide" highlightClick="1">
              <a:snd r:embed="rId3" name="applause.wav"/>
            </a:hlinkClick>
          </p:cNvPr>
          <p:cNvSpPr/>
          <p:nvPr/>
        </p:nvSpPr>
        <p:spPr>
          <a:xfrm>
            <a:off x="3826566" y="3458817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  <a:endParaRPr lang="el-GR" sz="2800" dirty="0"/>
          </a:p>
        </p:txBody>
      </p:sp>
      <p:sp>
        <p:nvSpPr>
          <p:cNvPr id="33" name="Κουμπί ενέργειας: Προσαρμογή 32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4762501" y="3445564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655199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304800" y="265043"/>
            <a:ext cx="11396870" cy="6361044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Εξάγωνο 4"/>
          <p:cNvSpPr/>
          <p:nvPr/>
        </p:nvSpPr>
        <p:spPr>
          <a:xfrm>
            <a:off x="874644" y="437321"/>
            <a:ext cx="6255026" cy="3776870"/>
          </a:xfrm>
          <a:prstGeom prst="hexagon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QUESTION 3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If I had slept earlier  </a:t>
            </a:r>
            <a:endParaRPr lang="el-GR" sz="3600" dirty="0"/>
          </a:p>
        </p:txBody>
      </p:sp>
      <p:sp>
        <p:nvSpPr>
          <p:cNvPr id="6" name="Εξάγωνο 5"/>
          <p:cNvSpPr/>
          <p:nvPr/>
        </p:nvSpPr>
        <p:spPr>
          <a:xfrm>
            <a:off x="397565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A. I  wouldn’t have missed my flight.  </a:t>
            </a:r>
            <a:endParaRPr lang="el-GR" sz="2400" dirty="0"/>
          </a:p>
        </p:txBody>
      </p:sp>
      <p:sp>
        <p:nvSpPr>
          <p:cNvPr id="7" name="Εξάγωνο 6"/>
          <p:cNvSpPr/>
          <p:nvPr/>
        </p:nvSpPr>
        <p:spPr>
          <a:xfrm>
            <a:off x="4499113" y="5088834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B.  I wouldn’t missed the flight.</a:t>
            </a:r>
            <a:endParaRPr lang="el-GR" sz="2400" dirty="0"/>
          </a:p>
        </p:txBody>
      </p:sp>
      <p:sp>
        <p:nvSpPr>
          <p:cNvPr id="8" name="Εξάγωνο 7"/>
          <p:cNvSpPr/>
          <p:nvPr/>
        </p:nvSpPr>
        <p:spPr>
          <a:xfrm>
            <a:off x="397564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C.  I missed the flight.</a:t>
            </a:r>
            <a:endParaRPr lang="el-GR" sz="2400" dirty="0"/>
          </a:p>
        </p:txBody>
      </p:sp>
      <p:sp>
        <p:nvSpPr>
          <p:cNvPr id="9" name="Εξάγωνο 8"/>
          <p:cNvSpPr/>
          <p:nvPr/>
        </p:nvSpPr>
        <p:spPr>
          <a:xfrm>
            <a:off x="4499113" y="5857460"/>
            <a:ext cx="3856383" cy="662609"/>
          </a:xfrm>
          <a:prstGeom prst="hexagon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D. I will miss the flight.</a:t>
            </a:r>
            <a:endParaRPr lang="el-GR" sz="2400" dirty="0"/>
          </a:p>
        </p:txBody>
      </p:sp>
      <p:sp>
        <p:nvSpPr>
          <p:cNvPr id="11" name="Ορθογώνιο 10"/>
          <p:cNvSpPr/>
          <p:nvPr/>
        </p:nvSpPr>
        <p:spPr>
          <a:xfrm>
            <a:off x="8600661" y="437320"/>
            <a:ext cx="2902226" cy="4956315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1.000.000€</a:t>
            </a:r>
          </a:p>
          <a:p>
            <a:pPr algn="ctr"/>
            <a:r>
              <a:rPr lang="en-US" sz="3200" dirty="0"/>
              <a:t>500.000€</a:t>
            </a:r>
          </a:p>
          <a:p>
            <a:pPr algn="ctr"/>
            <a:r>
              <a:rPr lang="en-US" sz="3200" dirty="0"/>
              <a:t>100.000€</a:t>
            </a:r>
          </a:p>
          <a:p>
            <a:pPr algn="ctr"/>
            <a:r>
              <a:rPr lang="en-US" sz="3200" dirty="0"/>
              <a:t>50.000€</a:t>
            </a:r>
          </a:p>
          <a:p>
            <a:pPr algn="ctr"/>
            <a:r>
              <a:rPr lang="en-US" sz="3200" dirty="0"/>
              <a:t>10.000€</a:t>
            </a:r>
          </a:p>
          <a:p>
            <a:pPr algn="ctr"/>
            <a:r>
              <a:rPr lang="en-US" sz="3200" dirty="0"/>
              <a:t>5.000€</a:t>
            </a:r>
          </a:p>
          <a:p>
            <a:pPr algn="ctr"/>
            <a:r>
              <a:rPr lang="en-US" sz="3200" dirty="0"/>
              <a:t>1000€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500€</a:t>
            </a:r>
          </a:p>
          <a:p>
            <a:pPr algn="ctr"/>
            <a:r>
              <a:rPr lang="en-US" sz="3200" dirty="0"/>
              <a:t>200€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100€</a:t>
            </a:r>
          </a:p>
        </p:txBody>
      </p:sp>
      <p:grpSp>
        <p:nvGrpSpPr>
          <p:cNvPr id="38" name="Ομάδα 37"/>
          <p:cNvGrpSpPr/>
          <p:nvPr/>
        </p:nvGrpSpPr>
        <p:grpSpPr>
          <a:xfrm>
            <a:off x="8600661" y="5976730"/>
            <a:ext cx="2905539" cy="569843"/>
            <a:chOff x="8600661" y="5976730"/>
            <a:chExt cx="2905539" cy="569843"/>
          </a:xfrm>
        </p:grpSpPr>
        <p:sp>
          <p:nvSpPr>
            <p:cNvPr id="12" name="Κουμπί ενέργειας: Προσαρμογή 11">
              <a:hlinkClick r:id="rId2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8600661" y="5976730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Κουμπί ενέργειας: Προσαρμογή 12">
              <a:hlinkClick r:id="rId4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9617765" y="6003234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14" name="Κουμπί ενέργειας: Προσαρμογή 13">
              <a:hlinkClick r:id="rId5" action="ppaction://hlinksldjump" highlightClick="1">
                <a:snd r:embed="rId3" name="click.wav"/>
              </a:hlinkClick>
            </p:cNvPr>
            <p:cNvSpPr/>
            <p:nvPr/>
          </p:nvSpPr>
          <p:spPr>
            <a:xfrm>
              <a:off x="10684565" y="6003233"/>
              <a:ext cx="821635" cy="543339"/>
            </a:xfrm>
            <a:prstGeom prst="actionButtonBlank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5" name="AutoShape 2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6" name="Εικόνα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064" y="6030081"/>
            <a:ext cx="605459" cy="489988"/>
          </a:xfrm>
          <a:prstGeom prst="rect">
            <a:avLst/>
          </a:prstGeom>
        </p:spPr>
      </p:pic>
      <p:sp>
        <p:nvSpPr>
          <p:cNvPr id="17" name="AutoShape 4" descr="http://www.clker.com/cliparts/1/8/8/U/K/h/person-icon-orange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1" name="Κουμπί ενέργειας: Προσαρμογή 20">
            <a:hlinkClick r:id="" action="ppaction://noaction" highlightClick="1"/>
          </p:cNvPr>
          <p:cNvSpPr/>
          <p:nvPr/>
        </p:nvSpPr>
        <p:spPr>
          <a:xfrm>
            <a:off x="10857741" y="6030081"/>
            <a:ext cx="202095" cy="516836"/>
          </a:xfrm>
          <a:prstGeom prst="actionButtonBlank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Κουμπί ενέργειας: Προσαρμογή 21">
            <a:hlinkClick r:id="" action="ppaction://noaction" highlightClick="1"/>
          </p:cNvPr>
          <p:cNvSpPr/>
          <p:nvPr/>
        </p:nvSpPr>
        <p:spPr>
          <a:xfrm>
            <a:off x="11095382" y="6017174"/>
            <a:ext cx="174073" cy="542650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Κουμπί ενέργειας: Προσαρμογή 29">
            <a:hlinkClick r:id="" action="ppaction://hlinkshowjump?jump=nextslide" highlightClick="1">
              <a:snd r:embed="rId7" name="applause.wav"/>
            </a:hlinkClick>
          </p:cNvPr>
          <p:cNvSpPr/>
          <p:nvPr/>
        </p:nvSpPr>
        <p:spPr>
          <a:xfrm>
            <a:off x="2146853" y="3445565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A</a:t>
            </a:r>
            <a:endParaRPr lang="el-GR" sz="2800" dirty="0"/>
          </a:p>
        </p:txBody>
      </p:sp>
      <p:sp>
        <p:nvSpPr>
          <p:cNvPr id="31" name="Κουμπί ενέργειας: Προσαρμογή 30">
            <a:hlinkClick r:id="" action="ppaction://noaction" highlightClick="1">
              <a:snd r:embed="rId8" name="bomb.wav"/>
            </a:hlinkClick>
          </p:cNvPr>
          <p:cNvSpPr/>
          <p:nvPr/>
        </p:nvSpPr>
        <p:spPr>
          <a:xfrm>
            <a:off x="2986709" y="3458816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  <a:endParaRPr lang="el-GR" sz="2800" dirty="0"/>
          </a:p>
        </p:txBody>
      </p:sp>
      <p:sp>
        <p:nvSpPr>
          <p:cNvPr id="32" name="Κουμπί ενέργειας: Προσαρμογή 31">
            <a:hlinkClick r:id="" action="ppaction://noaction" highlightClick="1">
              <a:snd r:embed="rId8" name="bomb.wav"/>
            </a:hlinkClick>
          </p:cNvPr>
          <p:cNvSpPr/>
          <p:nvPr/>
        </p:nvSpPr>
        <p:spPr>
          <a:xfrm>
            <a:off x="3826566" y="3458817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</a:t>
            </a:r>
            <a:endParaRPr lang="el-GR" sz="2800" dirty="0"/>
          </a:p>
        </p:txBody>
      </p:sp>
      <p:sp>
        <p:nvSpPr>
          <p:cNvPr id="33" name="Κουμπί ενέργειας: Προσαρμογή 32">
            <a:hlinkClick r:id="" action="ppaction://noaction" highlightClick="1">
              <a:snd r:embed="rId8" name="bomb.wav"/>
            </a:hlinkClick>
          </p:cNvPr>
          <p:cNvSpPr/>
          <p:nvPr/>
        </p:nvSpPr>
        <p:spPr>
          <a:xfrm>
            <a:off x="4762501" y="3445564"/>
            <a:ext cx="715617" cy="583095"/>
          </a:xfrm>
          <a:prstGeom prst="actionButtonBlank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</a:t>
            </a:r>
            <a:endParaRPr lang="el-GR" sz="2800" dirty="0"/>
          </a:p>
        </p:txBody>
      </p:sp>
      <p:pic>
        <p:nvPicPr>
          <p:cNvPr id="36" name="Εικόνα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095" y="6030081"/>
            <a:ext cx="464184" cy="489988"/>
          </a:xfrm>
          <a:prstGeom prst="rect">
            <a:avLst/>
          </a:prstGeom>
        </p:spPr>
      </p:pic>
      <p:pic>
        <p:nvPicPr>
          <p:cNvPr id="37" name="Εικόνα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3285" y="6043333"/>
            <a:ext cx="605459" cy="48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12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1291</Words>
  <Application>Microsoft Office PowerPoint</Application>
  <PresentationFormat>Ευρεία οθόνη</PresentationFormat>
  <Paragraphs>417</Paragraphs>
  <Slides>25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30" baseType="lpstr">
      <vt:lpstr>AR DARLING</vt:lpstr>
      <vt:lpstr>Arial</vt:lpstr>
      <vt:lpstr>Calibri</vt:lpstr>
      <vt:lpstr>Calibri Light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ΣΤΕΡΙΑΝΗ ΜΑΤΣΑΓΓΑΝΗ</dc:creator>
  <cp:lastModifiedBy>ΣΤΕΡΙΑΝΗ ΜΑΤΣΑΓΓΑΝΗ</cp:lastModifiedBy>
  <cp:revision>16</cp:revision>
  <dcterms:created xsi:type="dcterms:W3CDTF">2016-04-03T08:42:41Z</dcterms:created>
  <dcterms:modified xsi:type="dcterms:W3CDTF">2016-04-04T18:33:59Z</dcterms:modified>
</cp:coreProperties>
</file>