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ackage" ContentType="application/vnd.openxmlformats-officedocument.package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97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1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Frequency</a:t>
            </a:r>
            <a:endParaRPr lang="el-GR" dirty="0"/>
          </a:p>
        </c:rich>
      </c:tx>
    </c:title>
    <c:plotArea>
      <c:layout>
        <c:manualLayout>
          <c:layoutTarget val="inner"/>
          <c:xMode val="edge"/>
          <c:yMode val="edge"/>
          <c:x val="8.4466818250900119E-2"/>
          <c:y val="0.19632941926417441"/>
          <c:w val="0.90010571124148364"/>
          <c:h val="0.65683836898492554"/>
        </c:manualLayout>
      </c:layout>
      <c:barChart>
        <c:barDir val="col"/>
        <c:grouping val="stacked"/>
        <c:ser>
          <c:idx val="0"/>
          <c:order val="0"/>
          <c:tx>
            <c:strRef>
              <c:f>Φύλλο1!$B$1</c:f>
              <c:strCache>
                <c:ptCount val="1"/>
                <c:pt idx="0">
                  <c:v>Frequency</c:v>
                </c:pt>
              </c:strCache>
            </c:strRef>
          </c:tx>
          <c:cat>
            <c:strRef>
              <c:f>Φύλλο1!$A$2:$A$7</c:f>
              <c:strCache>
                <c:ptCount val="6"/>
                <c:pt idx="0">
                  <c:v>always</c:v>
                </c:pt>
                <c:pt idx="1">
                  <c:v>usually</c:v>
                </c:pt>
                <c:pt idx="2">
                  <c:v>often</c:v>
                </c:pt>
                <c:pt idx="3">
                  <c:v>sometimes</c:v>
                </c:pt>
                <c:pt idx="4">
                  <c:v>seldom</c:v>
                </c:pt>
                <c:pt idx="5">
                  <c:v>never</c:v>
                </c:pt>
              </c:strCache>
            </c:strRef>
          </c:cat>
          <c:val>
            <c:numRef>
              <c:f>Φύλλο1!$B$2:$B$7</c:f>
              <c:numCache>
                <c:formatCode>General</c:formatCode>
                <c:ptCount val="6"/>
                <c:pt idx="0">
                  <c:v>100</c:v>
                </c:pt>
                <c:pt idx="1">
                  <c:v>80</c:v>
                </c:pt>
                <c:pt idx="2">
                  <c:v>70</c:v>
                </c:pt>
                <c:pt idx="3">
                  <c:v>50</c:v>
                </c:pt>
                <c:pt idx="4">
                  <c:v>20</c:v>
                </c:pt>
                <c:pt idx="5">
                  <c:v>0</c:v>
                </c:pt>
              </c:numCache>
            </c:numRef>
          </c:val>
        </c:ser>
        <c:overlap val="100"/>
        <c:axId val="161417856"/>
        <c:axId val="161534720"/>
      </c:barChart>
      <c:catAx>
        <c:axId val="161417856"/>
        <c:scaling>
          <c:orientation val="minMax"/>
        </c:scaling>
        <c:axPos val="b"/>
        <c:numFmt formatCode="General" sourceLinked="1"/>
        <c:tickLblPos val="nextTo"/>
        <c:crossAx val="161534720"/>
        <c:crosses val="autoZero"/>
        <c:auto val="1"/>
        <c:lblAlgn val="ctr"/>
        <c:lblOffset val="100"/>
      </c:catAx>
      <c:valAx>
        <c:axId val="161534720"/>
        <c:scaling>
          <c:orientation val="minMax"/>
        </c:scaling>
        <c:axPos val="l"/>
        <c:majorGridlines/>
        <c:numFmt formatCode="General" sourceLinked="1"/>
        <c:tickLblPos val="nextTo"/>
        <c:crossAx val="161417856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</c:chart>
  <c:txPr>
    <a:bodyPr/>
    <a:lstStyle/>
    <a:p>
      <a:pPr>
        <a:defRPr sz="1799"/>
      </a:pPr>
      <a:endParaRPr lang="mk-MK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9CA45B-8764-43E9-8E10-8633D47E7926}" type="doc">
      <dgm:prSet loTypeId="urn:microsoft.com/office/officeart/2005/8/layout/venn1" loCatId="relationship" qsTypeId="urn:microsoft.com/office/officeart/2005/8/quickstyle/simple1#2" qsCatId="simple" csTypeId="urn:microsoft.com/office/officeart/2005/8/colors/accent1_2#2" csCatId="accent1" phldr="1"/>
      <dgm:spPr/>
    </dgm:pt>
    <dgm:pt modelId="{C0C13892-AC67-435B-AD68-2EE10CD19DFD}">
      <dgm:prSet phldrT="[Κείμενο]"/>
      <dgm:spPr/>
      <dgm:t>
        <a:bodyPr/>
        <a:lstStyle/>
        <a:p>
          <a:r>
            <a:rPr lang="en-US" dirty="0" smtClean="0"/>
            <a:t>Permanent states</a:t>
          </a:r>
          <a:endParaRPr lang="el-GR" dirty="0"/>
        </a:p>
      </dgm:t>
    </dgm:pt>
    <dgm:pt modelId="{ABDC91F7-4DE7-48C1-9AB5-C7126186D019}" type="parTrans" cxnId="{E1BE6829-0F35-4522-BF00-B8D9D7687F9C}">
      <dgm:prSet/>
      <dgm:spPr/>
      <dgm:t>
        <a:bodyPr/>
        <a:lstStyle/>
        <a:p>
          <a:endParaRPr lang="el-GR"/>
        </a:p>
      </dgm:t>
    </dgm:pt>
    <dgm:pt modelId="{845E5CF0-DB54-4E74-B879-D6E556EB9635}" type="sibTrans" cxnId="{E1BE6829-0F35-4522-BF00-B8D9D7687F9C}">
      <dgm:prSet/>
      <dgm:spPr/>
      <dgm:t>
        <a:bodyPr/>
        <a:lstStyle/>
        <a:p>
          <a:endParaRPr lang="el-GR"/>
        </a:p>
      </dgm:t>
    </dgm:pt>
    <dgm:pt modelId="{E619CF29-3270-494D-BB9A-DCE9CD8262B7}">
      <dgm:prSet phldrT="[Κείμενο]"/>
      <dgm:spPr/>
      <dgm:t>
        <a:bodyPr/>
        <a:lstStyle/>
        <a:p>
          <a:r>
            <a:rPr lang="en-US" dirty="0" smtClean="0"/>
            <a:t>Habits</a:t>
          </a:r>
          <a:endParaRPr lang="el-GR" dirty="0"/>
        </a:p>
      </dgm:t>
    </dgm:pt>
    <dgm:pt modelId="{6FF04DFB-08F5-443B-8F21-3979281FFCB2}" type="parTrans" cxnId="{00A45DC8-3C15-4357-9551-6BA127E622B9}">
      <dgm:prSet/>
      <dgm:spPr/>
      <dgm:t>
        <a:bodyPr/>
        <a:lstStyle/>
        <a:p>
          <a:endParaRPr lang="el-GR"/>
        </a:p>
      </dgm:t>
    </dgm:pt>
    <dgm:pt modelId="{CBE055A7-FA32-47E5-A5D0-B17A94771D1F}" type="sibTrans" cxnId="{00A45DC8-3C15-4357-9551-6BA127E622B9}">
      <dgm:prSet/>
      <dgm:spPr/>
      <dgm:t>
        <a:bodyPr/>
        <a:lstStyle/>
        <a:p>
          <a:endParaRPr lang="el-GR"/>
        </a:p>
      </dgm:t>
    </dgm:pt>
    <dgm:pt modelId="{DA635710-BB08-469A-B108-63B0C76060D1}">
      <dgm:prSet phldrT="[Κείμενο]"/>
      <dgm:spPr/>
      <dgm:t>
        <a:bodyPr/>
        <a:lstStyle/>
        <a:p>
          <a:r>
            <a:rPr lang="en-US" dirty="0" smtClean="0"/>
            <a:t>Timetables</a:t>
          </a:r>
          <a:endParaRPr lang="el-GR" dirty="0"/>
        </a:p>
      </dgm:t>
    </dgm:pt>
    <dgm:pt modelId="{7D01D7F4-B978-4646-8BA1-39327A8F290D}" type="parTrans" cxnId="{B83D7E6F-40E9-4CB5-A44E-D5213FD2B21A}">
      <dgm:prSet/>
      <dgm:spPr/>
      <dgm:t>
        <a:bodyPr/>
        <a:lstStyle/>
        <a:p>
          <a:endParaRPr lang="el-GR"/>
        </a:p>
      </dgm:t>
    </dgm:pt>
    <dgm:pt modelId="{5C9CE165-37DA-4EA4-90E0-D923EFA8FD43}" type="sibTrans" cxnId="{B83D7E6F-40E9-4CB5-A44E-D5213FD2B21A}">
      <dgm:prSet/>
      <dgm:spPr/>
      <dgm:t>
        <a:bodyPr/>
        <a:lstStyle/>
        <a:p>
          <a:endParaRPr lang="el-GR"/>
        </a:p>
      </dgm:t>
    </dgm:pt>
    <dgm:pt modelId="{F9F73673-E986-49B7-A40A-6D7C404609E6}" type="pres">
      <dgm:prSet presAssocID="{179CA45B-8764-43E9-8E10-8633D47E7926}" presName="compositeShape" presStyleCnt="0">
        <dgm:presLayoutVars>
          <dgm:chMax val="7"/>
          <dgm:dir/>
          <dgm:resizeHandles val="exact"/>
        </dgm:presLayoutVars>
      </dgm:prSet>
      <dgm:spPr/>
    </dgm:pt>
    <dgm:pt modelId="{7E807BA2-56F3-4B11-B12B-EB4DA3042AAA}" type="pres">
      <dgm:prSet presAssocID="{C0C13892-AC67-435B-AD68-2EE10CD19DFD}" presName="circ1" presStyleLbl="vennNode1" presStyleIdx="0" presStyleCnt="3"/>
      <dgm:spPr/>
      <dgm:t>
        <a:bodyPr/>
        <a:lstStyle/>
        <a:p>
          <a:endParaRPr lang="el-GR"/>
        </a:p>
      </dgm:t>
    </dgm:pt>
    <dgm:pt modelId="{6482DD0B-9C90-46DC-9356-7D236A137BF5}" type="pres">
      <dgm:prSet presAssocID="{C0C13892-AC67-435B-AD68-2EE10CD19DF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97E8B4-0BCE-41AE-9DCC-243F760092CD}" type="pres">
      <dgm:prSet presAssocID="{E619CF29-3270-494D-BB9A-DCE9CD8262B7}" presName="circ2" presStyleLbl="vennNode1" presStyleIdx="1" presStyleCnt="3"/>
      <dgm:spPr/>
      <dgm:t>
        <a:bodyPr/>
        <a:lstStyle/>
        <a:p>
          <a:endParaRPr lang="mk-MK"/>
        </a:p>
      </dgm:t>
    </dgm:pt>
    <dgm:pt modelId="{4258DC6F-4FC4-4AAB-B91C-39BE329C603C}" type="pres">
      <dgm:prSet presAssocID="{E619CF29-3270-494D-BB9A-DCE9CD8262B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E9353A2B-31E5-4B7E-8467-87C94B51DDF3}" type="pres">
      <dgm:prSet presAssocID="{DA635710-BB08-469A-B108-63B0C76060D1}" presName="circ3" presStyleLbl="vennNode1" presStyleIdx="2" presStyleCnt="3"/>
      <dgm:spPr/>
      <dgm:t>
        <a:bodyPr/>
        <a:lstStyle/>
        <a:p>
          <a:endParaRPr lang="mk-MK"/>
        </a:p>
      </dgm:t>
    </dgm:pt>
    <dgm:pt modelId="{04467EB2-B9B2-4B8F-8DF8-3D99E70C0579}" type="pres">
      <dgm:prSet presAssocID="{DA635710-BB08-469A-B108-63B0C76060D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00A45DC8-3C15-4357-9551-6BA127E622B9}" srcId="{179CA45B-8764-43E9-8E10-8633D47E7926}" destId="{E619CF29-3270-494D-BB9A-DCE9CD8262B7}" srcOrd="1" destOrd="0" parTransId="{6FF04DFB-08F5-443B-8F21-3979281FFCB2}" sibTransId="{CBE055A7-FA32-47E5-A5D0-B17A94771D1F}"/>
    <dgm:cxn modelId="{E8D32FFE-4005-4338-B8B3-778EB77F434B}" type="presOf" srcId="{DA635710-BB08-469A-B108-63B0C76060D1}" destId="{E9353A2B-31E5-4B7E-8467-87C94B51DDF3}" srcOrd="0" destOrd="0" presId="urn:microsoft.com/office/officeart/2005/8/layout/venn1"/>
    <dgm:cxn modelId="{87024348-0D2A-4DF8-A843-56E7D30BD54C}" type="presOf" srcId="{179CA45B-8764-43E9-8E10-8633D47E7926}" destId="{F9F73673-E986-49B7-A40A-6D7C404609E6}" srcOrd="0" destOrd="0" presId="urn:microsoft.com/office/officeart/2005/8/layout/venn1"/>
    <dgm:cxn modelId="{B83D7E6F-40E9-4CB5-A44E-D5213FD2B21A}" srcId="{179CA45B-8764-43E9-8E10-8633D47E7926}" destId="{DA635710-BB08-469A-B108-63B0C76060D1}" srcOrd="2" destOrd="0" parTransId="{7D01D7F4-B978-4646-8BA1-39327A8F290D}" sibTransId="{5C9CE165-37DA-4EA4-90E0-D923EFA8FD43}"/>
    <dgm:cxn modelId="{C936F5BB-7E7C-41A4-9ED1-2B8F193E1F19}" type="presOf" srcId="{C0C13892-AC67-435B-AD68-2EE10CD19DFD}" destId="{7E807BA2-56F3-4B11-B12B-EB4DA3042AAA}" srcOrd="0" destOrd="0" presId="urn:microsoft.com/office/officeart/2005/8/layout/venn1"/>
    <dgm:cxn modelId="{0D0BCD5A-B3D3-495B-8542-453F069275B7}" type="presOf" srcId="{C0C13892-AC67-435B-AD68-2EE10CD19DFD}" destId="{6482DD0B-9C90-46DC-9356-7D236A137BF5}" srcOrd="1" destOrd="0" presId="urn:microsoft.com/office/officeart/2005/8/layout/venn1"/>
    <dgm:cxn modelId="{1A2850AF-5E1D-4C4D-ACC5-35B5CCE5F4BA}" type="presOf" srcId="{E619CF29-3270-494D-BB9A-DCE9CD8262B7}" destId="{AB97E8B4-0BCE-41AE-9DCC-243F760092CD}" srcOrd="0" destOrd="0" presId="urn:microsoft.com/office/officeart/2005/8/layout/venn1"/>
    <dgm:cxn modelId="{8FD4162A-53AD-409F-BE30-4E33B80C2155}" type="presOf" srcId="{DA635710-BB08-469A-B108-63B0C76060D1}" destId="{04467EB2-B9B2-4B8F-8DF8-3D99E70C0579}" srcOrd="1" destOrd="0" presId="urn:microsoft.com/office/officeart/2005/8/layout/venn1"/>
    <dgm:cxn modelId="{7DF47519-C707-4E6A-8CD4-60C038BB8C6F}" type="presOf" srcId="{E619CF29-3270-494D-BB9A-DCE9CD8262B7}" destId="{4258DC6F-4FC4-4AAB-B91C-39BE329C603C}" srcOrd="1" destOrd="0" presId="urn:microsoft.com/office/officeart/2005/8/layout/venn1"/>
    <dgm:cxn modelId="{E1BE6829-0F35-4522-BF00-B8D9D7687F9C}" srcId="{179CA45B-8764-43E9-8E10-8633D47E7926}" destId="{C0C13892-AC67-435B-AD68-2EE10CD19DFD}" srcOrd="0" destOrd="0" parTransId="{ABDC91F7-4DE7-48C1-9AB5-C7126186D019}" sibTransId="{845E5CF0-DB54-4E74-B879-D6E556EB9635}"/>
    <dgm:cxn modelId="{1E5C357A-FAA6-42F0-8111-993CEB9FF6ED}" type="presParOf" srcId="{F9F73673-E986-49B7-A40A-6D7C404609E6}" destId="{7E807BA2-56F3-4B11-B12B-EB4DA3042AAA}" srcOrd="0" destOrd="0" presId="urn:microsoft.com/office/officeart/2005/8/layout/venn1"/>
    <dgm:cxn modelId="{B6073B79-BD7A-4EFF-B220-F50458705D04}" type="presParOf" srcId="{F9F73673-E986-49B7-A40A-6D7C404609E6}" destId="{6482DD0B-9C90-46DC-9356-7D236A137BF5}" srcOrd="1" destOrd="0" presId="urn:microsoft.com/office/officeart/2005/8/layout/venn1"/>
    <dgm:cxn modelId="{4BD831AF-1A8E-4C77-8CCD-D9BC1B1DC694}" type="presParOf" srcId="{F9F73673-E986-49B7-A40A-6D7C404609E6}" destId="{AB97E8B4-0BCE-41AE-9DCC-243F760092CD}" srcOrd="2" destOrd="0" presId="urn:microsoft.com/office/officeart/2005/8/layout/venn1"/>
    <dgm:cxn modelId="{EFDE959B-AD53-4C87-833E-557C9AAF9CB8}" type="presParOf" srcId="{F9F73673-E986-49B7-A40A-6D7C404609E6}" destId="{4258DC6F-4FC4-4AAB-B91C-39BE329C603C}" srcOrd="3" destOrd="0" presId="urn:microsoft.com/office/officeart/2005/8/layout/venn1"/>
    <dgm:cxn modelId="{8CF9ED4F-5C06-4A82-9BDF-498FBAB030A7}" type="presParOf" srcId="{F9F73673-E986-49B7-A40A-6D7C404609E6}" destId="{E9353A2B-31E5-4B7E-8467-87C94B51DDF3}" srcOrd="4" destOrd="0" presId="urn:microsoft.com/office/officeart/2005/8/layout/venn1"/>
    <dgm:cxn modelId="{E8C1F1FB-99F7-4768-81A6-7AB3EE150126}" type="presParOf" srcId="{F9F73673-E986-49B7-A40A-6D7C404609E6}" destId="{04467EB2-B9B2-4B8F-8DF8-3D99E70C057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807BA2-56F3-4B11-B12B-EB4DA3042AAA}">
      <dsp:nvSpPr>
        <dsp:cNvPr id="0" name=""/>
        <dsp:cNvSpPr/>
      </dsp:nvSpPr>
      <dsp:spPr>
        <a:xfrm>
          <a:off x="877411" y="43080"/>
          <a:ext cx="2067877" cy="20678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Permanent states</a:t>
          </a:r>
          <a:endParaRPr lang="el-GR" sz="2100" kern="1200" dirty="0"/>
        </a:p>
      </dsp:txBody>
      <dsp:txXfrm>
        <a:off x="1153128" y="404959"/>
        <a:ext cx="1516443" cy="930545"/>
      </dsp:txXfrm>
    </dsp:sp>
    <dsp:sp modelId="{AB97E8B4-0BCE-41AE-9DCC-243F760092CD}">
      <dsp:nvSpPr>
        <dsp:cNvPr id="0" name=""/>
        <dsp:cNvSpPr/>
      </dsp:nvSpPr>
      <dsp:spPr>
        <a:xfrm>
          <a:off x="1623570" y="1335504"/>
          <a:ext cx="2067877" cy="20678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Habits</a:t>
          </a:r>
          <a:endParaRPr lang="el-GR" sz="2100" kern="1200" dirty="0"/>
        </a:p>
      </dsp:txBody>
      <dsp:txXfrm>
        <a:off x="2255996" y="1869706"/>
        <a:ext cx="1240726" cy="1137332"/>
      </dsp:txXfrm>
    </dsp:sp>
    <dsp:sp modelId="{E9353A2B-31E5-4B7E-8467-87C94B51DDF3}">
      <dsp:nvSpPr>
        <dsp:cNvPr id="0" name=""/>
        <dsp:cNvSpPr/>
      </dsp:nvSpPr>
      <dsp:spPr>
        <a:xfrm>
          <a:off x="131251" y="1335504"/>
          <a:ext cx="2067877" cy="20678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Timetables</a:t>
          </a:r>
          <a:endParaRPr lang="el-GR" sz="2100" kern="1200" dirty="0"/>
        </a:p>
      </dsp:txBody>
      <dsp:txXfrm>
        <a:off x="325977" y="1869706"/>
        <a:ext cx="1240726" cy="1137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D70BAF-FE80-4428-9590-BC2FFF736000}" type="datetimeFigureOut">
              <a:rPr lang="el-GR"/>
              <a:pPr>
                <a:defRPr/>
              </a:pPr>
              <a:t>18/3/2020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C544FE9-ED7C-4CF4-BBC2-C1B6252FAEF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B92A6D-2AF0-4160-8B7C-69CD48AAD28C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41D55-9888-4844-9E3E-F63EC2E02D67}" type="datetimeFigureOut">
              <a:rPr lang="el-GR"/>
              <a:pPr>
                <a:defRPr/>
              </a:pPr>
              <a:t>18/3/2020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B9B8E-7870-44BF-A9A9-E4B8932E5D8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73326-3D19-4DE2-BD44-F4A55F6C8064}" type="datetimeFigureOut">
              <a:rPr lang="el-GR"/>
              <a:pPr>
                <a:defRPr/>
              </a:pPr>
              <a:t>18/3/2020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690A-86D6-4CB9-B9A7-AD6734CE4D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F44D-807C-4B7D-97A9-67740D8B1654}" type="datetimeFigureOut">
              <a:rPr lang="el-GR"/>
              <a:pPr>
                <a:defRPr/>
              </a:pPr>
              <a:t>18/3/2020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35D0E-D6D4-464A-BC6D-31956608285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71280-111D-4CF2-BB90-70E4CE9927E5}" type="datetimeFigureOut">
              <a:rPr lang="el-GR"/>
              <a:pPr>
                <a:defRPr/>
              </a:pPr>
              <a:t>18/3/2020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A8A2D-DE28-439D-8C61-337FC9C9D60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DD6E5-2D34-44F4-A808-D6839489B8AA}" type="datetimeFigureOut">
              <a:rPr lang="el-GR"/>
              <a:pPr>
                <a:defRPr/>
              </a:pPr>
              <a:t>18/3/2020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5988B-8E01-4590-84C1-D3FD8C74B8D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B9629-1AE8-4111-AABE-CF6A03CA6EF9}" type="datetimeFigureOut">
              <a:rPr lang="el-GR"/>
              <a:pPr>
                <a:defRPr/>
              </a:pPr>
              <a:t>18/3/2020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432C5-BB7F-4EAE-B206-DC0FFD9315E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75F0-F5CE-4E7C-90C3-C162CA17BDE4}" type="datetimeFigureOut">
              <a:rPr lang="el-GR"/>
              <a:pPr>
                <a:defRPr/>
              </a:pPr>
              <a:t>18/3/2020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C11F9-26EC-41F3-A598-2CE311DE65A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5F23-6C49-4E8B-9DC0-67FBBE5B3D17}" type="datetimeFigureOut">
              <a:rPr lang="el-GR"/>
              <a:pPr>
                <a:defRPr/>
              </a:pPr>
              <a:t>18/3/2020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873D5-F294-4E57-850E-A2B0C496819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F052C-C020-4F1D-A5AB-7E590AE40E94}" type="datetimeFigureOut">
              <a:rPr lang="el-GR"/>
              <a:pPr>
                <a:defRPr/>
              </a:pPr>
              <a:t>18/3/2020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ED392-D309-401A-87B2-D2F87C28AB2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A2BF5-BCBC-4DF7-A7BF-5EA29E8D8BA7}" type="datetimeFigureOut">
              <a:rPr lang="el-GR"/>
              <a:pPr>
                <a:defRPr/>
              </a:pPr>
              <a:t>18/3/2020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7874F-190E-4D6E-8211-94156AD671A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212D-2C28-4A48-9460-C77D960770EF}" type="datetimeFigureOut">
              <a:rPr lang="el-GR"/>
              <a:pPr>
                <a:defRPr/>
              </a:pPr>
              <a:t>18/3/2020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7F2B1-6328-438F-B9A6-39E6F3423AE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31C7D8-D8A2-4069-B50F-70C7DA1CCC78}" type="datetimeFigureOut">
              <a:rPr lang="el-GR"/>
              <a:pPr>
                <a:defRPr/>
              </a:pPr>
              <a:t>18/3/2020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D0F6FD-B927-4BC5-93AF-714D1BA5AF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Present Simple</a:t>
            </a:r>
            <a:endParaRPr lang="el-GR" dirty="0"/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endParaRPr lang="en-US" dirty="0" smtClean="0"/>
          </a:p>
          <a:p>
            <a:r>
              <a:rPr lang="en-US" dirty="0" smtClean="0"/>
              <a:t>Made by: </a:t>
            </a:r>
            <a:r>
              <a:rPr lang="en-US" dirty="0" err="1" smtClean="0"/>
              <a:t>Julijana</a:t>
            </a:r>
            <a:r>
              <a:rPr lang="en-US" dirty="0" smtClean="0"/>
              <a:t> ZLATEVSKA</a:t>
            </a:r>
            <a:endParaRPr lang="el-GR" dirty="0" smtClean="0"/>
          </a:p>
        </p:txBody>
      </p:sp>
    </p:spTree>
  </p:cSld>
  <p:clrMapOvr>
    <a:masterClrMapping/>
  </p:clrMapOvr>
  <p:transition spd="slow">
    <p:push dir="u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827088" y="2781300"/>
            <a:ext cx="8066087" cy="3527425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b="1" u="sng" dirty="0" smtClean="0"/>
              <a:t>MOST VERBS </a:t>
            </a:r>
            <a:r>
              <a:rPr lang="en-US" dirty="0" smtClean="0"/>
              <a:t>--&gt; We add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–s </a:t>
            </a:r>
            <a:r>
              <a:rPr lang="en-US" dirty="0" smtClean="0"/>
              <a:t>: works, speaks, writes, loves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/>
              <a:t>    e.g. </a:t>
            </a:r>
            <a:r>
              <a:rPr lang="en-US" i="1" dirty="0" smtClean="0"/>
              <a:t>She always talks about school.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b="1" u="sng" dirty="0" smtClean="0"/>
              <a:t>VERBS ENDING IN –S, -CH, -SH, -X, -O </a:t>
            </a:r>
            <a:r>
              <a:rPr lang="en-US" dirty="0" smtClean="0"/>
              <a:t>--&gt; We add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-es</a:t>
            </a:r>
            <a:r>
              <a:rPr lang="en-US" dirty="0" smtClean="0"/>
              <a:t>: kisses, reaches, washes, fixes, goes.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/>
              <a:t>    e.g. </a:t>
            </a:r>
            <a:r>
              <a:rPr lang="en-US" i="1" dirty="0" smtClean="0"/>
              <a:t>Ben never washes his hands!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b="1" u="sng" dirty="0" smtClean="0"/>
              <a:t>VERBS ENDING IN CONSONANT+Y  </a:t>
            </a:r>
            <a:r>
              <a:rPr lang="en-US" dirty="0" smtClean="0"/>
              <a:t>--&gt;We remove “y” and add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–ies </a:t>
            </a:r>
            <a:r>
              <a:rPr lang="en-US" dirty="0" smtClean="0"/>
              <a:t>: studies, worries, cries, studies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/>
              <a:t>    e.g. </a:t>
            </a:r>
            <a:r>
              <a:rPr lang="en-US" i="1" dirty="0" smtClean="0"/>
              <a:t>Mary sometimes studies at night.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684213" y="765175"/>
            <a:ext cx="8229600" cy="1252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Verb </a:t>
            </a:r>
            <a:r>
              <a:rPr lang="en-US" dirty="0" smtClean="0"/>
              <a:t>Conjugation</a:t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singular</a:t>
            </a:r>
            <a:r>
              <a:rPr lang="en-US" b="1" dirty="0"/>
              <a:t/>
            </a:r>
            <a:br>
              <a:rPr lang="en-US" b="1" dirty="0"/>
            </a:br>
            <a:endParaRPr lang="el-GR" dirty="0"/>
          </a:p>
        </p:txBody>
      </p:sp>
    </p:spTree>
  </p:cSld>
  <p:clrMapOvr>
    <a:masterClrMapping/>
  </p:clrMapOvr>
  <p:transition spd="slow">
    <p:fad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871538" y="2674938"/>
            <a:ext cx="7445375" cy="3633787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We form short answers with: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/>
              <a:t>     </a:t>
            </a:r>
            <a:r>
              <a:rPr lang="en-US" b="1" dirty="0" smtClean="0"/>
              <a:t>Yes/No</a:t>
            </a:r>
            <a:r>
              <a:rPr lang="en-US" dirty="0" smtClean="0"/>
              <a:t> + </a:t>
            </a:r>
            <a:r>
              <a:rPr lang="en-US" b="1" dirty="0" smtClean="0"/>
              <a:t>Subject Pronoun</a:t>
            </a:r>
            <a:r>
              <a:rPr lang="en-US" dirty="0" smtClean="0"/>
              <a:t> +</a:t>
            </a:r>
            <a:r>
              <a:rPr lang="en-US" b="1" dirty="0" smtClean="0"/>
              <a:t>do/don’t/does/doesn’t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/>
              <a:t>Do you like ice – cream?		  Yes, I do.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/>
              <a:t>Does he play football every day?	  No, he doesn’t.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/>
              <a:t>Do they wash the car on Mondays?    Yes, they do.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/>
              <a:t>Does Penny work?			  No, she doesn’t.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/>
              <a:t>Do Paul and Jim go to school?	  Yes, they do.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/>
              <a:t>Does Liam watch TV at night?	  No, he doesn’t.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b="1" dirty="0" smtClean="0"/>
          </a:p>
        </p:txBody>
      </p:sp>
      <p:sp>
        <p:nvSpPr>
          <p:cNvPr id="25602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 Answers</a:t>
            </a:r>
            <a:endParaRPr lang="el-GR" smtClean="0"/>
          </a:p>
        </p:txBody>
      </p:sp>
    </p:spTree>
  </p:cSld>
  <p:clrMapOvr>
    <a:masterClrMapping/>
  </p:clrMapOvr>
  <p:transition spd="slow">
    <p:fad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Present Simple</a:t>
            </a:r>
            <a:endParaRPr lang="el-GR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676275" y="2679700"/>
            <a:ext cx="3822700" cy="3446463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To talk about permanent states/ facts/ general truths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defRPr/>
            </a:pPr>
            <a:r>
              <a:rPr lang="en-US" dirty="0" smtClean="0">
                <a:solidFill>
                  <a:srgbClr val="073E87"/>
                </a:solidFill>
              </a:rPr>
              <a:t>To </a:t>
            </a:r>
            <a:r>
              <a:rPr lang="en-US" dirty="0">
                <a:solidFill>
                  <a:srgbClr val="073E87"/>
                </a:solidFill>
              </a:rPr>
              <a:t>talk about </a:t>
            </a:r>
            <a:r>
              <a:rPr lang="en-US" dirty="0" smtClean="0">
                <a:solidFill>
                  <a:srgbClr val="073E87"/>
                </a:solidFill>
              </a:rPr>
              <a:t>habits</a:t>
            </a:r>
          </a:p>
          <a:p>
            <a:pPr marL="0" indent="0" fontAlgn="auto">
              <a:spcAft>
                <a:spcPts val="0"/>
              </a:spcAft>
              <a:buClr>
                <a:srgbClr val="31B6FD"/>
              </a:buClr>
              <a:buFont typeface="Symbol" pitchFamily="18" charset="2"/>
              <a:buNone/>
              <a:defRPr/>
            </a:pPr>
            <a:endParaRPr lang="en-US" dirty="0">
              <a:solidFill>
                <a:srgbClr val="073E87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31B6FD"/>
              </a:buClr>
              <a:buFont typeface="Symbol" pitchFamily="18" charset="2"/>
              <a:buNone/>
              <a:defRPr/>
            </a:pPr>
            <a:endParaRPr lang="en-US" dirty="0" smtClean="0">
              <a:solidFill>
                <a:srgbClr val="073E87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defRPr/>
            </a:pPr>
            <a:r>
              <a:rPr lang="en-US" dirty="0" smtClean="0">
                <a:solidFill>
                  <a:srgbClr val="073E87"/>
                </a:solidFill>
              </a:rPr>
              <a:t> For timetables (school, train, bus, planes etc.)</a:t>
            </a:r>
          </a:p>
          <a:p>
            <a:pPr marL="0" indent="0" fontAlgn="auto">
              <a:spcAft>
                <a:spcPts val="0"/>
              </a:spcAft>
              <a:buClr>
                <a:srgbClr val="31B6FD"/>
              </a:buClr>
              <a:buFont typeface="Symbol" pitchFamily="18" charset="2"/>
              <a:buNone/>
              <a:defRPr/>
            </a:pPr>
            <a:endParaRPr lang="en-US" dirty="0" smtClean="0">
              <a:solidFill>
                <a:srgbClr val="073E87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defRPr/>
            </a:pPr>
            <a:endParaRPr lang="en-US" dirty="0">
              <a:solidFill>
                <a:srgbClr val="073E87"/>
              </a:solidFill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4"/>
          </p:nvPr>
        </p:nvSpPr>
        <p:spPr>
          <a:xfrm>
            <a:off x="4645025" y="2679700"/>
            <a:ext cx="3822700" cy="3446463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en-US" smtClean="0"/>
              <a:t>e.g. </a:t>
            </a:r>
            <a:r>
              <a:rPr lang="en-US" i="1" smtClean="0"/>
              <a:t>I live in London</a:t>
            </a:r>
          </a:p>
          <a:p>
            <a:pPr marL="0" indent="0">
              <a:buFont typeface="Symbol" pitchFamily="18" charset="2"/>
              <a:buNone/>
            </a:pPr>
            <a:endParaRPr lang="en-US" smtClean="0"/>
          </a:p>
          <a:p>
            <a:pPr marL="0" indent="0">
              <a:buFont typeface="Symbol" pitchFamily="18" charset="2"/>
              <a:buNone/>
            </a:pPr>
            <a:endParaRPr lang="en-US" smtClean="0"/>
          </a:p>
          <a:p>
            <a:pPr marL="0" indent="0">
              <a:buFont typeface="Symbol" pitchFamily="18" charset="2"/>
              <a:buNone/>
            </a:pPr>
            <a:r>
              <a:rPr lang="en-US" smtClean="0"/>
              <a:t>e.g. </a:t>
            </a:r>
            <a:r>
              <a:rPr lang="en-US" i="1" smtClean="0"/>
              <a:t>I play football every Tuesday.</a:t>
            </a:r>
          </a:p>
          <a:p>
            <a:pPr marL="0" indent="0">
              <a:buFont typeface="Symbol" pitchFamily="18" charset="2"/>
              <a:buNone/>
            </a:pPr>
            <a:endParaRPr lang="en-US" smtClean="0"/>
          </a:p>
          <a:p>
            <a:pPr marL="0" indent="0">
              <a:buFont typeface="Symbol" pitchFamily="18" charset="2"/>
              <a:buNone/>
            </a:pPr>
            <a:r>
              <a:rPr lang="en-US" smtClean="0"/>
              <a:t>e.g. </a:t>
            </a:r>
            <a:r>
              <a:rPr lang="en-US" i="1" smtClean="0"/>
              <a:t>My flight leaves at 9 o’clock.</a:t>
            </a:r>
            <a:endParaRPr lang="el-GR" i="1" smtClean="0"/>
          </a:p>
        </p:txBody>
      </p:sp>
    </p:spTree>
  </p:cSld>
  <p:clrMapOvr>
    <a:masterClrMapping/>
  </p:clrMapOvr>
  <p:transition spd="slow">
    <p:push dir="u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Present Simple</a:t>
            </a:r>
            <a:endParaRPr lang="el-GR" smtClean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2708275"/>
            <a:ext cx="6481762" cy="364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Present Simple </a:t>
            </a:r>
            <a:endParaRPr lang="el-GR" smtClean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708275"/>
            <a:ext cx="57245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Present Simple</a:t>
            </a:r>
            <a:endParaRPr lang="el-GR" smtClean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781300"/>
            <a:ext cx="6121400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Present Simple</a:t>
            </a:r>
            <a:endParaRPr lang="el-GR" smtClean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sz="quarter" idx="13"/>
          </p:nvPr>
        </p:nvGraphicFramePr>
        <p:xfrm>
          <a:off x="676275" y="2679700"/>
          <a:ext cx="3822700" cy="344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Θέση περιεχομένου 6"/>
          <p:cNvSpPr>
            <a:spLocks noGrp="1"/>
          </p:cNvSpPr>
          <p:nvPr>
            <p:ph sz="quarter" idx="14"/>
          </p:nvPr>
        </p:nvSpPr>
        <p:spPr>
          <a:xfrm>
            <a:off x="4645025" y="2679700"/>
            <a:ext cx="3822700" cy="34464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/>
              <a:t>Keywords: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Every Monday/week/month etc.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On Tuesdays/ Sundays etc.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In the morning/afternoon/ summer etc.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At Christmas/ Easter etc.</a:t>
            </a:r>
            <a:endParaRPr lang="el-GR" dirty="0"/>
          </a:p>
        </p:txBody>
      </p:sp>
    </p:spTree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</p:nvPr>
        </p:nvGraphicFramePr>
        <p:xfrm>
          <a:off x="704850" y="2586038"/>
          <a:ext cx="7510463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6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Adverbs of Frequency</a:t>
            </a:r>
            <a:endParaRPr lang="el-GR" smtClean="0"/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en-US" b="1" u="sng" smtClean="0"/>
              <a:t>Adverbs of Frequency</a:t>
            </a:r>
            <a:r>
              <a:rPr lang="en-US" b="1" smtClean="0"/>
              <a:t>   </a:t>
            </a:r>
            <a:r>
              <a:rPr lang="en-US" smtClean="0"/>
              <a:t>are also keywords for Present Simple. </a:t>
            </a:r>
          </a:p>
          <a:p>
            <a:pPr marL="0" indent="0">
              <a:buFont typeface="Symbol" pitchFamily="18" charset="2"/>
              <a:buNone/>
            </a:pPr>
            <a:r>
              <a:rPr lang="en-US" smtClean="0"/>
              <a:t>They are placed before the </a:t>
            </a:r>
            <a:r>
              <a:rPr lang="en-US" b="1" smtClean="0"/>
              <a:t>main </a:t>
            </a:r>
            <a:r>
              <a:rPr lang="en-US" smtClean="0"/>
              <a:t>verb. ( EXCEPTION: verb “be”)</a:t>
            </a:r>
          </a:p>
          <a:p>
            <a:pPr marL="0" indent="0">
              <a:buFont typeface="Symbol" pitchFamily="18" charset="2"/>
              <a:buNone/>
            </a:pPr>
            <a:r>
              <a:rPr lang="en-US" i="1" smtClean="0"/>
              <a:t> I always have breakfast.</a:t>
            </a:r>
          </a:p>
          <a:p>
            <a:pPr marL="0" indent="0">
              <a:buFont typeface="Symbol" pitchFamily="18" charset="2"/>
              <a:buNone/>
            </a:pPr>
            <a:r>
              <a:rPr lang="en-US" i="1" smtClean="0"/>
              <a:t>I usually do my homework in the afternoon.</a:t>
            </a:r>
          </a:p>
          <a:p>
            <a:pPr marL="0" indent="0">
              <a:buFont typeface="Symbol" pitchFamily="18" charset="2"/>
              <a:buNone/>
            </a:pPr>
            <a:r>
              <a:rPr lang="en-US" i="1" smtClean="0"/>
              <a:t>I often eat fish.</a:t>
            </a:r>
          </a:p>
          <a:p>
            <a:pPr marL="0" indent="0">
              <a:buFont typeface="Symbol" pitchFamily="18" charset="2"/>
              <a:buNone/>
            </a:pPr>
            <a:r>
              <a:rPr lang="en-US" b="1" smtClean="0"/>
              <a:t>BUT</a:t>
            </a:r>
            <a:r>
              <a:rPr lang="en-US" smtClean="0"/>
              <a:t>: </a:t>
            </a:r>
            <a:r>
              <a:rPr lang="en-US" i="1" smtClean="0"/>
              <a:t>I </a:t>
            </a:r>
            <a:r>
              <a:rPr lang="en-US" b="1" i="1" smtClean="0"/>
              <a:t>am</a:t>
            </a:r>
            <a:r>
              <a:rPr lang="en-US" i="1" smtClean="0"/>
              <a:t> never late for school</a:t>
            </a:r>
            <a:r>
              <a:rPr lang="en-US" smtClean="0"/>
              <a:t>.</a:t>
            </a:r>
          </a:p>
        </p:txBody>
      </p:sp>
      <p:sp>
        <p:nvSpPr>
          <p:cNvPr id="22530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Adverbs of Frequency</a:t>
            </a:r>
            <a:endParaRPr lang="el-GR" smtClean="0"/>
          </a:p>
        </p:txBody>
      </p:sp>
    </p:spTree>
  </p:cSld>
  <p:clrMapOvr>
    <a:masterClrMapping/>
  </p:clrMapOvr>
  <p:transition spd="slow">
    <p:blinds dir="vert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871538" y="2674938"/>
            <a:ext cx="7877175" cy="3706812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I work		Do I work?		I don’t work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You work		Do you work?		You don’ work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He work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		</a:t>
            </a:r>
            <a:r>
              <a:rPr lang="en-US" dirty="0" smtClean="0"/>
              <a:t>Do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b="1" dirty="0" smtClean="0"/>
              <a:t> </a:t>
            </a:r>
            <a:r>
              <a:rPr lang="en-US" dirty="0" smtClean="0"/>
              <a:t>he work?		He do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dirty="0" smtClean="0"/>
              <a:t>n’t work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She work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		</a:t>
            </a:r>
            <a:r>
              <a:rPr lang="en-US" dirty="0" smtClean="0"/>
              <a:t>Do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dirty="0" smtClean="0"/>
              <a:t> she work?	She do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dirty="0" smtClean="0"/>
              <a:t>n’t work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It work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		</a:t>
            </a:r>
            <a:r>
              <a:rPr lang="en-US" dirty="0" smtClean="0"/>
              <a:t>Do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dirty="0" smtClean="0"/>
              <a:t> it work?		It do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dirty="0" smtClean="0"/>
              <a:t>n’t work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We work		Do we work?		We don’t work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You work		Do you work?		You don’t work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They work		Do they work?		They don’t work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do+not: don’t       does+not: doesn’t</a:t>
            </a:r>
            <a:endParaRPr lang="el-G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Present Simple</a:t>
            </a:r>
            <a:br>
              <a:rPr lang="en-US" dirty="0" smtClean="0"/>
            </a:br>
            <a:r>
              <a:rPr lang="en-US" dirty="0" smtClean="0"/>
              <a:t>Affirmative – Question - Negative</a:t>
            </a:r>
            <a:endParaRPr lang="el-GR" dirty="0"/>
          </a:p>
        </p:txBody>
      </p:sp>
    </p:spTree>
  </p:cSld>
  <p:clrMapOvr>
    <a:masterClrMapping/>
  </p:clrMapOvr>
  <p:transition spd="slow">
    <p:fad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</TotalTime>
  <Words>295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Κυματομορφή</vt:lpstr>
      <vt:lpstr>Present Simple</vt:lpstr>
      <vt:lpstr>Use of Present Simple</vt:lpstr>
      <vt:lpstr>Use of Present Simple</vt:lpstr>
      <vt:lpstr>Use of Present Simple </vt:lpstr>
      <vt:lpstr>Use of Present Simple</vt:lpstr>
      <vt:lpstr>Use of Present Simple</vt:lpstr>
      <vt:lpstr>Adverbs of Frequency</vt:lpstr>
      <vt:lpstr>Adverbs of Frequency</vt:lpstr>
      <vt:lpstr>Present Simple Affirmative – Question - Negative</vt:lpstr>
      <vt:lpstr>Verb Conjugation 3rd singular </vt:lpstr>
      <vt:lpstr>Short 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Admin</dc:creator>
  <cp:lastModifiedBy>KPM</cp:lastModifiedBy>
  <cp:revision>28</cp:revision>
  <dcterms:created xsi:type="dcterms:W3CDTF">2012-11-13T17:41:07Z</dcterms:created>
  <dcterms:modified xsi:type="dcterms:W3CDTF">2020-03-18T00:28:34Z</dcterms:modified>
</cp:coreProperties>
</file>