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62" r:id="rId4"/>
    <p:sldId id="257" r:id="rId5"/>
    <p:sldId id="258" r:id="rId6"/>
    <p:sldId id="259" r:id="rId7"/>
    <p:sldId id="260"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166E85-FB00-449E-B60F-F5494A9C1269}" type="datetimeFigureOut">
              <a:rPr lang="en-US" smtClean="0"/>
              <a:t>16-Mar-20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74492-E683-42D3-B71B-F6025F209517}" type="slidenum">
              <a:rPr lang="en-US" smtClean="0"/>
              <a:t>‹#›</a:t>
            </a:fld>
            <a:endParaRPr lang="en-US"/>
          </a:p>
        </p:txBody>
      </p:sp>
    </p:spTree>
    <p:extLst>
      <p:ext uri="{BB962C8B-B14F-4D97-AF65-F5344CB8AC3E}">
        <p14:creationId xmlns:p14="http://schemas.microsoft.com/office/powerpoint/2010/main" val="2383845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166E85-FB00-449E-B60F-F5494A9C1269}" type="datetimeFigureOut">
              <a:rPr lang="en-US" smtClean="0"/>
              <a:t>16-Mar-20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B74492-E683-42D3-B71B-F6025F209517}" type="slidenum">
              <a:rPr lang="en-US" smtClean="0"/>
              <a:t>‹#›</a:t>
            </a:fld>
            <a:endParaRPr lang="en-US"/>
          </a:p>
        </p:txBody>
      </p:sp>
    </p:spTree>
    <p:extLst>
      <p:ext uri="{BB962C8B-B14F-4D97-AF65-F5344CB8AC3E}">
        <p14:creationId xmlns:p14="http://schemas.microsoft.com/office/powerpoint/2010/main" val="4217876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C166E85-FB00-449E-B60F-F5494A9C1269}" type="datetimeFigureOut">
              <a:rPr lang="en-US" smtClean="0"/>
              <a:t>16-Mar-20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74492-E683-42D3-B71B-F6025F209517}" type="slidenum">
              <a:rPr lang="en-US" smtClean="0"/>
              <a:t>‹#›</a:t>
            </a:fld>
            <a:endParaRPr lang="en-US"/>
          </a:p>
        </p:txBody>
      </p:sp>
    </p:spTree>
    <p:extLst>
      <p:ext uri="{BB962C8B-B14F-4D97-AF65-F5344CB8AC3E}">
        <p14:creationId xmlns:p14="http://schemas.microsoft.com/office/powerpoint/2010/main" val="2293565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C166E85-FB00-449E-B60F-F5494A9C1269}" type="datetimeFigureOut">
              <a:rPr lang="en-US" smtClean="0"/>
              <a:t>16-Mar-20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74492-E683-42D3-B71B-F6025F209517}"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2256294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166E85-FB00-449E-B60F-F5494A9C1269}" type="datetimeFigureOut">
              <a:rPr lang="en-US" smtClean="0"/>
              <a:t>16-Mar-20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74492-E683-42D3-B71B-F6025F209517}" type="slidenum">
              <a:rPr lang="en-US" smtClean="0"/>
              <a:t>‹#›</a:t>
            </a:fld>
            <a:endParaRPr lang="en-US"/>
          </a:p>
        </p:txBody>
      </p:sp>
    </p:spTree>
    <p:extLst>
      <p:ext uri="{BB962C8B-B14F-4D97-AF65-F5344CB8AC3E}">
        <p14:creationId xmlns:p14="http://schemas.microsoft.com/office/powerpoint/2010/main" val="3990619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C166E85-FB00-449E-B60F-F5494A9C1269}" type="datetimeFigureOut">
              <a:rPr lang="en-US" smtClean="0"/>
              <a:t>16-Mar-20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74492-E683-42D3-B71B-F6025F209517}" type="slidenum">
              <a:rPr lang="en-US" smtClean="0"/>
              <a:t>‹#›</a:t>
            </a:fld>
            <a:endParaRPr lang="en-US"/>
          </a:p>
        </p:txBody>
      </p:sp>
    </p:spTree>
    <p:extLst>
      <p:ext uri="{BB962C8B-B14F-4D97-AF65-F5344CB8AC3E}">
        <p14:creationId xmlns:p14="http://schemas.microsoft.com/office/powerpoint/2010/main" val="6518518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C166E85-FB00-449E-B60F-F5494A9C1269}" type="datetimeFigureOut">
              <a:rPr lang="en-US" smtClean="0"/>
              <a:t>16-Mar-20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74492-E683-42D3-B71B-F6025F209517}" type="slidenum">
              <a:rPr lang="en-US" smtClean="0"/>
              <a:t>‹#›</a:t>
            </a:fld>
            <a:endParaRPr lang="en-US"/>
          </a:p>
        </p:txBody>
      </p:sp>
    </p:spTree>
    <p:extLst>
      <p:ext uri="{BB962C8B-B14F-4D97-AF65-F5344CB8AC3E}">
        <p14:creationId xmlns:p14="http://schemas.microsoft.com/office/powerpoint/2010/main" val="29714809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166E85-FB00-449E-B60F-F5494A9C1269}" type="datetimeFigureOut">
              <a:rPr lang="en-US" smtClean="0"/>
              <a:t>16-Mar-20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74492-E683-42D3-B71B-F6025F209517}" type="slidenum">
              <a:rPr lang="en-US" smtClean="0"/>
              <a:t>‹#›</a:t>
            </a:fld>
            <a:endParaRPr lang="en-US"/>
          </a:p>
        </p:txBody>
      </p:sp>
    </p:spTree>
    <p:extLst>
      <p:ext uri="{BB962C8B-B14F-4D97-AF65-F5344CB8AC3E}">
        <p14:creationId xmlns:p14="http://schemas.microsoft.com/office/powerpoint/2010/main" val="42315392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166E85-FB00-449E-B60F-F5494A9C1269}" type="datetimeFigureOut">
              <a:rPr lang="en-US" smtClean="0"/>
              <a:t>16-Mar-20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74492-E683-42D3-B71B-F6025F209517}" type="slidenum">
              <a:rPr lang="en-US" smtClean="0"/>
              <a:t>‹#›</a:t>
            </a:fld>
            <a:endParaRPr lang="en-US"/>
          </a:p>
        </p:txBody>
      </p:sp>
    </p:spTree>
    <p:extLst>
      <p:ext uri="{BB962C8B-B14F-4D97-AF65-F5344CB8AC3E}">
        <p14:creationId xmlns:p14="http://schemas.microsoft.com/office/powerpoint/2010/main" val="3143659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BC166E85-FB00-449E-B60F-F5494A9C1269}" type="datetimeFigureOut">
              <a:rPr lang="en-US" smtClean="0"/>
              <a:t>16-Mar-20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74492-E683-42D3-B71B-F6025F209517}" type="slidenum">
              <a:rPr lang="en-US" smtClean="0"/>
              <a:t>‹#›</a:t>
            </a:fld>
            <a:endParaRPr lang="en-US"/>
          </a:p>
        </p:txBody>
      </p:sp>
    </p:spTree>
    <p:extLst>
      <p:ext uri="{BB962C8B-B14F-4D97-AF65-F5344CB8AC3E}">
        <p14:creationId xmlns:p14="http://schemas.microsoft.com/office/powerpoint/2010/main" val="1432735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166E85-FB00-449E-B60F-F5494A9C1269}" type="datetimeFigureOut">
              <a:rPr lang="en-US" smtClean="0"/>
              <a:t>16-Mar-20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74492-E683-42D3-B71B-F6025F209517}" type="slidenum">
              <a:rPr lang="en-US" smtClean="0"/>
              <a:t>‹#›</a:t>
            </a:fld>
            <a:endParaRPr lang="en-US"/>
          </a:p>
        </p:txBody>
      </p:sp>
    </p:spTree>
    <p:extLst>
      <p:ext uri="{BB962C8B-B14F-4D97-AF65-F5344CB8AC3E}">
        <p14:creationId xmlns:p14="http://schemas.microsoft.com/office/powerpoint/2010/main" val="30606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166E85-FB00-449E-B60F-F5494A9C1269}" type="datetimeFigureOut">
              <a:rPr lang="en-US" smtClean="0"/>
              <a:t>16-Mar-20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B74492-E683-42D3-B71B-F6025F209517}" type="slidenum">
              <a:rPr lang="en-US" smtClean="0"/>
              <a:t>‹#›</a:t>
            </a:fld>
            <a:endParaRPr lang="en-US"/>
          </a:p>
        </p:txBody>
      </p:sp>
    </p:spTree>
    <p:extLst>
      <p:ext uri="{BB962C8B-B14F-4D97-AF65-F5344CB8AC3E}">
        <p14:creationId xmlns:p14="http://schemas.microsoft.com/office/powerpoint/2010/main" val="1300583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166E85-FB00-449E-B60F-F5494A9C1269}" type="datetimeFigureOut">
              <a:rPr lang="en-US" smtClean="0"/>
              <a:t>16-Mar-20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B74492-E683-42D3-B71B-F6025F209517}" type="slidenum">
              <a:rPr lang="en-US" smtClean="0"/>
              <a:t>‹#›</a:t>
            </a:fld>
            <a:endParaRPr lang="en-US"/>
          </a:p>
        </p:txBody>
      </p:sp>
    </p:spTree>
    <p:extLst>
      <p:ext uri="{BB962C8B-B14F-4D97-AF65-F5344CB8AC3E}">
        <p14:creationId xmlns:p14="http://schemas.microsoft.com/office/powerpoint/2010/main" val="3353726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C166E85-FB00-449E-B60F-F5494A9C1269}" type="datetimeFigureOut">
              <a:rPr lang="en-US" smtClean="0"/>
              <a:t>16-Mar-20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8BB74492-E683-42D3-B71B-F6025F209517}" type="slidenum">
              <a:rPr lang="en-US" smtClean="0"/>
              <a:t>‹#›</a:t>
            </a:fld>
            <a:endParaRPr lang="en-US"/>
          </a:p>
        </p:txBody>
      </p:sp>
    </p:spTree>
    <p:extLst>
      <p:ext uri="{BB962C8B-B14F-4D97-AF65-F5344CB8AC3E}">
        <p14:creationId xmlns:p14="http://schemas.microsoft.com/office/powerpoint/2010/main" val="3079096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C166E85-FB00-449E-B60F-F5494A9C1269}" type="datetimeFigureOut">
              <a:rPr lang="en-US" smtClean="0"/>
              <a:t>16-Mar-20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BB74492-E683-42D3-B71B-F6025F209517}" type="slidenum">
              <a:rPr lang="en-US" smtClean="0"/>
              <a:t>‹#›</a:t>
            </a:fld>
            <a:endParaRPr lang="en-US"/>
          </a:p>
        </p:txBody>
      </p:sp>
    </p:spTree>
    <p:extLst>
      <p:ext uri="{BB962C8B-B14F-4D97-AF65-F5344CB8AC3E}">
        <p14:creationId xmlns:p14="http://schemas.microsoft.com/office/powerpoint/2010/main" val="394163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C166E85-FB00-449E-B60F-F5494A9C1269}" type="datetimeFigureOut">
              <a:rPr lang="en-US" smtClean="0"/>
              <a:t>16-Mar-20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8BB74492-E683-42D3-B71B-F6025F209517}" type="slidenum">
              <a:rPr lang="en-US" smtClean="0"/>
              <a:t>‹#›</a:t>
            </a:fld>
            <a:endParaRPr lang="en-US"/>
          </a:p>
        </p:txBody>
      </p:sp>
    </p:spTree>
    <p:extLst>
      <p:ext uri="{BB962C8B-B14F-4D97-AF65-F5344CB8AC3E}">
        <p14:creationId xmlns:p14="http://schemas.microsoft.com/office/powerpoint/2010/main" val="2490388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166E85-FB00-449E-B60F-F5494A9C1269}" type="datetimeFigureOut">
              <a:rPr lang="en-US" smtClean="0"/>
              <a:t>16-Mar-20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B74492-E683-42D3-B71B-F6025F209517}" type="slidenum">
              <a:rPr lang="en-US" smtClean="0"/>
              <a:t>‹#›</a:t>
            </a:fld>
            <a:endParaRPr lang="en-US"/>
          </a:p>
        </p:txBody>
      </p:sp>
    </p:spTree>
    <p:extLst>
      <p:ext uri="{BB962C8B-B14F-4D97-AF65-F5344CB8AC3E}">
        <p14:creationId xmlns:p14="http://schemas.microsoft.com/office/powerpoint/2010/main" val="2125426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C166E85-FB00-449E-B60F-F5494A9C1269}" type="datetimeFigureOut">
              <a:rPr lang="en-US" smtClean="0"/>
              <a:t>16-Mar-20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BB74492-E683-42D3-B71B-F6025F209517}" type="slidenum">
              <a:rPr lang="en-US" smtClean="0"/>
              <a:t>‹#›</a:t>
            </a:fld>
            <a:endParaRPr lang="en-US"/>
          </a:p>
        </p:txBody>
      </p:sp>
    </p:spTree>
    <p:extLst>
      <p:ext uri="{BB962C8B-B14F-4D97-AF65-F5344CB8AC3E}">
        <p14:creationId xmlns:p14="http://schemas.microsoft.com/office/powerpoint/2010/main" val="71991898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k.wikipedia.org/wiki/%D0%95%D0%B4%D0%B3%D0%B0%D1%80_%D0%90%D0%BB%D0%B0%D0%BD_%D0%9F%D0%BE" TargetMode="External"/><Relationship Id="rId7" Type="http://schemas.openxmlformats.org/officeDocument/2006/relationships/hyperlink" Target="https://mk.wikipedia.org/wiki/%D0%96%D0%B8%D0%BB_%D0%92%D0%B5%D1%80%D0%BD" TargetMode="External"/><Relationship Id="rId2" Type="http://schemas.openxmlformats.org/officeDocument/2006/relationships/hyperlink" Target="https://mk.wikipedia.org/w/index.php?title=%D0%90%D0%B2%D0%B0%D0%BD%D1%82%D1%83%D1%80%D0%B8%D1%81%D1%82%D0%B8%D1%87%D0%BA%D0%B8_%D1%80%D0%BE%D0%BC%D0%B0%D0%BD&amp;action=edit&amp;redlink=1" TargetMode="External"/><Relationship Id="rId1" Type="http://schemas.openxmlformats.org/officeDocument/2006/relationships/slideLayout" Target="../slideLayouts/slideLayout2.xml"/><Relationship Id="rId6" Type="http://schemas.openxmlformats.org/officeDocument/2006/relationships/hyperlink" Target="https://mk.wikipedia.org/wiki/%D0%A5%D0%B5%D1%80%D0%BC%D0%B0%D0%BD_%D0%9C%D0%B5%D0%BB%D0%B2%D0%B8%D0%BB" TargetMode="External"/><Relationship Id="rId5" Type="http://schemas.openxmlformats.org/officeDocument/2006/relationships/hyperlink" Target="https://mk.wikipedia.org/wiki/%D0%A1%D0%B8%D0%BC%D0%B1%D0%BE%D0%BB%D0%B8%D0%B7%D0%B0%D0%BC" TargetMode="External"/><Relationship Id="rId4" Type="http://schemas.openxmlformats.org/officeDocument/2006/relationships/hyperlink" Target="https://mk.wikipedia.org/wiki/%D0%9C%D0%BE%D1%80%D0%B5"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E6D03-DD56-4383-887C-79843B19A3AE}"/>
              </a:ext>
            </a:extLst>
          </p:cNvPr>
          <p:cNvSpPr>
            <a:spLocks noGrp="1"/>
          </p:cNvSpPr>
          <p:nvPr>
            <p:ph type="ctrTitle"/>
          </p:nvPr>
        </p:nvSpPr>
        <p:spPr/>
        <p:txBody>
          <a:bodyPr>
            <a:normAutofit/>
          </a:bodyPr>
          <a:lstStyle/>
          <a:p>
            <a:r>
              <a:rPr lang="mk-MK" b="1" dirty="0"/>
              <a:t>Авантурите на Гордон Пим</a:t>
            </a:r>
            <a:endParaRPr lang="en-US" b="1" dirty="0"/>
          </a:p>
        </p:txBody>
      </p:sp>
      <p:sp>
        <p:nvSpPr>
          <p:cNvPr id="3" name="Subtitle 2">
            <a:extLst>
              <a:ext uri="{FF2B5EF4-FFF2-40B4-BE49-F238E27FC236}">
                <a16:creationId xmlns:a16="http://schemas.microsoft.com/office/drawing/2014/main" id="{679EA031-7CBC-4933-8EF6-09142FCBB6A6}"/>
              </a:ext>
            </a:extLst>
          </p:cNvPr>
          <p:cNvSpPr>
            <a:spLocks noGrp="1"/>
          </p:cNvSpPr>
          <p:nvPr>
            <p:ph type="subTitle" idx="1"/>
          </p:nvPr>
        </p:nvSpPr>
        <p:spPr/>
        <p:txBody>
          <a:bodyPr>
            <a:normAutofit fontScale="77500" lnSpcReduction="20000"/>
          </a:bodyPr>
          <a:lstStyle/>
          <a:p>
            <a:r>
              <a:rPr lang="mk-MK" sz="3200" dirty="0"/>
              <a:t>Авантуристички роман</a:t>
            </a:r>
          </a:p>
          <a:p>
            <a:r>
              <a:rPr lang="mk-MK" sz="3200" dirty="0"/>
              <a:t>152 страна во учебникот за деветто одделени</a:t>
            </a:r>
            <a:endParaRPr lang="en-US" sz="3200" dirty="0"/>
          </a:p>
        </p:txBody>
      </p:sp>
    </p:spTree>
    <p:extLst>
      <p:ext uri="{BB962C8B-B14F-4D97-AF65-F5344CB8AC3E}">
        <p14:creationId xmlns:p14="http://schemas.microsoft.com/office/powerpoint/2010/main" val="4008259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CD245-D106-49B3-AC87-28BC1327F28D}"/>
              </a:ext>
            </a:extLst>
          </p:cNvPr>
          <p:cNvSpPr>
            <a:spLocks noGrp="1"/>
          </p:cNvSpPr>
          <p:nvPr>
            <p:ph type="title"/>
          </p:nvPr>
        </p:nvSpPr>
        <p:spPr/>
        <p:txBody>
          <a:bodyPr/>
          <a:lstStyle/>
          <a:p>
            <a:r>
              <a:rPr lang="mk-MK" dirty="0"/>
              <a:t>Какви видови романи распознаваме?</a:t>
            </a:r>
            <a:endParaRPr lang="en-US" dirty="0"/>
          </a:p>
        </p:txBody>
      </p:sp>
      <p:sp>
        <p:nvSpPr>
          <p:cNvPr id="3" name="Content Placeholder 2">
            <a:extLst>
              <a:ext uri="{FF2B5EF4-FFF2-40B4-BE49-F238E27FC236}">
                <a16:creationId xmlns:a16="http://schemas.microsoft.com/office/drawing/2014/main" id="{5105C197-7D93-485D-9AED-A741F03326AB}"/>
              </a:ext>
            </a:extLst>
          </p:cNvPr>
          <p:cNvSpPr>
            <a:spLocks noGrp="1"/>
          </p:cNvSpPr>
          <p:nvPr>
            <p:ph idx="1"/>
          </p:nvPr>
        </p:nvSpPr>
        <p:spPr/>
        <p:txBody>
          <a:bodyPr>
            <a:normAutofit/>
          </a:bodyPr>
          <a:lstStyle/>
          <a:p>
            <a:r>
              <a:rPr lang="ru-RU" dirty="0"/>
              <a:t>Романот е долго, епско, прозно дело.</a:t>
            </a:r>
          </a:p>
          <a:p>
            <a:r>
              <a:rPr lang="ru-RU" dirty="0"/>
              <a:t>Има развиена фабула; повеќе настани и повеќе ликови.</a:t>
            </a:r>
          </a:p>
          <a:p>
            <a:r>
              <a:rPr lang="ru-RU" dirty="0"/>
              <a:t>Опфаќа голем временски период и има општествено-историска основа.</a:t>
            </a:r>
          </a:p>
          <a:p>
            <a:r>
              <a:rPr lang="ru-RU" dirty="0"/>
              <a:t>Главни и споредни теми.</a:t>
            </a:r>
          </a:p>
          <a:p>
            <a:r>
              <a:rPr lang="ru-RU" dirty="0"/>
              <a:t>Постојат повеќе видови романи: авантуристички, љубовни, семејни, историски, научно-фантастични и др.</a:t>
            </a:r>
          </a:p>
        </p:txBody>
      </p:sp>
    </p:spTree>
    <p:extLst>
      <p:ext uri="{BB962C8B-B14F-4D97-AF65-F5344CB8AC3E}">
        <p14:creationId xmlns:p14="http://schemas.microsoft.com/office/powerpoint/2010/main" val="912435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6DFA4-062B-445A-99CB-EB5AD141ED5C}"/>
              </a:ext>
            </a:extLst>
          </p:cNvPr>
          <p:cNvSpPr>
            <a:spLocks noGrp="1"/>
          </p:cNvSpPr>
          <p:nvPr>
            <p:ph type="title"/>
          </p:nvPr>
        </p:nvSpPr>
        <p:spPr/>
        <p:txBody>
          <a:bodyPr/>
          <a:lstStyle/>
          <a:p>
            <a:r>
              <a:rPr lang="mk-MK" b="1" dirty="0"/>
              <a:t>Што е авантуристички роман?</a:t>
            </a:r>
            <a:endParaRPr lang="en-US" b="1" dirty="0"/>
          </a:p>
        </p:txBody>
      </p:sp>
      <p:sp>
        <p:nvSpPr>
          <p:cNvPr id="3" name="Content Placeholder 2">
            <a:extLst>
              <a:ext uri="{FF2B5EF4-FFF2-40B4-BE49-F238E27FC236}">
                <a16:creationId xmlns:a16="http://schemas.microsoft.com/office/drawing/2014/main" id="{414A37B9-7C9E-41D0-811B-A3A87FD0AA75}"/>
              </a:ext>
            </a:extLst>
          </p:cNvPr>
          <p:cNvSpPr>
            <a:spLocks noGrp="1"/>
          </p:cNvSpPr>
          <p:nvPr>
            <p:ph idx="1"/>
          </p:nvPr>
        </p:nvSpPr>
        <p:spPr/>
        <p:txBody>
          <a:bodyPr/>
          <a:lstStyle/>
          <a:p>
            <a:pPr marL="0" indent="0" algn="just">
              <a:buNone/>
            </a:pPr>
            <a:r>
              <a:rPr lang="ru-RU" sz="3600" dirty="0"/>
              <a:t>Роман кој прикажува возбудливи доживувања од реалниот живот. Можат да бидат: пикарски (опишуваат живот на луѓе кои сакаат бурно талкање по светот), вестерн и сл.</a:t>
            </a:r>
            <a:endParaRPr lang="en-US" sz="3600" dirty="0"/>
          </a:p>
          <a:p>
            <a:endParaRPr lang="en-US" dirty="0"/>
          </a:p>
        </p:txBody>
      </p:sp>
    </p:spTree>
    <p:extLst>
      <p:ext uri="{BB962C8B-B14F-4D97-AF65-F5344CB8AC3E}">
        <p14:creationId xmlns:p14="http://schemas.microsoft.com/office/powerpoint/2010/main" val="1490928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404CF-80AB-430B-8F89-5325EA47EC20}"/>
              </a:ext>
            </a:extLst>
          </p:cNvPr>
          <p:cNvSpPr>
            <a:spLocks noGrp="1"/>
          </p:cNvSpPr>
          <p:nvPr>
            <p:ph type="title"/>
          </p:nvPr>
        </p:nvSpPr>
        <p:spPr/>
        <p:txBody>
          <a:bodyPr/>
          <a:lstStyle/>
          <a:p>
            <a:r>
              <a:rPr lang="mk-MK" b="1" dirty="0"/>
              <a:t>Ученици!</a:t>
            </a:r>
            <a:endParaRPr lang="en-US" b="1" dirty="0"/>
          </a:p>
        </p:txBody>
      </p:sp>
      <p:sp>
        <p:nvSpPr>
          <p:cNvPr id="3" name="Content Placeholder 2">
            <a:extLst>
              <a:ext uri="{FF2B5EF4-FFF2-40B4-BE49-F238E27FC236}">
                <a16:creationId xmlns:a16="http://schemas.microsoft.com/office/drawing/2014/main" id="{01AA2994-F86D-49AB-8B38-3CBDAE81EC83}"/>
              </a:ext>
            </a:extLst>
          </p:cNvPr>
          <p:cNvSpPr>
            <a:spLocks noGrp="1"/>
          </p:cNvSpPr>
          <p:nvPr>
            <p:ph idx="1"/>
          </p:nvPr>
        </p:nvSpPr>
        <p:spPr/>
        <p:txBody>
          <a:bodyPr>
            <a:normAutofit lnSpcReduction="10000"/>
          </a:bodyPr>
          <a:lstStyle/>
          <a:p>
            <a:pPr>
              <a:buFont typeface="Wingdings" panose="05000000000000000000" pitchFamily="2" charset="2"/>
              <a:buChar char="Ø"/>
            </a:pPr>
            <a:r>
              <a:rPr lang="mk-MK" sz="4000" dirty="0"/>
              <a:t>Прочитајте го текстот од страна 152 страна, а потоа одговорете ги прашањата од стр. 153!</a:t>
            </a:r>
          </a:p>
          <a:p>
            <a:pPr>
              <a:buFont typeface="Wingdings" panose="05000000000000000000" pitchFamily="2" charset="2"/>
              <a:buChar char="Ø"/>
            </a:pPr>
            <a:r>
              <a:rPr lang="mk-MK" sz="4000" dirty="0"/>
              <a:t>Направи план на текстот, а потоа прераскажи го обрнувајќи внимание на описите!</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4008520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2FE6A-D8E4-4755-8EE0-5FBCE3498462}"/>
              </a:ext>
            </a:extLst>
          </p:cNvPr>
          <p:cNvSpPr>
            <a:spLocks noGrp="1"/>
          </p:cNvSpPr>
          <p:nvPr>
            <p:ph type="title"/>
          </p:nvPr>
        </p:nvSpPr>
        <p:spPr/>
        <p:txBody>
          <a:bodyPr>
            <a:normAutofit/>
          </a:bodyPr>
          <a:lstStyle/>
          <a:p>
            <a:r>
              <a:rPr lang="mk-MK" sz="4000" b="1" dirty="0"/>
              <a:t>Вовед во делото „Авантурите на Гордон Пим“</a:t>
            </a:r>
            <a:endParaRPr lang="en-US" sz="4000" b="1" dirty="0"/>
          </a:p>
        </p:txBody>
      </p:sp>
      <p:sp>
        <p:nvSpPr>
          <p:cNvPr id="3" name="Content Placeholder 2">
            <a:extLst>
              <a:ext uri="{FF2B5EF4-FFF2-40B4-BE49-F238E27FC236}">
                <a16:creationId xmlns:a16="http://schemas.microsoft.com/office/drawing/2014/main" id="{F549A6B2-D374-4E17-87D7-7CD61695C728}"/>
              </a:ext>
            </a:extLst>
          </p:cNvPr>
          <p:cNvSpPr>
            <a:spLocks noGrp="1"/>
          </p:cNvSpPr>
          <p:nvPr>
            <p:ph idx="1"/>
          </p:nvPr>
        </p:nvSpPr>
        <p:spPr>
          <a:xfrm>
            <a:off x="838200" y="1485900"/>
            <a:ext cx="10515600" cy="4846320"/>
          </a:xfrm>
        </p:spPr>
        <p:txBody>
          <a:bodyPr>
            <a:normAutofit/>
          </a:bodyPr>
          <a:lstStyle/>
          <a:p>
            <a:pPr marL="0" indent="0" algn="just">
              <a:buNone/>
            </a:pPr>
            <a:r>
              <a:rPr lang="ru-RU" dirty="0"/>
              <a:t>Во делото се раскажува приказната за младиот авантурист Артур Пим, кој своеволно се качува на бродот Грампус и отпловува со непознат екипаж. Ненадејно, се случува бунт во екипажот, па затоа Пим бил принуден првите четири дена да ги помине засолнувајќи се во подрумските делови на бродот. Неговиот пријател Август е единствениот негов познаник од екипажот, додека таткото на Август бил соборениот капетан. Под неверојатен сплет на околности, на крајот само Гордон Пим и еден од морнарите, Дирк Питерс, останале живи. Кога се чинело дека и тие ќе умреле од глад, случајно поминала една истражувачка експедиција, која се покажала спасоносна за нив. Артур Пим и Питерс се приклучиле на експедицијата која се обидувала да стигне до најодалечената точка на Јужниот Пол. Фабулата нејасно завршува додека целата екипа трагала по зацртаната цел.</a:t>
            </a:r>
            <a:r>
              <a:rPr lang="ru-RU" baseline="30000" dirty="0"/>
              <a:t>[</a:t>
            </a:r>
            <a:endParaRPr lang="en-US" dirty="0"/>
          </a:p>
        </p:txBody>
      </p:sp>
    </p:spTree>
    <p:extLst>
      <p:ext uri="{BB962C8B-B14F-4D97-AF65-F5344CB8AC3E}">
        <p14:creationId xmlns:p14="http://schemas.microsoft.com/office/powerpoint/2010/main" val="3679724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475F4-3FEA-478D-86F1-F7FB00FA09F3}"/>
              </a:ext>
            </a:extLst>
          </p:cNvPr>
          <p:cNvSpPr>
            <a:spLocks noGrp="1"/>
          </p:cNvSpPr>
          <p:nvPr>
            <p:ph type="title"/>
          </p:nvPr>
        </p:nvSpPr>
        <p:spPr/>
        <p:txBody>
          <a:bodyPr/>
          <a:lstStyle/>
          <a:p>
            <a:r>
              <a:rPr lang="mk-MK" b="1" dirty="0"/>
              <a:t>Интерпретација на делото</a:t>
            </a:r>
            <a:endParaRPr lang="en-US" b="1" dirty="0"/>
          </a:p>
        </p:txBody>
      </p:sp>
      <p:sp>
        <p:nvSpPr>
          <p:cNvPr id="3" name="Content Placeholder 2">
            <a:extLst>
              <a:ext uri="{FF2B5EF4-FFF2-40B4-BE49-F238E27FC236}">
                <a16:creationId xmlns:a16="http://schemas.microsoft.com/office/drawing/2014/main" id="{F7DF6710-030D-4B24-9769-491C6129FB10}"/>
              </a:ext>
            </a:extLst>
          </p:cNvPr>
          <p:cNvSpPr>
            <a:spLocks noGrp="1"/>
          </p:cNvSpPr>
          <p:nvPr>
            <p:ph idx="1"/>
          </p:nvPr>
        </p:nvSpPr>
        <p:spPr/>
        <p:txBody>
          <a:bodyPr/>
          <a:lstStyle/>
          <a:p>
            <a:pPr marL="0" indent="0" algn="just">
              <a:buNone/>
            </a:pPr>
            <a:r>
              <a:rPr lang="ru-RU" dirty="0"/>
              <a:t>	Ова е едно од потешките литаретурни дела за класификација. Водејќи се според почетокот, би можело да се претпостави дека станува збор за </a:t>
            </a:r>
            <a:r>
              <a:rPr lang="ru-RU" dirty="0">
                <a:hlinkClick r:id="rId2" tooltip="Авантуристички роман (страницата не постои)">
                  <a:extLst>
                    <a:ext uri="{A12FA001-AC4F-418D-AE19-62706E023703}">
                      <ahyp:hlinkClr xmlns:ahyp="http://schemas.microsoft.com/office/drawing/2018/hyperlinkcolor" val="tx"/>
                    </a:ext>
                  </a:extLst>
                </a:hlinkClick>
              </a:rPr>
              <a:t>авантуристички роман</a:t>
            </a:r>
            <a:r>
              <a:rPr lang="ru-RU" dirty="0"/>
              <a:t>. </a:t>
            </a:r>
            <a:r>
              <a:rPr lang="ru-RU" dirty="0">
                <a:hlinkClick r:id="rId3" tooltip="Едгар Алан По">
                  <a:extLst>
                    <a:ext uri="{A12FA001-AC4F-418D-AE19-62706E023703}">
                      <ahyp:hlinkClr xmlns:ahyp="http://schemas.microsoft.com/office/drawing/2018/hyperlinkcolor" val="tx"/>
                    </a:ext>
                  </a:extLst>
                </a:hlinkClick>
              </a:rPr>
              <a:t>Едгар Алан По</a:t>
            </a:r>
            <a:r>
              <a:rPr lang="ru-RU" dirty="0"/>
              <a:t> бил импресиониран од животот минат пловејќи по </a:t>
            </a:r>
            <a:r>
              <a:rPr lang="ru-RU" dirty="0">
                <a:hlinkClick r:id="rId4" tooltip="Море">
                  <a:extLst>
                    <a:ext uri="{A12FA001-AC4F-418D-AE19-62706E023703}">
                      <ahyp:hlinkClr xmlns:ahyp="http://schemas.microsoft.com/office/drawing/2018/hyperlinkcolor" val="tx"/>
                    </a:ext>
                  </a:extLst>
                </a:hlinkClick>
              </a:rPr>
              <a:t>морските широчини</a:t>
            </a:r>
            <a:r>
              <a:rPr lang="ru-RU" dirty="0"/>
              <a:t>, па така се решил да пишува книга базирана на таа тема. Некои аналитичари на делото на По забележуваат дека романот содржи автобиографски елементи, па дури и некои карактеристики својствени за </a:t>
            </a:r>
            <a:r>
              <a:rPr lang="ru-RU" dirty="0">
                <a:hlinkClick r:id="rId5" tooltip="Симболизам">
                  <a:extLst>
                    <a:ext uri="{A12FA001-AC4F-418D-AE19-62706E023703}">
                      <ahyp:hlinkClr xmlns:ahyp="http://schemas.microsoft.com/office/drawing/2018/hyperlinkcolor" val="tx"/>
                    </a:ext>
                  </a:extLst>
                </a:hlinkClick>
              </a:rPr>
              <a:t>симболизмот</a:t>
            </a:r>
            <a:r>
              <a:rPr lang="ru-RU" dirty="0"/>
              <a:t>. Ова остварување на По било инспирација за </a:t>
            </a:r>
            <a:r>
              <a:rPr lang="ru-RU" dirty="0">
                <a:hlinkClick r:id="rId6" tooltip="Херман Мелвил">
                  <a:extLst>
                    <a:ext uri="{A12FA001-AC4F-418D-AE19-62706E023703}">
                      <ahyp:hlinkClr xmlns:ahyp="http://schemas.microsoft.com/office/drawing/2018/hyperlinkcolor" val="tx"/>
                    </a:ext>
                  </a:extLst>
                </a:hlinkClick>
              </a:rPr>
              <a:t>Херман Мелвил</a:t>
            </a:r>
            <a:r>
              <a:rPr lang="ru-RU" dirty="0"/>
              <a:t> и </a:t>
            </a:r>
            <a:r>
              <a:rPr lang="ru-RU" dirty="0">
                <a:hlinkClick r:id="rId7" tooltip="Жил Верн">
                  <a:extLst>
                    <a:ext uri="{A12FA001-AC4F-418D-AE19-62706E023703}">
                      <ahyp:hlinkClr xmlns:ahyp="http://schemas.microsoft.com/office/drawing/2018/hyperlinkcolor" val="tx"/>
                    </a:ext>
                  </a:extLst>
                </a:hlinkClick>
              </a:rPr>
              <a:t>Жил Верн</a:t>
            </a:r>
            <a:r>
              <a:rPr lang="ru-RU" dirty="0"/>
              <a:t> да ги создадат нивните препознатливи авантуристички новели.</a:t>
            </a:r>
            <a:endParaRPr lang="en-US" dirty="0"/>
          </a:p>
        </p:txBody>
      </p:sp>
    </p:spTree>
    <p:extLst>
      <p:ext uri="{BB962C8B-B14F-4D97-AF65-F5344CB8AC3E}">
        <p14:creationId xmlns:p14="http://schemas.microsoft.com/office/powerpoint/2010/main" val="3119038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4D38E-C0CF-4171-9A48-D8418A8AB96C}"/>
              </a:ext>
            </a:extLst>
          </p:cNvPr>
          <p:cNvSpPr>
            <a:spLocks noGrp="1"/>
          </p:cNvSpPr>
          <p:nvPr>
            <p:ph type="title"/>
          </p:nvPr>
        </p:nvSpPr>
        <p:spPr/>
        <p:txBody>
          <a:bodyPr/>
          <a:lstStyle/>
          <a:p>
            <a:r>
              <a:rPr lang="mk-MK" b="1" dirty="0"/>
              <a:t>Разговор за текстот</a:t>
            </a:r>
            <a:endParaRPr lang="en-US" b="1" dirty="0"/>
          </a:p>
        </p:txBody>
      </p:sp>
      <p:sp>
        <p:nvSpPr>
          <p:cNvPr id="3" name="Content Placeholder 2">
            <a:extLst>
              <a:ext uri="{FF2B5EF4-FFF2-40B4-BE49-F238E27FC236}">
                <a16:creationId xmlns:a16="http://schemas.microsoft.com/office/drawing/2014/main" id="{B0DA596C-5E62-441E-A38E-266F67925E5B}"/>
              </a:ext>
            </a:extLst>
          </p:cNvPr>
          <p:cNvSpPr>
            <a:spLocks noGrp="1"/>
          </p:cNvSpPr>
          <p:nvPr>
            <p:ph idx="1"/>
          </p:nvPr>
        </p:nvSpPr>
        <p:spPr/>
        <p:txBody>
          <a:bodyPr/>
          <a:lstStyle/>
          <a:p>
            <a:pPr algn="just"/>
            <a:r>
              <a:rPr lang="mk-MK" dirty="0"/>
              <a:t>За какво пријателство меѓу птиците раскажува авторот?</a:t>
            </a:r>
          </a:p>
          <a:p>
            <a:pPr algn="just"/>
            <a:r>
              <a:rPr lang="mk-MK" dirty="0"/>
              <a:t>На кој начин тие им се спротивставуваат на сите опасности?</a:t>
            </a:r>
          </a:p>
          <a:p>
            <a:pPr algn="just"/>
            <a:r>
              <a:rPr lang="mk-MK" dirty="0"/>
              <a:t>Како ја организираат својата работа и на кој начин го подготвуваат логорот?</a:t>
            </a:r>
          </a:p>
          <a:p>
            <a:pPr algn="just"/>
            <a:r>
              <a:rPr lang="mk-MK" dirty="0"/>
              <a:t>Зошто човекот е изненаден од мудроста на овие птици?</a:t>
            </a:r>
          </a:p>
          <a:p>
            <a:pPr algn="just"/>
            <a:r>
              <a:rPr lang="mk-MK" dirty="0"/>
              <a:t>Што научи од нивното однесување?</a:t>
            </a:r>
          </a:p>
          <a:p>
            <a:pPr algn="just"/>
            <a:r>
              <a:rPr lang="mk-MK" dirty="0"/>
              <a:t>На кој вид роман припаѓа извадокот? </a:t>
            </a:r>
          </a:p>
        </p:txBody>
      </p:sp>
    </p:spTree>
    <p:extLst>
      <p:ext uri="{BB962C8B-B14F-4D97-AF65-F5344CB8AC3E}">
        <p14:creationId xmlns:p14="http://schemas.microsoft.com/office/powerpoint/2010/main" val="3103652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D27B1-A437-4DBB-A045-99B588AA4B33}"/>
              </a:ext>
            </a:extLst>
          </p:cNvPr>
          <p:cNvSpPr>
            <a:spLocks noGrp="1"/>
          </p:cNvSpPr>
          <p:nvPr>
            <p:ph type="title"/>
          </p:nvPr>
        </p:nvSpPr>
        <p:spPr/>
        <p:txBody>
          <a:bodyPr/>
          <a:lstStyle/>
          <a:p>
            <a:r>
              <a:rPr lang="mk-MK" sz="3200" dirty="0"/>
              <a:t>Предметен наставник по Македонски јазик</a:t>
            </a:r>
            <a:endParaRPr lang="en-US" sz="3200" dirty="0"/>
          </a:p>
        </p:txBody>
      </p:sp>
      <p:sp>
        <p:nvSpPr>
          <p:cNvPr id="3" name="Content Placeholder 2">
            <a:extLst>
              <a:ext uri="{FF2B5EF4-FFF2-40B4-BE49-F238E27FC236}">
                <a16:creationId xmlns:a16="http://schemas.microsoft.com/office/drawing/2014/main" id="{ED69BB5F-A784-49FE-B3AB-0B0DAE1D142C}"/>
              </a:ext>
            </a:extLst>
          </p:cNvPr>
          <p:cNvSpPr>
            <a:spLocks noGrp="1"/>
          </p:cNvSpPr>
          <p:nvPr>
            <p:ph idx="1"/>
          </p:nvPr>
        </p:nvSpPr>
        <p:spPr/>
        <p:txBody>
          <a:bodyPr/>
          <a:lstStyle/>
          <a:p>
            <a:pPr marL="0" indent="0">
              <a:buNone/>
            </a:pPr>
            <a:r>
              <a:rPr lang="mk-MK" dirty="0"/>
              <a:t>Александра Лазаревска</a:t>
            </a:r>
          </a:p>
          <a:p>
            <a:pPr marL="0" indent="0">
              <a:buNone/>
            </a:pPr>
            <a:r>
              <a:rPr lang="mk-MK" dirty="0"/>
              <a:t>ОУ „Даме Груев“ - Битола</a:t>
            </a:r>
            <a:endParaRPr lang="en-US" dirty="0"/>
          </a:p>
        </p:txBody>
      </p:sp>
    </p:spTree>
    <p:extLst>
      <p:ext uri="{BB962C8B-B14F-4D97-AF65-F5344CB8AC3E}">
        <p14:creationId xmlns:p14="http://schemas.microsoft.com/office/powerpoint/2010/main" val="5275404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86</TotalTime>
  <Words>367</Words>
  <Application>Microsoft Office PowerPoint</Application>
  <PresentationFormat>Widescreen</PresentationFormat>
  <Paragraphs>28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Wingdings</vt:lpstr>
      <vt:lpstr>Wingdings 3</vt:lpstr>
      <vt:lpstr>Ion</vt:lpstr>
      <vt:lpstr>Авантурите на Гордон Пим</vt:lpstr>
      <vt:lpstr>Какви видови романи распознаваме?</vt:lpstr>
      <vt:lpstr>Што е авантуристички роман?</vt:lpstr>
      <vt:lpstr>Ученици!</vt:lpstr>
      <vt:lpstr>Вовед во делото „Авантурите на Гордон Пим“</vt:lpstr>
      <vt:lpstr>Интерпретација на делото</vt:lpstr>
      <vt:lpstr>Разговор за текстот</vt:lpstr>
      <vt:lpstr>Предметен наставник по Македонски јазик</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Авантурите на Гордон Пим</dc:title>
  <dc:creator>Lazarevski</dc:creator>
  <cp:lastModifiedBy>Lazarevski</cp:lastModifiedBy>
  <cp:revision>5</cp:revision>
  <dcterms:created xsi:type="dcterms:W3CDTF">2020-03-16T13:49:19Z</dcterms:created>
  <dcterms:modified xsi:type="dcterms:W3CDTF">2020-03-16T15:15:30Z</dcterms:modified>
</cp:coreProperties>
</file>