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8" r:id="rId3"/>
    <p:sldId id="257" r:id="rId4"/>
    <p:sldId id="258" r:id="rId5"/>
    <p:sldId id="259" r:id="rId6"/>
    <p:sldId id="260" r:id="rId7"/>
    <p:sldId id="261" r:id="rId8"/>
    <p:sldId id="262" r:id="rId9"/>
    <p:sldId id="263" r:id="rId10"/>
    <p:sldId id="264" r:id="rId11"/>
    <p:sldId id="265" r:id="rId12"/>
    <p:sldId id="266"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642C02F-C181-4258-826E-722F94F9EFDC}" type="datetimeFigureOut">
              <a:rPr lang="en-US" smtClean="0"/>
              <a:t>3/16/2020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5D22180-586E-49E9-A7A3-103BBDAE2BF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42C02F-C181-4258-826E-722F94F9EFDC}"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22180-586E-49E9-A7A3-103BBDAE2BF1}" type="slidenum">
              <a:rPr lang="en-US" smtClean="0"/>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42C02F-C181-4258-826E-722F94F9EFDC}"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22180-586E-49E9-A7A3-103BBDAE2BF1}" type="slidenum">
              <a:rPr lang="en-US" smtClean="0"/>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42C02F-C181-4258-826E-722F94F9EFDC}"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22180-586E-49E9-A7A3-103BBDAE2BF1}" type="slidenum">
              <a:rPr lang="en-US" smtClean="0"/>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642C02F-C181-4258-826E-722F94F9EFDC}"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22180-586E-49E9-A7A3-103BBDAE2BF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642C02F-C181-4258-826E-722F94F9EFDC}"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22180-586E-49E9-A7A3-103BBDAE2BF1}" type="slidenum">
              <a:rPr lang="en-US" smtClean="0"/>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642C02F-C181-4258-826E-722F94F9EFDC}" type="datetimeFigureOut">
              <a:rPr lang="en-US" smtClean="0"/>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D22180-586E-49E9-A7A3-103BBDAE2BF1}" type="slidenum">
              <a:rPr lang="en-US" smtClean="0"/>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642C02F-C181-4258-826E-722F94F9EFDC}" type="datetimeFigureOut">
              <a:rPr lang="en-US" smtClean="0"/>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D22180-586E-49E9-A7A3-103BBDAE2BF1}" type="slidenum">
              <a:rPr lang="en-US" smtClean="0"/>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42C02F-C181-4258-826E-722F94F9EFDC}" type="datetimeFigureOut">
              <a:rPr lang="en-US" smtClean="0"/>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D22180-586E-49E9-A7A3-103BBDAE2BF1}" type="slidenum">
              <a:rPr lang="en-US" smtClean="0"/>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642C02F-C181-4258-826E-722F94F9EFDC}"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22180-586E-49E9-A7A3-103BBDAE2BF1}" type="slidenum">
              <a:rPr lang="en-US" smtClean="0"/>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642C02F-C181-4258-826E-722F94F9EFDC}"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5D22180-586E-49E9-A7A3-103BBDAE2BF1}"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642C02F-C181-4258-826E-722F94F9EFDC}" type="datetimeFigureOut">
              <a:rPr lang="en-US" smtClean="0"/>
              <a:t>3/16/2020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5D22180-586E-49E9-A7A3-103BBDAE2BF1}"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fad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2143116"/>
            <a:ext cx="7851648" cy="1828800"/>
          </a:xfrm>
        </p:spPr>
        <p:txBody>
          <a:bodyPr>
            <a:normAutofit fontScale="90000"/>
          </a:bodyPr>
          <a:lstStyle/>
          <a:p>
            <a:pPr algn="ctr"/>
            <a:r>
              <a:rPr lang="mk-MK" dirty="0" smtClean="0">
                <a:solidFill>
                  <a:schemeClr val="tx1">
                    <a:lumMod val="25000"/>
                  </a:schemeClr>
                </a:solidFill>
              </a:rPr>
              <a:t>Адаптација на животните и нивното преживување во околината</a:t>
            </a:r>
            <a:endParaRPr lang="en-US" dirty="0">
              <a:solidFill>
                <a:schemeClr val="tx1">
                  <a:lumMod val="25000"/>
                </a:schemeClr>
              </a:solidFill>
            </a:endParaRPr>
          </a:p>
        </p:txBody>
      </p:sp>
      <p:sp>
        <p:nvSpPr>
          <p:cNvPr id="3" name="Subtitle 2"/>
          <p:cNvSpPr>
            <a:spLocks noGrp="1"/>
          </p:cNvSpPr>
          <p:nvPr>
            <p:ph type="subTitle" idx="1"/>
          </p:nvPr>
        </p:nvSpPr>
        <p:spPr/>
        <p:txBody>
          <a:bodyPr/>
          <a:lstStyle/>
          <a:p>
            <a:endParaRPr lang="en-US"/>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mk-MK" sz="3600" dirty="0" smtClean="0">
                <a:solidFill>
                  <a:schemeClr val="bg1">
                    <a:lumMod val="10000"/>
                  </a:schemeClr>
                </a:solidFill>
              </a:rPr>
              <a:t>Адаптации на камилите</a:t>
            </a:r>
            <a:endParaRPr lang="en-US" sz="3600" dirty="0">
              <a:solidFill>
                <a:schemeClr val="bg1">
                  <a:lumMod val="10000"/>
                </a:schemeClr>
              </a:solidFill>
            </a:endParaRPr>
          </a:p>
        </p:txBody>
      </p:sp>
      <p:pic>
        <p:nvPicPr>
          <p:cNvPr id="4" name="Content Placeholder 3" descr="1-2r2.jpg"/>
          <p:cNvPicPr>
            <a:picLocks noGrp="1" noChangeAspect="1"/>
          </p:cNvPicPr>
          <p:nvPr>
            <p:ph idx="1"/>
          </p:nvPr>
        </p:nvPicPr>
        <p:blipFill>
          <a:blip r:embed="rId2"/>
          <a:stretch>
            <a:fillRect/>
          </a:stretch>
        </p:blipFill>
        <p:spPr>
          <a:xfrm>
            <a:off x="457200" y="2432108"/>
            <a:ext cx="8229600" cy="3395546"/>
          </a:xfrm>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mk-MK" sz="4000" dirty="0" smtClean="0">
                <a:solidFill>
                  <a:schemeClr val="bg1">
                    <a:lumMod val="10000"/>
                  </a:schemeClr>
                </a:solidFill>
              </a:rPr>
              <a:t>Адаптации на камилите</a:t>
            </a:r>
            <a:endParaRPr lang="en-US" sz="4000" dirty="0"/>
          </a:p>
        </p:txBody>
      </p:sp>
      <p:sp>
        <p:nvSpPr>
          <p:cNvPr id="3" name="Content Placeholder 2"/>
          <p:cNvSpPr>
            <a:spLocks noGrp="1"/>
          </p:cNvSpPr>
          <p:nvPr>
            <p:ph idx="1"/>
          </p:nvPr>
        </p:nvSpPr>
        <p:spPr/>
        <p:txBody>
          <a:bodyPr>
            <a:noAutofit/>
          </a:bodyPr>
          <a:lstStyle/>
          <a:p>
            <a:pPr algn="ctr"/>
            <a:r>
              <a:rPr lang="ru-RU" sz="2400" dirty="0" smtClean="0"/>
              <a:t>Камели имаат многу адаптации кои им овозможуваат да живеат во пустински услови. Пустините се топли и суви, а ветрови ја носат  песоктта насекаде.</a:t>
            </a:r>
          </a:p>
          <a:p>
            <a:pPr marL="457200" indent="-457200" algn="ctr">
              <a:buFont typeface="+mj-lt"/>
              <a:buAutoNum type="arabicPeriod"/>
            </a:pPr>
            <a:r>
              <a:rPr lang="ru-RU" sz="2400" dirty="0" smtClean="0"/>
              <a:t>Затоа камилите имаат</a:t>
            </a:r>
            <a:r>
              <a:rPr lang="en-US" sz="2400" dirty="0" smtClean="0"/>
              <a:t>:</a:t>
            </a:r>
            <a:endParaRPr lang="mk-MK" sz="2400" dirty="0" smtClean="0"/>
          </a:p>
          <a:p>
            <a:pPr marL="457200" indent="-457200">
              <a:buNone/>
            </a:pPr>
            <a:r>
              <a:rPr lang="mk-MK" sz="2400" dirty="0" smtClean="0"/>
              <a:t>-Ноздри кои се отвораат и затвораат за да не им влегува песок во носот.</a:t>
            </a:r>
          </a:p>
          <a:p>
            <a:pPr marL="457200" indent="-457200">
              <a:buNone/>
            </a:pPr>
            <a:r>
              <a:rPr lang="ru-RU" sz="2400" dirty="0" smtClean="0"/>
              <a:t>-Дебели веѓи кои ги штитат очите од пустиното сонце.</a:t>
            </a:r>
          </a:p>
          <a:p>
            <a:pPr>
              <a:buNone/>
            </a:pPr>
            <a:r>
              <a:rPr lang="ru-RU" sz="2400" dirty="0" smtClean="0"/>
              <a:t>- Камилите  може да преживеат една недела или повеќе без вода, и тие може да траат неколку месеци без храна. Тие можат да пијат до 32 литри вода на една сесија за пиење!</a:t>
            </a: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143000"/>
          </a:xfrm>
        </p:spPr>
        <p:txBody>
          <a:bodyPr>
            <a:normAutofit/>
          </a:bodyPr>
          <a:lstStyle/>
          <a:p>
            <a:pPr algn="ctr"/>
            <a:r>
              <a:rPr lang="mk-MK" sz="4000" dirty="0" smtClean="0">
                <a:solidFill>
                  <a:schemeClr val="bg1">
                    <a:lumMod val="10000"/>
                  </a:schemeClr>
                </a:solidFill>
              </a:rPr>
              <a:t>Адаптации на камилите</a:t>
            </a:r>
            <a:endParaRPr lang="en-US" sz="4000" dirty="0"/>
          </a:p>
        </p:txBody>
      </p:sp>
      <p:sp>
        <p:nvSpPr>
          <p:cNvPr id="3" name="Content Placeholder 2"/>
          <p:cNvSpPr>
            <a:spLocks noGrp="1"/>
          </p:cNvSpPr>
          <p:nvPr>
            <p:ph idx="1"/>
          </p:nvPr>
        </p:nvSpPr>
        <p:spPr>
          <a:xfrm>
            <a:off x="428596" y="1428736"/>
            <a:ext cx="8229600" cy="4389120"/>
          </a:xfrm>
        </p:spPr>
        <p:txBody>
          <a:bodyPr/>
          <a:lstStyle/>
          <a:p>
            <a:pPr marL="514350" indent="-514350" algn="ctr"/>
            <a:r>
              <a:rPr lang="ru-RU" dirty="0" smtClean="0"/>
              <a:t>Камилите имаат дебели усни за да можат да јадат бодливи пустински растенија без да чувствуваат болка.</a:t>
            </a:r>
          </a:p>
          <a:p>
            <a:pPr marL="514350" indent="-514350" algn="ctr"/>
            <a:endParaRPr lang="en-US" dirty="0"/>
          </a:p>
        </p:txBody>
      </p:sp>
      <p:pic>
        <p:nvPicPr>
          <p:cNvPr id="4" name="Picture 3" descr="A09TYA copy.jpg"/>
          <p:cNvPicPr>
            <a:picLocks noChangeAspect="1"/>
          </p:cNvPicPr>
          <p:nvPr/>
        </p:nvPicPr>
        <p:blipFill>
          <a:blip r:embed="rId2"/>
          <a:stretch>
            <a:fillRect/>
          </a:stretch>
        </p:blipFill>
        <p:spPr>
          <a:xfrm>
            <a:off x="1500167" y="2714620"/>
            <a:ext cx="5876792" cy="3786214"/>
          </a:xfrm>
          <a:prstGeom prst="rect">
            <a:avLst/>
          </a:prstGeom>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dirty="0" smtClean="0">
                <a:solidFill>
                  <a:schemeClr val="tx1"/>
                </a:solidFill>
              </a:rPr>
              <a:t>Задача:</a:t>
            </a:r>
            <a:endParaRPr lang="mk-MK" dirty="0">
              <a:solidFill>
                <a:schemeClr val="tx1"/>
              </a:solidFill>
            </a:endParaRPr>
          </a:p>
        </p:txBody>
      </p:sp>
      <p:sp>
        <p:nvSpPr>
          <p:cNvPr id="3" name="Content Placeholder 2"/>
          <p:cNvSpPr>
            <a:spLocks noGrp="1"/>
          </p:cNvSpPr>
          <p:nvPr>
            <p:ph idx="1"/>
          </p:nvPr>
        </p:nvSpPr>
        <p:spPr/>
        <p:txBody>
          <a:bodyPr/>
          <a:lstStyle/>
          <a:p>
            <a:pPr marL="0" indent="0">
              <a:buNone/>
            </a:pPr>
            <a:r>
              <a:rPr lang="mk-MK" dirty="0" smtClean="0"/>
              <a:t>Истражете и запишете ги карактеристиките за најмалку две животни кои се адаптирале на својата животна средина.</a:t>
            </a:r>
          </a:p>
          <a:p>
            <a:pPr marL="0" indent="0">
              <a:buNone/>
            </a:pPr>
            <a:r>
              <a:rPr lang="mk-MK" dirty="0" smtClean="0"/>
              <a:t>Вашите истражувања пратете ги на:</a:t>
            </a:r>
          </a:p>
          <a:p>
            <a:pPr marL="0" indent="0">
              <a:buNone/>
            </a:pPr>
            <a:r>
              <a:rPr lang="en-US" dirty="0"/>
              <a:t>s</a:t>
            </a:r>
            <a:r>
              <a:rPr lang="en-US" dirty="0" smtClean="0"/>
              <a:t>imona.belokozovska@outlook.com</a:t>
            </a:r>
            <a:endParaRPr lang="mk-MK" dirty="0"/>
          </a:p>
        </p:txBody>
      </p:sp>
    </p:spTree>
    <p:extLst>
      <p:ext uri="{BB962C8B-B14F-4D97-AF65-F5344CB8AC3E}">
        <p14:creationId xmlns:p14="http://schemas.microsoft.com/office/powerpoint/2010/main" val="424321440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mk-MK" sz="4000" dirty="0" smtClean="0">
                <a:solidFill>
                  <a:schemeClr val="tx1">
                    <a:lumMod val="25000"/>
                  </a:schemeClr>
                </a:solidFill>
              </a:rPr>
              <a:t>Што претставува биолошка адаптација?</a:t>
            </a:r>
            <a:endParaRPr lang="en-US" sz="4000" dirty="0">
              <a:solidFill>
                <a:schemeClr val="tx1">
                  <a:lumMod val="25000"/>
                </a:schemeClr>
              </a:solidFill>
            </a:endParaRPr>
          </a:p>
        </p:txBody>
      </p:sp>
      <p:sp>
        <p:nvSpPr>
          <p:cNvPr id="3" name="Content Placeholder 2"/>
          <p:cNvSpPr>
            <a:spLocks noGrp="1"/>
          </p:cNvSpPr>
          <p:nvPr>
            <p:ph idx="1"/>
          </p:nvPr>
        </p:nvSpPr>
        <p:spPr>
          <a:xfrm>
            <a:off x="428596" y="2000240"/>
            <a:ext cx="8229600" cy="4389120"/>
          </a:xfrm>
        </p:spPr>
        <p:txBody>
          <a:bodyPr/>
          <a:lstStyle/>
          <a:p>
            <a:pPr algn="ctr"/>
            <a:r>
              <a:rPr lang="ru-RU" b="1" dirty="0" smtClean="0"/>
              <a:t>Биолошката адаптација </a:t>
            </a:r>
            <a:r>
              <a:rPr lang="ru-RU" dirty="0" smtClean="0"/>
              <a:t>претставува прилагодување на организмот на надворешните услови при процесот на еволуција, што вклучува промени во морфофизиолошките одлики и однесувањето. </a:t>
            </a:r>
            <a:endParaRPr lang="en-US" dirty="0"/>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85794"/>
            <a:ext cx="8229600" cy="1143000"/>
          </a:xfrm>
        </p:spPr>
        <p:txBody>
          <a:bodyPr/>
          <a:lstStyle/>
          <a:p>
            <a:pPr algn="ctr"/>
            <a:r>
              <a:rPr lang="mk-MK" dirty="0" smtClean="0">
                <a:solidFill>
                  <a:schemeClr val="bg1">
                    <a:lumMod val="10000"/>
                  </a:schemeClr>
                </a:solidFill>
              </a:rPr>
              <a:t>Феникс лисица</a:t>
            </a:r>
            <a:endParaRPr lang="en-US" dirty="0">
              <a:solidFill>
                <a:schemeClr val="bg1">
                  <a:lumMod val="10000"/>
                </a:schemeClr>
              </a:solidFill>
            </a:endParaRPr>
          </a:p>
        </p:txBody>
      </p:sp>
      <p:pic>
        <p:nvPicPr>
          <p:cNvPr id="4" name="Content Placeholder 3" descr="thumb-1920-441876.jpg"/>
          <p:cNvPicPr>
            <a:picLocks noGrp="1" noChangeAspect="1"/>
          </p:cNvPicPr>
          <p:nvPr>
            <p:ph idx="1"/>
          </p:nvPr>
        </p:nvPicPr>
        <p:blipFill>
          <a:blip r:embed="rId2"/>
          <a:stretch>
            <a:fillRect/>
          </a:stretch>
        </p:blipFill>
        <p:spPr>
          <a:xfrm>
            <a:off x="1357290" y="1969968"/>
            <a:ext cx="6308898" cy="4491147"/>
          </a:xfrm>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8229600" cy="1143000"/>
          </a:xfrm>
        </p:spPr>
        <p:txBody>
          <a:bodyPr/>
          <a:lstStyle/>
          <a:p>
            <a:pPr algn="ctr"/>
            <a:r>
              <a:rPr lang="mk-MK" dirty="0" smtClean="0">
                <a:solidFill>
                  <a:schemeClr val="bg1">
                    <a:lumMod val="10000"/>
                  </a:schemeClr>
                </a:solidFill>
              </a:rPr>
              <a:t>Феникс лисица</a:t>
            </a:r>
            <a:endParaRPr lang="en-US" dirty="0"/>
          </a:p>
        </p:txBody>
      </p:sp>
      <p:sp>
        <p:nvSpPr>
          <p:cNvPr id="3" name="Content Placeholder 2"/>
          <p:cNvSpPr>
            <a:spLocks noGrp="1"/>
          </p:cNvSpPr>
          <p:nvPr>
            <p:ph idx="1"/>
          </p:nvPr>
        </p:nvSpPr>
        <p:spPr>
          <a:xfrm>
            <a:off x="500034" y="1857364"/>
            <a:ext cx="8229600" cy="4389120"/>
          </a:xfrm>
        </p:spPr>
        <p:txBody>
          <a:bodyPr/>
          <a:lstStyle/>
          <a:p>
            <a:pPr algn="ctr"/>
            <a:r>
              <a:rPr lang="ru-RU" dirty="0" smtClean="0"/>
              <a:t>Феникс лисицата од Северна Африка има големи уши кои истраживања имаат покажано дека имаат  двојна намена: тие се одлични за слушање на инсекти кои можат да се движат подземја , но исто така се богати со крвни садови, дозволувајќи им на животните да се ослободат од  вишок топлина во  нивното тело.</a:t>
            </a:r>
            <a:endParaRPr lang="en-US" dirty="0"/>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mk-MK" dirty="0" smtClean="0">
                <a:solidFill>
                  <a:schemeClr val="bg1">
                    <a:lumMod val="10000"/>
                  </a:schemeClr>
                </a:solidFill>
              </a:rPr>
              <a:t>Феникс лисица</a:t>
            </a:r>
            <a:endParaRPr lang="en-US" dirty="0"/>
          </a:p>
        </p:txBody>
      </p:sp>
      <p:pic>
        <p:nvPicPr>
          <p:cNvPr id="4" name="Content Placeholder 3" descr="img_le_fennec_comme_animal_de_compagnie_226_orig.jpg"/>
          <p:cNvPicPr>
            <a:picLocks noGrp="1" noChangeAspect="1"/>
          </p:cNvPicPr>
          <p:nvPr>
            <p:ph idx="1"/>
          </p:nvPr>
        </p:nvPicPr>
        <p:blipFill>
          <a:blip r:embed="rId2"/>
          <a:stretch>
            <a:fillRect/>
          </a:stretch>
        </p:blipFill>
        <p:spPr>
          <a:xfrm>
            <a:off x="2285984" y="1857364"/>
            <a:ext cx="4643470" cy="4643470"/>
          </a:xfrm>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85794"/>
            <a:ext cx="8229600" cy="1143000"/>
          </a:xfrm>
        </p:spPr>
        <p:txBody>
          <a:bodyPr>
            <a:noAutofit/>
          </a:bodyPr>
          <a:lstStyle/>
          <a:p>
            <a:pPr algn="ctr"/>
            <a:r>
              <a:rPr lang="mk-MK" sz="3600" dirty="0" err="1" smtClean="0">
                <a:solidFill>
                  <a:schemeClr val="bg1">
                    <a:lumMod val="10000"/>
                  </a:schemeClr>
                </a:solidFill>
              </a:rPr>
              <a:t>Адакс</a:t>
            </a:r>
            <a:r>
              <a:rPr lang="mk-MK" sz="3600" dirty="0" smtClean="0">
                <a:solidFill>
                  <a:schemeClr val="bg1">
                    <a:lumMod val="10000"/>
                  </a:schemeClr>
                </a:solidFill>
              </a:rPr>
              <a:t> антилопата </a:t>
            </a:r>
            <a:r>
              <a:rPr lang="ru-RU" sz="3600" dirty="0" smtClean="0">
                <a:solidFill>
                  <a:schemeClr val="bg1">
                    <a:lumMod val="10000"/>
                  </a:schemeClr>
                </a:solidFill>
              </a:rPr>
              <a:t>ја менува бојата во зависност од годишните времиња</a:t>
            </a:r>
            <a:r>
              <a:rPr lang="ru-RU" sz="4000" dirty="0" smtClean="0">
                <a:solidFill>
                  <a:schemeClr val="bg1">
                    <a:lumMod val="10000"/>
                  </a:schemeClr>
                </a:solidFill>
              </a:rPr>
              <a:t>.</a:t>
            </a:r>
            <a:endParaRPr lang="en-US" sz="4000" dirty="0">
              <a:solidFill>
                <a:schemeClr val="bg1">
                  <a:lumMod val="10000"/>
                </a:schemeClr>
              </a:solidFill>
            </a:endParaRPr>
          </a:p>
        </p:txBody>
      </p:sp>
      <p:pic>
        <p:nvPicPr>
          <p:cNvPr id="4" name="Content Placeholder 3" descr="addax1-1.jpg"/>
          <p:cNvPicPr>
            <a:picLocks noGrp="1" noChangeAspect="1"/>
          </p:cNvPicPr>
          <p:nvPr>
            <p:ph idx="1"/>
          </p:nvPr>
        </p:nvPicPr>
        <p:blipFill>
          <a:blip r:embed="rId2"/>
          <a:stretch>
            <a:fillRect/>
          </a:stretch>
        </p:blipFill>
        <p:spPr>
          <a:xfrm>
            <a:off x="797772" y="2214563"/>
            <a:ext cx="7491306" cy="4389437"/>
          </a:xfrm>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mk-MK" sz="4000" dirty="0" err="1" smtClean="0">
                <a:solidFill>
                  <a:schemeClr val="bg1">
                    <a:lumMod val="10000"/>
                  </a:schemeClr>
                </a:solidFill>
              </a:rPr>
              <a:t>Адакс</a:t>
            </a:r>
            <a:r>
              <a:rPr lang="mk-MK" sz="4000" dirty="0" smtClean="0">
                <a:solidFill>
                  <a:schemeClr val="bg1">
                    <a:lumMod val="10000"/>
                  </a:schemeClr>
                </a:solidFill>
              </a:rPr>
              <a:t> антилопата</a:t>
            </a:r>
            <a:endParaRPr lang="en-US" sz="4000" dirty="0"/>
          </a:p>
        </p:txBody>
      </p:sp>
      <p:sp>
        <p:nvSpPr>
          <p:cNvPr id="3" name="Content Placeholder 2"/>
          <p:cNvSpPr>
            <a:spLocks noGrp="1"/>
          </p:cNvSpPr>
          <p:nvPr>
            <p:ph idx="1"/>
          </p:nvPr>
        </p:nvSpPr>
        <p:spPr/>
        <p:txBody>
          <a:bodyPr/>
          <a:lstStyle/>
          <a:p>
            <a:pPr algn="ctr"/>
            <a:r>
              <a:rPr lang="ru-RU" dirty="0" smtClean="0"/>
              <a:t>Уште едно суштество кое е родено во пустината Сахара, Адакс антилопата ретко пие вода за да преживее. За да се справат со жешкото пустинско сонце, оваа антилопа во текот на летото има бело крзно кое ја рефлектира сончевата светлина, но на зима крзното на оваа антилопа </a:t>
            </a:r>
            <a:r>
              <a:rPr lang="ru-RU" smtClean="0"/>
              <a:t>станува кафеаво-сива </a:t>
            </a:r>
            <a:r>
              <a:rPr lang="ru-RU" dirty="0" smtClean="0"/>
              <a:t>за подобро да ја апсорбира топлината.</a:t>
            </a:r>
            <a:endParaRPr lang="en-US" dirty="0"/>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71480"/>
            <a:ext cx="8229600" cy="1143000"/>
          </a:xfrm>
        </p:spPr>
        <p:txBody>
          <a:bodyPr>
            <a:normAutofit/>
          </a:bodyPr>
          <a:lstStyle/>
          <a:p>
            <a:pPr algn="ctr"/>
            <a:r>
              <a:rPr lang="mk-MK" sz="3600" dirty="0" err="1" smtClean="0">
                <a:solidFill>
                  <a:schemeClr val="bg1">
                    <a:lumMod val="10000"/>
                  </a:schemeClr>
                </a:solidFill>
              </a:rPr>
              <a:t>Адакс</a:t>
            </a:r>
            <a:r>
              <a:rPr lang="mk-MK" sz="3600" dirty="0" smtClean="0">
                <a:solidFill>
                  <a:schemeClr val="bg1">
                    <a:lumMod val="10000"/>
                  </a:schemeClr>
                </a:solidFill>
              </a:rPr>
              <a:t> антилопата во зима</a:t>
            </a:r>
            <a:endParaRPr lang="en-US" sz="3600" dirty="0">
              <a:solidFill>
                <a:schemeClr val="bg1">
                  <a:lumMod val="10000"/>
                </a:schemeClr>
              </a:solidFill>
            </a:endParaRPr>
          </a:p>
        </p:txBody>
      </p:sp>
      <p:pic>
        <p:nvPicPr>
          <p:cNvPr id="4" name="Content Placeholder 3" descr="Addax-resting.jpg"/>
          <p:cNvPicPr>
            <a:picLocks noGrp="1" noChangeAspect="1"/>
          </p:cNvPicPr>
          <p:nvPr>
            <p:ph idx="1"/>
          </p:nvPr>
        </p:nvPicPr>
        <p:blipFill>
          <a:blip r:embed="rId2"/>
          <a:stretch>
            <a:fillRect/>
          </a:stretch>
        </p:blipFill>
        <p:spPr>
          <a:xfrm>
            <a:off x="1000100" y="1930890"/>
            <a:ext cx="6956589" cy="4569944"/>
          </a:xfrm>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mk-MK" sz="3600" dirty="0" err="1" smtClean="0">
                <a:solidFill>
                  <a:schemeClr val="bg1">
                    <a:lumMod val="10000"/>
                  </a:schemeClr>
                </a:solidFill>
              </a:rPr>
              <a:t>Адакс</a:t>
            </a:r>
            <a:r>
              <a:rPr lang="mk-MK" sz="3600" dirty="0" smtClean="0">
                <a:solidFill>
                  <a:schemeClr val="bg1">
                    <a:lumMod val="10000"/>
                  </a:schemeClr>
                </a:solidFill>
              </a:rPr>
              <a:t> антилопата во лето</a:t>
            </a:r>
            <a:endParaRPr lang="en-US" sz="3600" dirty="0">
              <a:solidFill>
                <a:schemeClr val="bg1">
                  <a:lumMod val="10000"/>
                </a:schemeClr>
              </a:solidFill>
            </a:endParaRPr>
          </a:p>
        </p:txBody>
      </p:sp>
      <p:pic>
        <p:nvPicPr>
          <p:cNvPr id="4" name="Content Placeholder 3" descr="addax_nasomaculatus_intro.jpg"/>
          <p:cNvPicPr>
            <a:picLocks noGrp="1" noChangeAspect="1"/>
          </p:cNvPicPr>
          <p:nvPr>
            <p:ph idx="1"/>
          </p:nvPr>
        </p:nvPicPr>
        <p:blipFill>
          <a:blip r:embed="rId2"/>
          <a:stretch>
            <a:fillRect/>
          </a:stretch>
        </p:blipFill>
        <p:spPr>
          <a:xfrm>
            <a:off x="457200" y="2505618"/>
            <a:ext cx="8229600" cy="3638026"/>
          </a:xfrm>
        </p:spPr>
      </p:pic>
    </p:spTree>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18">
      <a:dk1>
        <a:sysClr val="windowText" lastClr="000000"/>
      </a:dk1>
      <a:lt1>
        <a:srgbClr val="C0EDE6"/>
      </a:lt1>
      <a:dk2>
        <a:srgbClr val="CEF2EC"/>
      </a:dk2>
      <a:lt2>
        <a:srgbClr val="0B5394"/>
      </a:lt2>
      <a:accent1>
        <a:srgbClr val="0B9B74"/>
      </a:accent1>
      <a:accent2>
        <a:srgbClr val="08201C"/>
      </a:accent2>
      <a:accent3>
        <a:srgbClr val="CFF1FF"/>
      </a:accent3>
      <a:accent4>
        <a:srgbClr val="07624A"/>
      </a:accent4>
      <a:accent5>
        <a:srgbClr val="2FA694"/>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123</TotalTime>
  <Words>303</Words>
  <Application>Microsoft Office PowerPoint</Application>
  <PresentationFormat>On-screen Show (4:3)</PresentationFormat>
  <Paragraphs>25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Constantia</vt:lpstr>
      <vt:lpstr>Wingdings 2</vt:lpstr>
      <vt:lpstr>Flow</vt:lpstr>
      <vt:lpstr>Адаптација на животните и нивното преживување во околината</vt:lpstr>
      <vt:lpstr>Што претставува биолошка адаптација?</vt:lpstr>
      <vt:lpstr>Феникс лисица</vt:lpstr>
      <vt:lpstr>Феникс лисица</vt:lpstr>
      <vt:lpstr>Феникс лисица</vt:lpstr>
      <vt:lpstr>Адакс антилопата ја менува бојата во зависност од годишните времиња.</vt:lpstr>
      <vt:lpstr>Адакс антилопата</vt:lpstr>
      <vt:lpstr>Адакс антилопата во зима</vt:lpstr>
      <vt:lpstr>Адакс антилопата во лето</vt:lpstr>
      <vt:lpstr>Адаптации на камилите</vt:lpstr>
      <vt:lpstr>Адаптации на камилите</vt:lpstr>
      <vt:lpstr>Адаптации на камилите</vt:lpstr>
      <vt:lpstr>Задача:</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Адаптација на животните и нивното преживување во околината</dc:title>
  <dc:creator>hp</dc:creator>
  <cp:lastModifiedBy>User</cp:lastModifiedBy>
  <cp:revision>4</cp:revision>
  <dcterms:created xsi:type="dcterms:W3CDTF">2018-03-18T10:14:15Z</dcterms:created>
  <dcterms:modified xsi:type="dcterms:W3CDTF">2020-03-16T21:01:39Z</dcterms:modified>
</cp:coreProperties>
</file>