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33AB"/>
    <a:srgbClr val="7A34A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0A05-6D9E-4AC6-A105-F24410C83F8B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933D-E758-474C-9F5E-23A68E66C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0A05-6D9E-4AC6-A105-F24410C83F8B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933D-E758-474C-9F5E-23A68E66C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0A05-6D9E-4AC6-A105-F24410C83F8B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933D-E758-474C-9F5E-23A68E66C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0A05-6D9E-4AC6-A105-F24410C83F8B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933D-E758-474C-9F5E-23A68E66C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0A05-6D9E-4AC6-A105-F24410C83F8B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933D-E758-474C-9F5E-23A68E66C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0A05-6D9E-4AC6-A105-F24410C83F8B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933D-E758-474C-9F5E-23A68E66C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0A05-6D9E-4AC6-A105-F24410C83F8B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933D-E758-474C-9F5E-23A68E66C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0A05-6D9E-4AC6-A105-F24410C83F8B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933D-E758-474C-9F5E-23A68E66C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0A05-6D9E-4AC6-A105-F24410C83F8B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933D-E758-474C-9F5E-23A68E66C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0A05-6D9E-4AC6-A105-F24410C83F8B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933D-E758-474C-9F5E-23A68E66C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0A05-6D9E-4AC6-A105-F24410C83F8B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0C2933D-E758-474C-9F5E-23A68E66C0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F90A05-6D9E-4AC6-A105-F24410C83F8B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C2933D-E758-474C-9F5E-23A68E66C0F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Users\asus\Downloads\Cut_y2mate.com%20-%20Food%20and%20Drinks%20%20-%20English%20Language_bHJXsHf4Q6E.mp3" TargetMode="Externa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Users\asus\Downloads\Cut_y2mate.com%20-%20My%20favourite%20food%20%20%20I%20like%20%20%20I%20don't%20like_qkb1Eb-CUlM.mp3" TargetMode="Externa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sus\Downloads\y2mate.com%20-%20Do%20You%20Like%20Broccoli%20Ice%20Cream_%20_%20Super%20Simple%20Songs_frN3nvhIHUk_1080p.mp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8305800" cy="2133600"/>
          </a:xfrm>
        </p:spPr>
        <p:txBody>
          <a:bodyPr>
            <a:noAutofit/>
          </a:bodyPr>
          <a:lstStyle/>
          <a:p>
            <a:pPr algn="ctr"/>
            <a:r>
              <a:rPr lang="mk-MK" sz="3600" dirty="0" smtClean="0">
                <a:solidFill>
                  <a:srgbClr val="7A34AE"/>
                </a:solidFill>
                <a:latin typeface="Times New Roman" pitchFamily="18" charset="0"/>
                <a:cs typeface="Times New Roman" pitchFamily="18" charset="0"/>
              </a:rPr>
              <a:t>Англиски јазик – Второ одделение</a:t>
            </a:r>
            <a:br>
              <a:rPr lang="mk-MK" sz="3600" dirty="0" smtClean="0">
                <a:solidFill>
                  <a:srgbClr val="7A34A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mk-MK" sz="3600" dirty="0" smtClean="0">
                <a:solidFill>
                  <a:srgbClr val="7A34AE"/>
                </a:solidFill>
                <a:latin typeface="Times New Roman" pitchFamily="18" charset="0"/>
                <a:cs typeface="Times New Roman" pitchFamily="18" charset="0"/>
              </a:rPr>
              <a:t>Наставник – Јанкуловска Александра </a:t>
            </a:r>
            <a:br>
              <a:rPr lang="mk-MK" sz="3600" dirty="0" smtClean="0">
                <a:solidFill>
                  <a:srgbClr val="7A34A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mk-MK" sz="3600" dirty="0" smtClean="0">
                <a:solidFill>
                  <a:srgbClr val="7A34AE"/>
                </a:solidFill>
                <a:latin typeface="Times New Roman" pitchFamily="18" charset="0"/>
                <a:cs typeface="Times New Roman" pitchFamily="18" charset="0"/>
              </a:rPr>
              <a:t>ОУ Елпида Караманди - Битола</a:t>
            </a:r>
            <a:endParaRPr lang="en-US" sz="3600" dirty="0">
              <a:solidFill>
                <a:srgbClr val="7A34A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mk-MK" dirty="0" smtClean="0">
                <a:solidFill>
                  <a:srgbClr val="7833AB"/>
                </a:solidFill>
                <a:latin typeface="Times New Roman" pitchFamily="18" charset="0"/>
                <a:cs typeface="Times New Roman" pitchFamily="18" charset="0"/>
              </a:rPr>
              <a:t>Искажување на она што ни се допаѓа а што не преку </a:t>
            </a:r>
            <a:r>
              <a:rPr lang="mk-MK" dirty="0" err="1" smtClean="0">
                <a:solidFill>
                  <a:srgbClr val="7833AB"/>
                </a:solidFill>
                <a:latin typeface="Times New Roman" pitchFamily="18" charset="0"/>
                <a:cs typeface="Times New Roman" pitchFamily="18" charset="0"/>
              </a:rPr>
              <a:t>прашањa</a:t>
            </a:r>
            <a:r>
              <a:rPr lang="mk-MK" dirty="0" smtClean="0">
                <a:solidFill>
                  <a:srgbClr val="7833AB"/>
                </a:solidFill>
                <a:latin typeface="Times New Roman" pitchFamily="18" charset="0"/>
                <a:cs typeface="Times New Roman" pitchFamily="18" charset="0"/>
              </a:rPr>
              <a:t> и  одговори – вовед на </a:t>
            </a:r>
            <a:r>
              <a:rPr lang="mk-MK" dirty="0" err="1" smtClean="0">
                <a:solidFill>
                  <a:srgbClr val="7833AB"/>
                </a:solidFill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mk-MK" dirty="0" smtClean="0">
                <a:solidFill>
                  <a:srgbClr val="7833A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k-MK" dirty="0" err="1" smtClean="0">
                <a:solidFill>
                  <a:srgbClr val="7833AB"/>
                </a:solidFill>
                <a:latin typeface="Times New Roman" pitchFamily="18" charset="0"/>
                <a:cs typeface="Times New Roman" pitchFamily="18" charset="0"/>
              </a:rPr>
              <a:t>Simple</a:t>
            </a:r>
            <a:r>
              <a:rPr lang="mk-MK" dirty="0" smtClean="0">
                <a:solidFill>
                  <a:srgbClr val="7833A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k-MK" dirty="0" err="1" smtClean="0">
                <a:solidFill>
                  <a:srgbClr val="7833AB"/>
                </a:solidFill>
                <a:latin typeface="Times New Roman" pitchFamily="18" charset="0"/>
                <a:cs typeface="Times New Roman" pitchFamily="18" charset="0"/>
              </a:rPr>
              <a:t>Tense</a:t>
            </a:r>
            <a:endParaRPr lang="en-US" dirty="0">
              <a:solidFill>
                <a:srgbClr val="7833AB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5000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 се потсетиме на зборовите за храна работени на претходните часови</a:t>
            </a:r>
            <a:endParaRPr lang="en-US" sz="24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23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7239000" y="685800"/>
            <a:ext cx="1752600" cy="1057275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228600" y="1920085"/>
            <a:ext cx="8458200" cy="443484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salad                       bread                            soup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chicken                        fish                           hamburger     </a:t>
            </a:r>
            <a:endParaRPr lang="en-US" dirty="0"/>
          </a:p>
        </p:txBody>
      </p:sp>
      <p:pic>
        <p:nvPicPr>
          <p:cNvPr id="5" name="Picture 4" descr="2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4600" y="152400"/>
            <a:ext cx="1905000" cy="990600"/>
          </a:xfrm>
          <a:prstGeom prst="rect">
            <a:avLst/>
          </a:prstGeom>
        </p:spPr>
      </p:pic>
      <p:pic>
        <p:nvPicPr>
          <p:cNvPr id="6" name="Picture 5" descr="2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2438400"/>
            <a:ext cx="1981200" cy="1295400"/>
          </a:xfrm>
          <a:prstGeom prst="rect">
            <a:avLst/>
          </a:prstGeom>
        </p:spPr>
      </p:pic>
      <p:pic>
        <p:nvPicPr>
          <p:cNvPr id="8" name="Picture 7" descr="26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8000" y="2514600"/>
            <a:ext cx="1981200" cy="1143000"/>
          </a:xfrm>
          <a:prstGeom prst="rect">
            <a:avLst/>
          </a:prstGeom>
        </p:spPr>
      </p:pic>
      <p:pic>
        <p:nvPicPr>
          <p:cNvPr id="9" name="Picture 8" descr="27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6000" y="2362200"/>
            <a:ext cx="1752600" cy="1371600"/>
          </a:xfrm>
          <a:prstGeom prst="rect">
            <a:avLst/>
          </a:prstGeom>
        </p:spPr>
      </p:pic>
      <p:pic>
        <p:nvPicPr>
          <p:cNvPr id="10" name="Picture 9" descr="30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1000" y="4267200"/>
            <a:ext cx="1905000" cy="1981200"/>
          </a:xfrm>
          <a:prstGeom prst="rect">
            <a:avLst/>
          </a:prstGeom>
        </p:spPr>
      </p:pic>
      <p:pic>
        <p:nvPicPr>
          <p:cNvPr id="11" name="Picture 10" descr="29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71800" y="4648200"/>
            <a:ext cx="2133600" cy="1295400"/>
          </a:xfrm>
          <a:prstGeom prst="rect">
            <a:avLst/>
          </a:prstGeom>
        </p:spPr>
      </p:pic>
      <p:pic>
        <p:nvPicPr>
          <p:cNvPr id="12" name="Picture 11" descr="31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324600" y="4800600"/>
            <a:ext cx="1828800" cy="1219200"/>
          </a:xfrm>
          <a:prstGeom prst="rect">
            <a:avLst/>
          </a:prstGeom>
        </p:spPr>
      </p:pic>
      <p:pic>
        <p:nvPicPr>
          <p:cNvPr id="13" name="Cut_y2mate.com - Food and Drinks  - English Language_bHJXsHf4Q6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1"/>
          <a:stretch>
            <a:fillRect/>
          </a:stretch>
        </p:blipFill>
        <p:spPr>
          <a:xfrm>
            <a:off x="8610600" y="381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Tm="59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8127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2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 се потсетиме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k-MK" sz="32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 кажуваме што ни се допаѓа, а што не ни се допаѓа</a:t>
            </a:r>
            <a:endParaRPr lang="en-US" sz="3200" dirty="0"/>
          </a:p>
        </p:txBody>
      </p:sp>
      <p:pic>
        <p:nvPicPr>
          <p:cNvPr id="7" name="Content Placeholder 6" descr="32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533400" y="2362200"/>
            <a:ext cx="1114425" cy="1676400"/>
          </a:xfrm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2133600" y="2971800"/>
            <a:ext cx="6019800" cy="3215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I like chips  - 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I don’t like bananas</a:t>
            </a:r>
          </a:p>
        </p:txBody>
      </p:sp>
      <p:pic>
        <p:nvPicPr>
          <p:cNvPr id="10" name="Picture 9" descr="3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0" y="2286000"/>
            <a:ext cx="1838325" cy="1524000"/>
          </a:xfrm>
          <a:prstGeom prst="rect">
            <a:avLst/>
          </a:prstGeom>
        </p:spPr>
      </p:pic>
      <p:pic>
        <p:nvPicPr>
          <p:cNvPr id="11" name="Picture 10" descr="3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267200"/>
            <a:ext cx="2143125" cy="2590800"/>
          </a:xfrm>
          <a:prstGeom prst="rect">
            <a:avLst/>
          </a:prstGeom>
        </p:spPr>
      </p:pic>
      <p:pic>
        <p:nvPicPr>
          <p:cNvPr id="12" name="Picture 11" descr="3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29400" y="4800600"/>
            <a:ext cx="1524000" cy="1190625"/>
          </a:xfrm>
          <a:prstGeom prst="rect">
            <a:avLst/>
          </a:prstGeom>
        </p:spPr>
      </p:pic>
      <p:pic>
        <p:nvPicPr>
          <p:cNvPr id="8" name="Cut_y2mate.com - My favourite food   I like   I don't like_qkb1Eb-CUlM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8458200" y="838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Tm="25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610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2800" dirty="0" smtClean="0">
                <a:latin typeface="Times New Roman" pitchFamily="18" charset="0"/>
                <a:cs typeface="Times New Roman" pitchFamily="18" charset="0"/>
              </a:rPr>
              <a:t>За да поставиме прашање во врска со тоа дали нешто ни се допаѓа го употребуваме прашалниот збор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mk-M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</a:t>
            </a:r>
          </a:p>
          <a:p>
            <a:pPr>
              <a:buNone/>
            </a:pPr>
            <a:r>
              <a:rPr lang="mk-MK" sz="3200" dirty="0" smtClean="0">
                <a:latin typeface="Times New Roman" pitchFamily="18" charset="0"/>
                <a:cs typeface="Times New Roman" pitchFamily="18" charset="0"/>
              </a:rPr>
              <a:t>На пример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 you like fish?</a:t>
            </a:r>
            <a:endParaRPr lang="en-US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2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5181600"/>
            <a:ext cx="3590925" cy="1276350"/>
          </a:xfrm>
          <a:prstGeom prst="rect">
            <a:avLst/>
          </a:prstGeom>
        </p:spPr>
      </p:pic>
    </p:spTree>
  </p:cSld>
  <p:clrMapOvr>
    <a:masterClrMapping/>
  </p:clrMapOvr>
  <p:transition spd="med" advTm="5000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600" dirty="0" smtClean="0">
                <a:latin typeface="Times New Roman" pitchFamily="18" charset="0"/>
                <a:cs typeface="Times New Roman" pitchFamily="18" charset="0"/>
              </a:rPr>
              <a:t>А за да одговориме на прашањето можеме да кажеме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Yes I do</a:t>
            </a:r>
          </a:p>
          <a:p>
            <a:pPr>
              <a:buNone/>
            </a:pPr>
            <a:r>
              <a:rPr lang="en-US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mk-MK" sz="3900" dirty="0" smtClean="0"/>
              <a:t>Или</a:t>
            </a:r>
          </a:p>
          <a:p>
            <a:pPr>
              <a:buNone/>
            </a:pPr>
            <a:endParaRPr lang="mk-MK" dirty="0" smtClean="0"/>
          </a:p>
          <a:p>
            <a:pPr>
              <a:buNone/>
            </a:pPr>
            <a:r>
              <a:rPr lang="en-US" sz="9600" dirty="0" smtClean="0">
                <a:solidFill>
                  <a:srgbClr val="FF0000"/>
                </a:solidFill>
              </a:rPr>
              <a:t>No I don’t</a:t>
            </a:r>
            <a:endParaRPr lang="en-US" sz="9600" dirty="0">
              <a:solidFill>
                <a:srgbClr val="FF0000"/>
              </a:solidFill>
            </a:endParaRPr>
          </a:p>
        </p:txBody>
      </p:sp>
      <p:pic>
        <p:nvPicPr>
          <p:cNvPr id="4" name="Picture 3" descr="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1905000"/>
            <a:ext cx="1981200" cy="1781175"/>
          </a:xfrm>
          <a:prstGeom prst="rect">
            <a:avLst/>
          </a:prstGeom>
        </p:spPr>
      </p:pic>
      <p:pic>
        <p:nvPicPr>
          <p:cNvPr id="5" name="Picture 4" descr="3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4191000"/>
            <a:ext cx="2400300" cy="1981200"/>
          </a:xfrm>
          <a:prstGeom prst="rect">
            <a:avLst/>
          </a:prstGeom>
        </p:spPr>
      </p:pic>
    </p:spTree>
  </p:cSld>
  <p:clrMapOvr>
    <a:masterClrMapping/>
  </p:clrMapOvr>
  <p:transition spd="med" advTm="5000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600" dirty="0" smtClean="0">
                <a:latin typeface="Times New Roman" pitchFamily="18" charset="0"/>
                <a:cs typeface="Times New Roman" pitchFamily="18" charset="0"/>
              </a:rPr>
              <a:t>Слушни ја песничката</a:t>
            </a:r>
            <a:br>
              <a:rPr lang="mk-MK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3600" dirty="0" smtClean="0">
                <a:latin typeface="Times New Roman" pitchFamily="18" charset="0"/>
                <a:cs typeface="Times New Roman" pitchFamily="18" charset="0"/>
              </a:rPr>
              <a:t>Обиди се и ти да ја испееш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y2mate.com - Do You Like Broccoli Ice Cream_ _ Super Simple Songs_frN3nvhIHUk_1080p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62000" y="1981200"/>
            <a:ext cx="7162800" cy="4114800"/>
          </a:xfrm>
          <a:prstGeom prst="rect">
            <a:avLst/>
          </a:prstGeom>
        </p:spPr>
      </p:pic>
    </p:spTree>
  </p:cSld>
  <p:clrMapOvr>
    <a:masterClrMapping/>
  </p:clrMapOvr>
  <p:transition spd="med" advTm="162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mk-MK" sz="2200" dirty="0" smtClean="0">
                <a:latin typeface="Times New Roman" pitchFamily="18" charset="0"/>
                <a:cs typeface="Times New Roman" pitchFamily="18" charset="0"/>
              </a:rPr>
              <a:t>Изработи ја вежбата</a:t>
            </a:r>
            <a:br>
              <a:rPr lang="mk-MK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2200" dirty="0" smtClean="0">
                <a:latin typeface="Times New Roman" pitchFamily="18" charset="0"/>
                <a:cs typeface="Times New Roman" pitchFamily="18" charset="0"/>
              </a:rPr>
              <a:t>Доколку на детето на сликата му се допаѓа храната во квадратчето до сликата стави го знакот √, а доколку не му се допаѓа знакот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39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2000" y="2362200"/>
            <a:ext cx="2143125" cy="2143125"/>
          </a:xfrm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33400" y="1981200"/>
            <a:ext cx="7924800" cy="443484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Do you like salad?               Do you like milk?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 you like soup?                   Do you like chicken?</a:t>
            </a:r>
            <a:endParaRPr lang="en-US" dirty="0"/>
          </a:p>
        </p:txBody>
      </p:sp>
      <p:pic>
        <p:nvPicPr>
          <p:cNvPr id="6" name="Picture 5" descr="4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2590800"/>
            <a:ext cx="1795463" cy="1295400"/>
          </a:xfrm>
          <a:prstGeom prst="rect">
            <a:avLst/>
          </a:prstGeom>
        </p:spPr>
      </p:pic>
      <p:pic>
        <p:nvPicPr>
          <p:cNvPr id="7" name="Picture 6" descr="4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4800600"/>
            <a:ext cx="1676400" cy="1685925"/>
          </a:xfrm>
          <a:prstGeom prst="rect">
            <a:avLst/>
          </a:prstGeom>
        </p:spPr>
      </p:pic>
      <p:pic>
        <p:nvPicPr>
          <p:cNvPr id="8" name="Picture 7" descr="4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1600" y="4800600"/>
            <a:ext cx="1676400" cy="160972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819400" y="3810000"/>
            <a:ext cx="457200" cy="304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62800" y="3657600"/>
            <a:ext cx="457200" cy="304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95600" y="5867400"/>
            <a:ext cx="457200" cy="304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391400" y="5867400"/>
            <a:ext cx="457200" cy="304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 advTm="5000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5" name="Content Placeholder 4" descr="36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81000" y="2209800"/>
            <a:ext cx="2305050" cy="19812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920085"/>
            <a:ext cx="8305800" cy="4434840"/>
          </a:xfrm>
        </p:spPr>
        <p:txBody>
          <a:bodyPr/>
          <a:lstStyle/>
          <a:p>
            <a:endParaRPr lang="mk-MK" dirty="0" smtClean="0"/>
          </a:p>
          <a:p>
            <a:endParaRPr lang="mk-MK" dirty="0" smtClean="0"/>
          </a:p>
          <a:p>
            <a:endParaRPr lang="mk-MK" dirty="0" smtClean="0"/>
          </a:p>
          <a:p>
            <a:endParaRPr lang="mk-MK" dirty="0" smtClean="0"/>
          </a:p>
          <a:p>
            <a:endParaRPr lang="mk-MK" dirty="0" smtClean="0"/>
          </a:p>
          <a:p>
            <a:pPr>
              <a:buNone/>
            </a:pPr>
            <a:r>
              <a:rPr lang="mk-MK" sz="3200" b="1" dirty="0" smtClean="0">
                <a:latin typeface="Times New Roman" pitchFamily="18" charset="0"/>
                <a:cs typeface="Times New Roman" pitchFamily="18" charset="0"/>
              </a:rPr>
              <a:t>Домашна работа </a:t>
            </a:r>
          </a:p>
          <a:p>
            <a:r>
              <a:rPr lang="mk-MK" dirty="0" smtClean="0">
                <a:latin typeface="Times New Roman" pitchFamily="18" charset="0"/>
                <a:cs typeface="Times New Roman" pitchFamily="18" charset="0"/>
              </a:rPr>
              <a:t>Нацртај ја храната која ти се допаѓа и храната која не ти се допаѓа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 advTm="5000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8">
      <a:dk1>
        <a:srgbClr val="6DAA2D"/>
      </a:dk1>
      <a:lt1>
        <a:sysClr val="window" lastClr="FFFFFF"/>
      </a:lt1>
      <a:dk2>
        <a:srgbClr val="71B132"/>
      </a:dk2>
      <a:lt2>
        <a:srgbClr val="AAD97C"/>
      </a:lt2>
      <a:accent1>
        <a:srgbClr val="00B050"/>
      </a:accent1>
      <a:accent2>
        <a:srgbClr val="B0CCB0"/>
      </a:accent2>
      <a:accent3>
        <a:srgbClr val="36FF91"/>
      </a:accent3>
      <a:accent4>
        <a:srgbClr val="92D050"/>
      </a:accent4>
      <a:accent5>
        <a:srgbClr val="00B050"/>
      </a:accent5>
      <a:accent6>
        <a:srgbClr val="E8B7B7"/>
      </a:accent6>
      <a:hlink>
        <a:srgbClr val="DB5353"/>
      </a:hlink>
      <a:folHlink>
        <a:srgbClr val="90363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</TotalTime>
  <Words>157</Words>
  <Application>Microsoft Office PowerPoint</Application>
  <PresentationFormat>On-screen Show (4:3)</PresentationFormat>
  <Paragraphs>38</Paragraphs>
  <Slides>8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Англиски јазик – Второ одделение Наставник – Јанкуловска Александра  ОУ Елпида Караманди - Битола</vt:lpstr>
      <vt:lpstr>Да се потсетиме на зборовите за храна работени на претходните часови</vt:lpstr>
      <vt:lpstr>Да се потсетиме како кажуваме што ни се допаѓа, а што не ни се допаѓа</vt:lpstr>
      <vt:lpstr>За да поставиме прашање во врска со тоа дали нешто ни се допаѓа го употребуваме прашалниот збор: </vt:lpstr>
      <vt:lpstr>А за да одговориме на прашањето можеме да кажеме:</vt:lpstr>
      <vt:lpstr>Слушни ја песничката Обиди се и ти да ја испееш</vt:lpstr>
      <vt:lpstr>Изработи ја вежбата Доколку на детето на сликата му се допаѓа храната во квадратчето до сликата стави го знакот √, а доколку не му се допаѓа знакот x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Англиски јазик – Второ одделение Наставник – Јанкуловска Александра  ОУ Елпида Караманди - Битола</dc:title>
  <dc:creator>asus</dc:creator>
  <cp:lastModifiedBy>asus</cp:lastModifiedBy>
  <cp:revision>35</cp:revision>
  <dcterms:created xsi:type="dcterms:W3CDTF">2020-03-18T16:15:04Z</dcterms:created>
  <dcterms:modified xsi:type="dcterms:W3CDTF">2020-03-19T18:45:12Z</dcterms:modified>
</cp:coreProperties>
</file>