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B596B-4AED-43DF-A59B-9DCEF685853F}" v="3400" dt="2020-03-20T12:07:06.469"/>
    <p1510:client id="{6DAA2D29-CA8A-46CA-B376-3430F008369B}" v="209" dt="2020-03-20T11:33:13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E06DB-E5DB-479B-9F62-BC4ABEF6B0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DC56C6-FA04-4717-8090-08E19F10D090}">
      <dgm:prSet/>
      <dgm:spPr/>
      <dgm:t>
        <a:bodyPr/>
        <a:lstStyle/>
        <a:p>
          <a:r>
            <a:rPr lang="en-US"/>
            <a:t>Секое претпријатие има потреба од финансиски средства, односно тоа треба да остварува континуиран процес на финансирање.</a:t>
          </a:r>
        </a:p>
      </dgm:t>
    </dgm:pt>
    <dgm:pt modelId="{5D56D12C-0DC5-47F0-AD8D-C4934FE4EF85}" type="parTrans" cxnId="{F613049F-07B1-4AD1-B51C-8DCA309A969D}">
      <dgm:prSet/>
      <dgm:spPr/>
      <dgm:t>
        <a:bodyPr/>
        <a:lstStyle/>
        <a:p>
          <a:endParaRPr lang="en-US"/>
        </a:p>
      </dgm:t>
    </dgm:pt>
    <dgm:pt modelId="{D0580517-B1E2-4154-B261-F66EDFF49497}" type="sibTrans" cxnId="{F613049F-07B1-4AD1-B51C-8DCA309A969D}">
      <dgm:prSet/>
      <dgm:spPr/>
      <dgm:t>
        <a:bodyPr/>
        <a:lstStyle/>
        <a:p>
          <a:endParaRPr lang="en-US"/>
        </a:p>
      </dgm:t>
    </dgm:pt>
    <dgm:pt modelId="{97CDC7B4-BFB4-428E-9168-187E435B772B}">
      <dgm:prSet/>
      <dgm:spPr/>
      <dgm:t>
        <a:bodyPr/>
        <a:lstStyle/>
        <a:p>
          <a:r>
            <a:rPr lang="en-US"/>
            <a:t>Финансирањето претставува начин да се обезбедат финансиски средства за нормално одвивање на работата и развој на бизнисот и правилно користење на сопствените и туѓите финансиски средства.</a:t>
          </a:r>
        </a:p>
      </dgm:t>
    </dgm:pt>
    <dgm:pt modelId="{4204B64B-DC25-4A94-A8C2-A0AB6BB7B8E3}" type="parTrans" cxnId="{A89BE820-713E-4432-A8C9-156DC1F20186}">
      <dgm:prSet/>
      <dgm:spPr/>
      <dgm:t>
        <a:bodyPr/>
        <a:lstStyle/>
        <a:p>
          <a:endParaRPr lang="en-US"/>
        </a:p>
      </dgm:t>
    </dgm:pt>
    <dgm:pt modelId="{184A1432-9A4E-4007-8070-0994E963C783}" type="sibTrans" cxnId="{A89BE820-713E-4432-A8C9-156DC1F20186}">
      <dgm:prSet/>
      <dgm:spPr/>
      <dgm:t>
        <a:bodyPr/>
        <a:lstStyle/>
        <a:p>
          <a:endParaRPr lang="en-US"/>
        </a:p>
      </dgm:t>
    </dgm:pt>
    <dgm:pt modelId="{BD8AE43C-54D7-4E02-8A99-0DAD1F954E3E}" type="pres">
      <dgm:prSet presAssocID="{AE9E06DB-E5DB-479B-9F62-BC4ABEF6B09C}" presName="linear" presStyleCnt="0">
        <dgm:presLayoutVars>
          <dgm:animLvl val="lvl"/>
          <dgm:resizeHandles val="exact"/>
        </dgm:presLayoutVars>
      </dgm:prSet>
      <dgm:spPr/>
    </dgm:pt>
    <dgm:pt modelId="{18A9980C-4085-499B-950A-56C09F849AC1}" type="pres">
      <dgm:prSet presAssocID="{A1DC56C6-FA04-4717-8090-08E19F10D09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1476A9-879B-406E-8B46-0C0269742AB9}" type="pres">
      <dgm:prSet presAssocID="{D0580517-B1E2-4154-B261-F66EDFF49497}" presName="spacer" presStyleCnt="0"/>
      <dgm:spPr/>
    </dgm:pt>
    <dgm:pt modelId="{67D76D4B-DE8E-4C51-B99D-655E0F6A5266}" type="pres">
      <dgm:prSet presAssocID="{97CDC7B4-BFB4-428E-9168-187E435B772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89BE820-713E-4432-A8C9-156DC1F20186}" srcId="{AE9E06DB-E5DB-479B-9F62-BC4ABEF6B09C}" destId="{97CDC7B4-BFB4-428E-9168-187E435B772B}" srcOrd="1" destOrd="0" parTransId="{4204B64B-DC25-4A94-A8C2-A0AB6BB7B8E3}" sibTransId="{184A1432-9A4E-4007-8070-0994E963C783}"/>
    <dgm:cxn modelId="{0190D95B-BFD5-4DA4-ABCC-628A320553CC}" type="presOf" srcId="{A1DC56C6-FA04-4717-8090-08E19F10D090}" destId="{18A9980C-4085-499B-950A-56C09F849AC1}" srcOrd="0" destOrd="0" presId="urn:microsoft.com/office/officeart/2005/8/layout/vList2"/>
    <dgm:cxn modelId="{CB5CC498-AF4D-478A-BF91-EF4E97AA6F7D}" type="presOf" srcId="{97CDC7B4-BFB4-428E-9168-187E435B772B}" destId="{67D76D4B-DE8E-4C51-B99D-655E0F6A5266}" srcOrd="0" destOrd="0" presId="urn:microsoft.com/office/officeart/2005/8/layout/vList2"/>
    <dgm:cxn modelId="{F613049F-07B1-4AD1-B51C-8DCA309A969D}" srcId="{AE9E06DB-E5DB-479B-9F62-BC4ABEF6B09C}" destId="{A1DC56C6-FA04-4717-8090-08E19F10D090}" srcOrd="0" destOrd="0" parTransId="{5D56D12C-0DC5-47F0-AD8D-C4934FE4EF85}" sibTransId="{D0580517-B1E2-4154-B261-F66EDFF49497}"/>
    <dgm:cxn modelId="{CDE34EF1-D889-4BA8-B705-FD290A3D00BE}" type="presOf" srcId="{AE9E06DB-E5DB-479B-9F62-BC4ABEF6B09C}" destId="{BD8AE43C-54D7-4E02-8A99-0DAD1F954E3E}" srcOrd="0" destOrd="0" presId="urn:microsoft.com/office/officeart/2005/8/layout/vList2"/>
    <dgm:cxn modelId="{FA4D8DC7-BF7D-4FA4-BE83-AF02EBC3DC33}" type="presParOf" srcId="{BD8AE43C-54D7-4E02-8A99-0DAD1F954E3E}" destId="{18A9980C-4085-499B-950A-56C09F849AC1}" srcOrd="0" destOrd="0" presId="urn:microsoft.com/office/officeart/2005/8/layout/vList2"/>
    <dgm:cxn modelId="{69012528-A58F-496B-8BE7-536C7BCD1540}" type="presParOf" srcId="{BD8AE43C-54D7-4E02-8A99-0DAD1F954E3E}" destId="{401476A9-879B-406E-8B46-0C0269742AB9}" srcOrd="1" destOrd="0" presId="urn:microsoft.com/office/officeart/2005/8/layout/vList2"/>
    <dgm:cxn modelId="{4A088EDB-3B9A-4257-9B1D-EB34CAF72D34}" type="presParOf" srcId="{BD8AE43C-54D7-4E02-8A99-0DAD1F954E3E}" destId="{67D76D4B-DE8E-4C51-B99D-655E0F6A52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FBB684-2366-4740-BF49-465AA3B19F2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0F4713-9121-4459-9149-D4C72E1E4C83}">
      <dgm:prSet/>
      <dgm:spPr/>
      <dgm:t>
        <a:bodyPr/>
        <a:lstStyle/>
        <a:p>
          <a:r>
            <a:rPr lang="en-US"/>
            <a:t>Од самата дефиниција клучни се неколку сегменти:</a:t>
          </a:r>
        </a:p>
      </dgm:t>
    </dgm:pt>
    <dgm:pt modelId="{2D8BFD35-9EDC-498A-AD49-D82696805240}" type="parTrans" cxnId="{7211D5DF-7493-4116-9B7E-C096AA88C692}">
      <dgm:prSet/>
      <dgm:spPr/>
      <dgm:t>
        <a:bodyPr/>
        <a:lstStyle/>
        <a:p>
          <a:endParaRPr lang="en-US"/>
        </a:p>
      </dgm:t>
    </dgm:pt>
    <dgm:pt modelId="{D4257764-379C-4A3E-BBB9-15AFCE0DDC22}" type="sibTrans" cxnId="{7211D5DF-7493-4116-9B7E-C096AA88C692}">
      <dgm:prSet/>
      <dgm:spPr/>
      <dgm:t>
        <a:bodyPr/>
        <a:lstStyle/>
        <a:p>
          <a:endParaRPr lang="en-US"/>
        </a:p>
      </dgm:t>
    </dgm:pt>
    <dgm:pt modelId="{DA0B0DFF-5FFD-416C-ABEF-042CDBFF4E97}">
      <dgm:prSet/>
      <dgm:spPr/>
      <dgm:t>
        <a:bodyPr/>
        <a:lstStyle/>
        <a:p>
          <a:r>
            <a:rPr lang="en-US"/>
            <a:t>Сопственикот на бизнисот презема активности за изнаоѓање финансиски средства за да започне бизнис</a:t>
          </a:r>
        </a:p>
      </dgm:t>
    </dgm:pt>
    <dgm:pt modelId="{1CFA13F1-A3E1-483D-B894-88244C7E6DD2}" type="parTrans" cxnId="{8B042436-89C0-427A-AEDD-0F44E5076AE1}">
      <dgm:prSet/>
      <dgm:spPr/>
      <dgm:t>
        <a:bodyPr/>
        <a:lstStyle/>
        <a:p>
          <a:endParaRPr lang="en-US"/>
        </a:p>
      </dgm:t>
    </dgm:pt>
    <dgm:pt modelId="{87F43F07-D891-407F-B1D4-70BA1D9293D9}" type="sibTrans" cxnId="{8B042436-89C0-427A-AEDD-0F44E5076AE1}">
      <dgm:prSet/>
      <dgm:spPr/>
      <dgm:t>
        <a:bodyPr/>
        <a:lstStyle/>
        <a:p>
          <a:endParaRPr lang="en-US"/>
        </a:p>
      </dgm:t>
    </dgm:pt>
    <dgm:pt modelId="{4ECA9F25-6376-4F15-8CB5-E8281F8862E9}">
      <dgm:prSet/>
      <dgm:spPr/>
      <dgm:t>
        <a:bodyPr/>
        <a:lstStyle/>
        <a:p>
          <a:r>
            <a:rPr lang="en-US"/>
            <a:t>Се однесува на правилно користење на средствата </a:t>
          </a:r>
        </a:p>
      </dgm:t>
    </dgm:pt>
    <dgm:pt modelId="{F5E32025-1A71-44BF-A9F6-4806D9473E09}" type="parTrans" cxnId="{DED9C286-D198-46C8-872C-2A360ACD75A4}">
      <dgm:prSet/>
      <dgm:spPr/>
      <dgm:t>
        <a:bodyPr/>
        <a:lstStyle/>
        <a:p>
          <a:endParaRPr lang="en-US"/>
        </a:p>
      </dgm:t>
    </dgm:pt>
    <dgm:pt modelId="{9FFFA99F-E3AF-418A-9E3C-F531D27631B3}" type="sibTrans" cxnId="{DED9C286-D198-46C8-872C-2A360ACD75A4}">
      <dgm:prSet/>
      <dgm:spPr/>
      <dgm:t>
        <a:bodyPr/>
        <a:lstStyle/>
        <a:p>
          <a:endParaRPr lang="en-US"/>
        </a:p>
      </dgm:t>
    </dgm:pt>
    <dgm:pt modelId="{69BAB476-53B6-452C-8FE1-8FCC09BDC2EA}">
      <dgm:prSet/>
      <dgm:spPr/>
      <dgm:t>
        <a:bodyPr/>
        <a:lstStyle/>
        <a:p>
          <a:r>
            <a:rPr lang="en-US"/>
            <a:t>Се однесува на начинот на враќање на тие средства доколку се од туѓи извори</a:t>
          </a:r>
        </a:p>
      </dgm:t>
    </dgm:pt>
    <dgm:pt modelId="{25807060-C0B9-47BE-A439-AB2AB1379D2E}" type="parTrans" cxnId="{00E1C206-B271-42ED-B3CA-C71694169562}">
      <dgm:prSet/>
      <dgm:spPr/>
      <dgm:t>
        <a:bodyPr/>
        <a:lstStyle/>
        <a:p>
          <a:endParaRPr lang="en-US"/>
        </a:p>
      </dgm:t>
    </dgm:pt>
    <dgm:pt modelId="{5C3CE6C9-9133-4D20-A477-EE92386BE55D}" type="sibTrans" cxnId="{00E1C206-B271-42ED-B3CA-C71694169562}">
      <dgm:prSet/>
      <dgm:spPr/>
      <dgm:t>
        <a:bodyPr/>
        <a:lstStyle/>
        <a:p>
          <a:endParaRPr lang="en-US"/>
        </a:p>
      </dgm:t>
    </dgm:pt>
    <dgm:pt modelId="{B5E65387-6561-47BB-AFE9-5BC8E2421250}">
      <dgm:prSet/>
      <dgm:spPr/>
      <dgm:t>
        <a:bodyPr/>
        <a:lstStyle/>
        <a:p>
          <a:r>
            <a:rPr lang="en-US"/>
            <a:t>Според ова значи имаме сопствени и туѓи извори на финансирање</a:t>
          </a:r>
        </a:p>
      </dgm:t>
    </dgm:pt>
    <dgm:pt modelId="{353505EA-971A-4255-A977-B9E5208FB8DD}" type="parTrans" cxnId="{41C8732E-849B-4B02-8A78-29040A64C751}">
      <dgm:prSet/>
      <dgm:spPr/>
      <dgm:t>
        <a:bodyPr/>
        <a:lstStyle/>
        <a:p>
          <a:endParaRPr lang="en-US"/>
        </a:p>
      </dgm:t>
    </dgm:pt>
    <dgm:pt modelId="{5DFA6F39-B63D-4DFF-9D0E-6AA76EEE21D2}" type="sibTrans" cxnId="{41C8732E-849B-4B02-8A78-29040A64C751}">
      <dgm:prSet/>
      <dgm:spPr/>
      <dgm:t>
        <a:bodyPr/>
        <a:lstStyle/>
        <a:p>
          <a:endParaRPr lang="en-US"/>
        </a:p>
      </dgm:t>
    </dgm:pt>
    <dgm:pt modelId="{466AB43F-B7AB-4F85-A4DD-743BB416E057}" type="pres">
      <dgm:prSet presAssocID="{95FBB684-2366-4740-BF49-465AA3B19F2E}" presName="linear" presStyleCnt="0">
        <dgm:presLayoutVars>
          <dgm:animLvl val="lvl"/>
          <dgm:resizeHandles val="exact"/>
        </dgm:presLayoutVars>
      </dgm:prSet>
      <dgm:spPr/>
    </dgm:pt>
    <dgm:pt modelId="{2FEA0AE1-5DEB-4F6C-92A9-135CB2AD66FA}" type="pres">
      <dgm:prSet presAssocID="{550F4713-9121-4459-9149-D4C72E1E4C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ECA2C5F-0202-4E48-A6AB-36A1730FD2CF}" type="pres">
      <dgm:prSet presAssocID="{550F4713-9121-4459-9149-D4C72E1E4C83}" presName="childText" presStyleLbl="revTx" presStyleIdx="0" presStyleCnt="1">
        <dgm:presLayoutVars>
          <dgm:bulletEnabled val="1"/>
        </dgm:presLayoutVars>
      </dgm:prSet>
      <dgm:spPr/>
    </dgm:pt>
    <dgm:pt modelId="{FAC0B50F-90C5-4DA3-980C-E697B01404A5}" type="pres">
      <dgm:prSet presAssocID="{B5E65387-6561-47BB-AFE9-5BC8E242125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329CF05-4B90-4C48-96D6-32852F738A6C}" type="presOf" srcId="{550F4713-9121-4459-9149-D4C72E1E4C83}" destId="{2FEA0AE1-5DEB-4F6C-92A9-135CB2AD66FA}" srcOrd="0" destOrd="0" presId="urn:microsoft.com/office/officeart/2005/8/layout/vList2"/>
    <dgm:cxn modelId="{00E1C206-B271-42ED-B3CA-C71694169562}" srcId="{550F4713-9121-4459-9149-D4C72E1E4C83}" destId="{69BAB476-53B6-452C-8FE1-8FCC09BDC2EA}" srcOrd="2" destOrd="0" parTransId="{25807060-C0B9-47BE-A439-AB2AB1379D2E}" sibTransId="{5C3CE6C9-9133-4D20-A477-EE92386BE55D}"/>
    <dgm:cxn modelId="{41C8732E-849B-4B02-8A78-29040A64C751}" srcId="{95FBB684-2366-4740-BF49-465AA3B19F2E}" destId="{B5E65387-6561-47BB-AFE9-5BC8E2421250}" srcOrd="1" destOrd="0" parTransId="{353505EA-971A-4255-A977-B9E5208FB8DD}" sibTransId="{5DFA6F39-B63D-4DFF-9D0E-6AA76EEE21D2}"/>
    <dgm:cxn modelId="{22E60C31-E321-4608-9C76-C90300D53043}" type="presOf" srcId="{DA0B0DFF-5FFD-416C-ABEF-042CDBFF4E97}" destId="{8ECA2C5F-0202-4E48-A6AB-36A1730FD2CF}" srcOrd="0" destOrd="0" presId="urn:microsoft.com/office/officeart/2005/8/layout/vList2"/>
    <dgm:cxn modelId="{8B042436-89C0-427A-AEDD-0F44E5076AE1}" srcId="{550F4713-9121-4459-9149-D4C72E1E4C83}" destId="{DA0B0DFF-5FFD-416C-ABEF-042CDBFF4E97}" srcOrd="0" destOrd="0" parTransId="{1CFA13F1-A3E1-483D-B894-88244C7E6DD2}" sibTransId="{87F43F07-D891-407F-B1D4-70BA1D9293D9}"/>
    <dgm:cxn modelId="{00B9275F-4AE5-4B91-911B-2CFCA8E8E2DF}" type="presOf" srcId="{95FBB684-2366-4740-BF49-465AA3B19F2E}" destId="{466AB43F-B7AB-4F85-A4DD-743BB416E057}" srcOrd="0" destOrd="0" presId="urn:microsoft.com/office/officeart/2005/8/layout/vList2"/>
    <dgm:cxn modelId="{D6E65D46-0E84-4068-A681-F96678F21632}" type="presOf" srcId="{B5E65387-6561-47BB-AFE9-5BC8E2421250}" destId="{FAC0B50F-90C5-4DA3-980C-E697B01404A5}" srcOrd="0" destOrd="0" presId="urn:microsoft.com/office/officeart/2005/8/layout/vList2"/>
    <dgm:cxn modelId="{DED9C286-D198-46C8-872C-2A360ACD75A4}" srcId="{550F4713-9121-4459-9149-D4C72E1E4C83}" destId="{4ECA9F25-6376-4F15-8CB5-E8281F8862E9}" srcOrd="1" destOrd="0" parTransId="{F5E32025-1A71-44BF-A9F6-4806D9473E09}" sibTransId="{9FFFA99F-E3AF-418A-9E3C-F531D27631B3}"/>
    <dgm:cxn modelId="{6881B9A1-26CF-41CD-BA7A-027D33C77705}" type="presOf" srcId="{69BAB476-53B6-452C-8FE1-8FCC09BDC2EA}" destId="{8ECA2C5F-0202-4E48-A6AB-36A1730FD2CF}" srcOrd="0" destOrd="2" presId="urn:microsoft.com/office/officeart/2005/8/layout/vList2"/>
    <dgm:cxn modelId="{EDF33AB2-DDFC-4D02-BBCB-475C3D7BA511}" type="presOf" srcId="{4ECA9F25-6376-4F15-8CB5-E8281F8862E9}" destId="{8ECA2C5F-0202-4E48-A6AB-36A1730FD2CF}" srcOrd="0" destOrd="1" presId="urn:microsoft.com/office/officeart/2005/8/layout/vList2"/>
    <dgm:cxn modelId="{7211D5DF-7493-4116-9B7E-C096AA88C692}" srcId="{95FBB684-2366-4740-BF49-465AA3B19F2E}" destId="{550F4713-9121-4459-9149-D4C72E1E4C83}" srcOrd="0" destOrd="0" parTransId="{2D8BFD35-9EDC-498A-AD49-D82696805240}" sibTransId="{D4257764-379C-4A3E-BBB9-15AFCE0DDC22}"/>
    <dgm:cxn modelId="{CB8DAB53-98A7-4D79-8E2A-6F4ADDFDC1B0}" type="presParOf" srcId="{466AB43F-B7AB-4F85-A4DD-743BB416E057}" destId="{2FEA0AE1-5DEB-4F6C-92A9-135CB2AD66FA}" srcOrd="0" destOrd="0" presId="urn:microsoft.com/office/officeart/2005/8/layout/vList2"/>
    <dgm:cxn modelId="{5E51861F-1D6D-4974-92CF-69B05840DA24}" type="presParOf" srcId="{466AB43F-B7AB-4F85-A4DD-743BB416E057}" destId="{8ECA2C5F-0202-4E48-A6AB-36A1730FD2CF}" srcOrd="1" destOrd="0" presId="urn:microsoft.com/office/officeart/2005/8/layout/vList2"/>
    <dgm:cxn modelId="{7BC393AD-356D-4230-B8B4-51BEB52E0770}" type="presParOf" srcId="{466AB43F-B7AB-4F85-A4DD-743BB416E057}" destId="{FAC0B50F-90C5-4DA3-980C-E697B01404A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E8BDF0-65FE-4EB2-A71F-ACD2ABAFB6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84CD8E-E11C-482D-A5FE-DDBED00A2007}">
      <dgm:prSet/>
      <dgm:spPr/>
      <dgm:t>
        <a:bodyPr/>
        <a:lstStyle/>
        <a:p>
          <a:r>
            <a:rPr lang="en-US"/>
            <a:t>Доколку претпријатието нема сопствени извори да се финансира, тогаш тоа зема и туѓи извори за финансирање. Најчести туѓи извори се:</a:t>
          </a:r>
        </a:p>
      </dgm:t>
    </dgm:pt>
    <dgm:pt modelId="{006D031D-6202-4618-A846-65FCD199CA06}" type="parTrans" cxnId="{8C87AEAB-B820-4567-ABEA-E152BB295EBF}">
      <dgm:prSet/>
      <dgm:spPr/>
      <dgm:t>
        <a:bodyPr/>
        <a:lstStyle/>
        <a:p>
          <a:endParaRPr lang="en-US"/>
        </a:p>
      </dgm:t>
    </dgm:pt>
    <dgm:pt modelId="{914CDCE2-9855-4A52-B189-A1D366F06BF7}" type="sibTrans" cxnId="{8C87AEAB-B820-4567-ABEA-E152BB295EBF}">
      <dgm:prSet/>
      <dgm:spPr/>
      <dgm:t>
        <a:bodyPr/>
        <a:lstStyle/>
        <a:p>
          <a:endParaRPr lang="en-US"/>
        </a:p>
      </dgm:t>
    </dgm:pt>
    <dgm:pt modelId="{B680CE04-8F81-45BD-95C8-BADA28E9B6AB}">
      <dgm:prSet/>
      <dgm:spPr/>
      <dgm:t>
        <a:bodyPr/>
        <a:lstStyle/>
        <a:p>
          <a:r>
            <a:rPr lang="en-US"/>
            <a:t>Краткорочни кредити</a:t>
          </a:r>
        </a:p>
      </dgm:t>
    </dgm:pt>
    <dgm:pt modelId="{585A92EA-9504-482C-8B7E-AA47790A6723}" type="parTrans" cxnId="{529799CF-114F-48CF-A1C9-C43B576FBD4C}">
      <dgm:prSet/>
      <dgm:spPr/>
      <dgm:t>
        <a:bodyPr/>
        <a:lstStyle/>
        <a:p>
          <a:endParaRPr lang="en-US"/>
        </a:p>
      </dgm:t>
    </dgm:pt>
    <dgm:pt modelId="{6675C8B3-4E64-4325-9C16-1549D78C0AF0}" type="sibTrans" cxnId="{529799CF-114F-48CF-A1C9-C43B576FBD4C}">
      <dgm:prSet/>
      <dgm:spPr/>
      <dgm:t>
        <a:bodyPr/>
        <a:lstStyle/>
        <a:p>
          <a:endParaRPr lang="en-US"/>
        </a:p>
      </dgm:t>
    </dgm:pt>
    <dgm:pt modelId="{A38244AE-A7CA-4F8B-8B42-329C64DA2469}">
      <dgm:prSet/>
      <dgm:spPr/>
      <dgm:t>
        <a:bodyPr/>
        <a:lstStyle/>
        <a:p>
          <a:r>
            <a:rPr lang="en-US"/>
            <a:t>Долгорочни кредити</a:t>
          </a:r>
        </a:p>
      </dgm:t>
    </dgm:pt>
    <dgm:pt modelId="{72BEA45C-DC67-4BC8-A89A-70C191F9608A}" type="parTrans" cxnId="{E28DB1FB-AB92-4183-BB61-C1C7969EE393}">
      <dgm:prSet/>
      <dgm:spPr/>
      <dgm:t>
        <a:bodyPr/>
        <a:lstStyle/>
        <a:p>
          <a:endParaRPr lang="en-US"/>
        </a:p>
      </dgm:t>
    </dgm:pt>
    <dgm:pt modelId="{FD781F6F-0305-4E00-AF01-6A64C3E61E43}" type="sibTrans" cxnId="{E28DB1FB-AB92-4183-BB61-C1C7969EE393}">
      <dgm:prSet/>
      <dgm:spPr/>
      <dgm:t>
        <a:bodyPr/>
        <a:lstStyle/>
        <a:p>
          <a:endParaRPr lang="en-US"/>
        </a:p>
      </dgm:t>
    </dgm:pt>
    <dgm:pt modelId="{FFEA763E-9377-4986-8265-3D9CF6576BAE}">
      <dgm:prSet/>
      <dgm:spPr/>
      <dgm:t>
        <a:bodyPr/>
        <a:lstStyle/>
        <a:p>
          <a:r>
            <a:rPr lang="en-US"/>
            <a:t>Корпорациски обврзници</a:t>
          </a:r>
        </a:p>
      </dgm:t>
    </dgm:pt>
    <dgm:pt modelId="{4DA56C68-A858-4962-BDCD-63AE6A89AA3A}" type="parTrans" cxnId="{41F5A2CF-29D2-494E-BC97-46AFB0EA1BE3}">
      <dgm:prSet/>
      <dgm:spPr/>
      <dgm:t>
        <a:bodyPr/>
        <a:lstStyle/>
        <a:p>
          <a:endParaRPr lang="en-US"/>
        </a:p>
      </dgm:t>
    </dgm:pt>
    <dgm:pt modelId="{75754CB8-4B3D-4CA7-8ED4-14CF14E1D7E9}" type="sibTrans" cxnId="{41F5A2CF-29D2-494E-BC97-46AFB0EA1BE3}">
      <dgm:prSet/>
      <dgm:spPr/>
      <dgm:t>
        <a:bodyPr/>
        <a:lstStyle/>
        <a:p>
          <a:endParaRPr lang="en-US"/>
        </a:p>
      </dgm:t>
    </dgm:pt>
    <dgm:pt modelId="{32F7D8AE-C88E-41D6-A2E8-FF8063E329A3}">
      <dgm:prSet/>
      <dgm:spPr/>
      <dgm:t>
        <a:bodyPr/>
        <a:lstStyle/>
        <a:p>
          <a:r>
            <a:rPr lang="en-US"/>
            <a:t>Акции</a:t>
          </a:r>
        </a:p>
      </dgm:t>
    </dgm:pt>
    <dgm:pt modelId="{A922F608-2D51-4A7C-9465-A84ADD105C36}" type="parTrans" cxnId="{DA9217CD-C394-4810-AB17-FE5A931D8E2F}">
      <dgm:prSet/>
      <dgm:spPr/>
      <dgm:t>
        <a:bodyPr/>
        <a:lstStyle/>
        <a:p>
          <a:endParaRPr lang="en-US"/>
        </a:p>
      </dgm:t>
    </dgm:pt>
    <dgm:pt modelId="{331B5B28-71A1-411C-AEAB-B893890B60FD}" type="sibTrans" cxnId="{DA9217CD-C394-4810-AB17-FE5A931D8E2F}">
      <dgm:prSet/>
      <dgm:spPr/>
      <dgm:t>
        <a:bodyPr/>
        <a:lstStyle/>
        <a:p>
          <a:endParaRPr lang="en-US"/>
        </a:p>
      </dgm:t>
    </dgm:pt>
    <dgm:pt modelId="{995FD7D1-E912-439A-90A4-67D902D616C7}">
      <dgm:prSet/>
      <dgm:spPr/>
      <dgm:t>
        <a:bodyPr/>
        <a:lstStyle/>
        <a:p>
          <a:r>
            <a:rPr lang="en-US"/>
            <a:t>Дивиденда</a:t>
          </a:r>
        </a:p>
      </dgm:t>
    </dgm:pt>
    <dgm:pt modelId="{325D3483-9680-4300-8C3F-79AF355AE063}" type="parTrans" cxnId="{F607D371-4013-4115-A35C-9C441FB37CAD}">
      <dgm:prSet/>
      <dgm:spPr/>
      <dgm:t>
        <a:bodyPr/>
        <a:lstStyle/>
        <a:p>
          <a:endParaRPr lang="en-US"/>
        </a:p>
      </dgm:t>
    </dgm:pt>
    <dgm:pt modelId="{61B03A13-2677-4A7F-8E4D-13BC26B2E0AF}" type="sibTrans" cxnId="{F607D371-4013-4115-A35C-9C441FB37CAD}">
      <dgm:prSet/>
      <dgm:spPr/>
      <dgm:t>
        <a:bodyPr/>
        <a:lstStyle/>
        <a:p>
          <a:endParaRPr lang="en-US"/>
        </a:p>
      </dgm:t>
    </dgm:pt>
    <dgm:pt modelId="{068E23E0-69D5-4316-A0FA-8B2B665F2EDD}" type="pres">
      <dgm:prSet presAssocID="{C8E8BDF0-65FE-4EB2-A71F-ACD2ABAFB632}" presName="linear" presStyleCnt="0">
        <dgm:presLayoutVars>
          <dgm:animLvl val="lvl"/>
          <dgm:resizeHandles val="exact"/>
        </dgm:presLayoutVars>
      </dgm:prSet>
      <dgm:spPr/>
    </dgm:pt>
    <dgm:pt modelId="{4DC74E36-5D56-407E-BF86-3FF57DD6ED1E}" type="pres">
      <dgm:prSet presAssocID="{A884CD8E-E11C-482D-A5FE-DDBED00A200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A1E1675-D312-4CD0-9CFB-4F97DD00D740}" type="pres">
      <dgm:prSet presAssocID="{A884CD8E-E11C-482D-A5FE-DDBED00A200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FF8550F-4BF0-40F0-9AEA-A47FB19C9D05}" type="presOf" srcId="{A884CD8E-E11C-482D-A5FE-DDBED00A2007}" destId="{4DC74E36-5D56-407E-BF86-3FF57DD6ED1E}" srcOrd="0" destOrd="0" presId="urn:microsoft.com/office/officeart/2005/8/layout/vList2"/>
    <dgm:cxn modelId="{53AFD760-399A-47FA-9166-3D7233E30F06}" type="presOf" srcId="{32F7D8AE-C88E-41D6-A2E8-FF8063E329A3}" destId="{7A1E1675-D312-4CD0-9CFB-4F97DD00D740}" srcOrd="0" destOrd="3" presId="urn:microsoft.com/office/officeart/2005/8/layout/vList2"/>
    <dgm:cxn modelId="{4DBF1647-481E-4D4B-B9C4-463B0729CAB3}" type="presOf" srcId="{995FD7D1-E912-439A-90A4-67D902D616C7}" destId="{7A1E1675-D312-4CD0-9CFB-4F97DD00D740}" srcOrd="0" destOrd="4" presId="urn:microsoft.com/office/officeart/2005/8/layout/vList2"/>
    <dgm:cxn modelId="{F607D371-4013-4115-A35C-9C441FB37CAD}" srcId="{A884CD8E-E11C-482D-A5FE-DDBED00A2007}" destId="{995FD7D1-E912-439A-90A4-67D902D616C7}" srcOrd="4" destOrd="0" parTransId="{325D3483-9680-4300-8C3F-79AF355AE063}" sibTransId="{61B03A13-2677-4A7F-8E4D-13BC26B2E0AF}"/>
    <dgm:cxn modelId="{C19C4687-2387-473C-9FBF-ECE8A9CB1EBB}" type="presOf" srcId="{A38244AE-A7CA-4F8B-8B42-329C64DA2469}" destId="{7A1E1675-D312-4CD0-9CFB-4F97DD00D740}" srcOrd="0" destOrd="1" presId="urn:microsoft.com/office/officeart/2005/8/layout/vList2"/>
    <dgm:cxn modelId="{8C87AEAB-B820-4567-ABEA-E152BB295EBF}" srcId="{C8E8BDF0-65FE-4EB2-A71F-ACD2ABAFB632}" destId="{A884CD8E-E11C-482D-A5FE-DDBED00A2007}" srcOrd="0" destOrd="0" parTransId="{006D031D-6202-4618-A846-65FCD199CA06}" sibTransId="{914CDCE2-9855-4A52-B189-A1D366F06BF7}"/>
    <dgm:cxn modelId="{934055C3-F4D9-4A68-988A-A8274D17B2D6}" type="presOf" srcId="{B680CE04-8F81-45BD-95C8-BADA28E9B6AB}" destId="{7A1E1675-D312-4CD0-9CFB-4F97DD00D740}" srcOrd="0" destOrd="0" presId="urn:microsoft.com/office/officeart/2005/8/layout/vList2"/>
    <dgm:cxn modelId="{DA9217CD-C394-4810-AB17-FE5A931D8E2F}" srcId="{A884CD8E-E11C-482D-A5FE-DDBED00A2007}" destId="{32F7D8AE-C88E-41D6-A2E8-FF8063E329A3}" srcOrd="3" destOrd="0" parTransId="{A922F608-2D51-4A7C-9465-A84ADD105C36}" sibTransId="{331B5B28-71A1-411C-AEAB-B893890B60FD}"/>
    <dgm:cxn modelId="{529799CF-114F-48CF-A1C9-C43B576FBD4C}" srcId="{A884CD8E-E11C-482D-A5FE-DDBED00A2007}" destId="{B680CE04-8F81-45BD-95C8-BADA28E9B6AB}" srcOrd="0" destOrd="0" parTransId="{585A92EA-9504-482C-8B7E-AA47790A6723}" sibTransId="{6675C8B3-4E64-4325-9C16-1549D78C0AF0}"/>
    <dgm:cxn modelId="{41F5A2CF-29D2-494E-BC97-46AFB0EA1BE3}" srcId="{A884CD8E-E11C-482D-A5FE-DDBED00A2007}" destId="{FFEA763E-9377-4986-8265-3D9CF6576BAE}" srcOrd="2" destOrd="0" parTransId="{4DA56C68-A858-4962-BDCD-63AE6A89AA3A}" sibTransId="{75754CB8-4B3D-4CA7-8ED4-14CF14E1D7E9}"/>
    <dgm:cxn modelId="{F2EE62E2-4B27-487F-B109-DD8616CC1E9C}" type="presOf" srcId="{C8E8BDF0-65FE-4EB2-A71F-ACD2ABAFB632}" destId="{068E23E0-69D5-4316-A0FA-8B2B665F2EDD}" srcOrd="0" destOrd="0" presId="urn:microsoft.com/office/officeart/2005/8/layout/vList2"/>
    <dgm:cxn modelId="{E16D6AF4-8368-404D-A337-3CC13DD7D094}" type="presOf" srcId="{FFEA763E-9377-4986-8265-3D9CF6576BAE}" destId="{7A1E1675-D312-4CD0-9CFB-4F97DD00D740}" srcOrd="0" destOrd="2" presId="urn:microsoft.com/office/officeart/2005/8/layout/vList2"/>
    <dgm:cxn modelId="{E28DB1FB-AB92-4183-BB61-C1C7969EE393}" srcId="{A884CD8E-E11C-482D-A5FE-DDBED00A2007}" destId="{A38244AE-A7CA-4F8B-8B42-329C64DA2469}" srcOrd="1" destOrd="0" parTransId="{72BEA45C-DC67-4BC8-A89A-70C191F9608A}" sibTransId="{FD781F6F-0305-4E00-AF01-6A64C3E61E43}"/>
    <dgm:cxn modelId="{686027EA-5D0F-48B9-9D26-25BBA6F969EF}" type="presParOf" srcId="{068E23E0-69D5-4316-A0FA-8B2B665F2EDD}" destId="{4DC74E36-5D56-407E-BF86-3FF57DD6ED1E}" srcOrd="0" destOrd="0" presId="urn:microsoft.com/office/officeart/2005/8/layout/vList2"/>
    <dgm:cxn modelId="{0DD433F9-6358-4429-9AF5-A96812738D88}" type="presParOf" srcId="{068E23E0-69D5-4316-A0FA-8B2B665F2EDD}" destId="{7A1E1675-D312-4CD0-9CFB-4F97DD00D74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9980C-4085-499B-950A-56C09F849AC1}">
      <dsp:nvSpPr>
        <dsp:cNvPr id="0" name=""/>
        <dsp:cNvSpPr/>
      </dsp:nvSpPr>
      <dsp:spPr>
        <a:xfrm>
          <a:off x="0" y="417665"/>
          <a:ext cx="5906181" cy="21645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Секое претпријатие има потреба од финансиски средства, односно тоа треба да остварува континуиран процес на финансирање.</a:t>
          </a:r>
        </a:p>
      </dsp:txBody>
      <dsp:txXfrm>
        <a:off x="105666" y="523331"/>
        <a:ext cx="5694849" cy="1953241"/>
      </dsp:txXfrm>
    </dsp:sp>
    <dsp:sp modelId="{67D76D4B-DE8E-4C51-B99D-655E0F6A5266}">
      <dsp:nvSpPr>
        <dsp:cNvPr id="0" name=""/>
        <dsp:cNvSpPr/>
      </dsp:nvSpPr>
      <dsp:spPr>
        <a:xfrm>
          <a:off x="0" y="2648479"/>
          <a:ext cx="5906181" cy="2164573"/>
        </a:xfrm>
        <a:prstGeom prst="roundRect">
          <a:avLst/>
        </a:prstGeom>
        <a:solidFill>
          <a:schemeClr val="accent2">
            <a:hueOff val="-1524531"/>
            <a:satOff val="-12991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Финансирањето претставува начин да се обезбедат финансиски средства за нормално одвивање на работата и развој на бизнисот и правилно користење на сопствените и туѓите финансиски средства.</a:t>
          </a:r>
        </a:p>
      </dsp:txBody>
      <dsp:txXfrm>
        <a:off x="105666" y="2754145"/>
        <a:ext cx="5694849" cy="1953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0AE1-5DEB-4F6C-92A9-135CB2AD66FA}">
      <dsp:nvSpPr>
        <dsp:cNvPr id="0" name=""/>
        <dsp:cNvSpPr/>
      </dsp:nvSpPr>
      <dsp:spPr>
        <a:xfrm>
          <a:off x="0" y="99138"/>
          <a:ext cx="5906181" cy="1212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Од самата дефиниција клучни се неколку сегменти:</a:t>
          </a:r>
        </a:p>
      </dsp:txBody>
      <dsp:txXfrm>
        <a:off x="59171" y="158309"/>
        <a:ext cx="5787839" cy="1093778"/>
      </dsp:txXfrm>
    </dsp:sp>
    <dsp:sp modelId="{8ECA2C5F-0202-4E48-A6AB-36A1730FD2CF}">
      <dsp:nvSpPr>
        <dsp:cNvPr id="0" name=""/>
        <dsp:cNvSpPr/>
      </dsp:nvSpPr>
      <dsp:spPr>
        <a:xfrm>
          <a:off x="0" y="1311258"/>
          <a:ext cx="5906181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Сопственикот на бизнисот презема активности за изнаоѓање финансиски средства за да започне бизнис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Се однесува на правилно користење на средствата 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Се однесува на начинот на враќање на тие средства доколку се од туѓи извори</a:t>
          </a:r>
        </a:p>
      </dsp:txBody>
      <dsp:txXfrm>
        <a:off x="0" y="1311258"/>
        <a:ext cx="5906181" cy="2608200"/>
      </dsp:txXfrm>
    </dsp:sp>
    <dsp:sp modelId="{FAC0B50F-90C5-4DA3-980C-E697B01404A5}">
      <dsp:nvSpPr>
        <dsp:cNvPr id="0" name=""/>
        <dsp:cNvSpPr/>
      </dsp:nvSpPr>
      <dsp:spPr>
        <a:xfrm>
          <a:off x="0" y="3919459"/>
          <a:ext cx="5906181" cy="1212120"/>
        </a:xfrm>
        <a:prstGeom prst="roundRect">
          <a:avLst/>
        </a:prstGeom>
        <a:solidFill>
          <a:schemeClr val="accent2">
            <a:hueOff val="-1524531"/>
            <a:satOff val="-12991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Според ова значи имаме сопствени и туѓи извори на финансирање</a:t>
          </a:r>
        </a:p>
      </dsp:txBody>
      <dsp:txXfrm>
        <a:off x="59171" y="3978630"/>
        <a:ext cx="5787839" cy="1093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74E36-5D56-407E-BF86-3FF57DD6ED1E}">
      <dsp:nvSpPr>
        <dsp:cNvPr id="0" name=""/>
        <dsp:cNvSpPr/>
      </dsp:nvSpPr>
      <dsp:spPr>
        <a:xfrm>
          <a:off x="0" y="89509"/>
          <a:ext cx="5906181" cy="2878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Доколку претпријатието нема сопствени извори да се финансира, тогаш тоа зема и туѓи извори за финансирање. Најчести туѓи извори се:</a:t>
          </a:r>
        </a:p>
      </dsp:txBody>
      <dsp:txXfrm>
        <a:off x="140502" y="230011"/>
        <a:ext cx="5625177" cy="2597195"/>
      </dsp:txXfrm>
    </dsp:sp>
    <dsp:sp modelId="{7A1E1675-D312-4CD0-9CFB-4F97DD00D740}">
      <dsp:nvSpPr>
        <dsp:cNvPr id="0" name=""/>
        <dsp:cNvSpPr/>
      </dsp:nvSpPr>
      <dsp:spPr>
        <a:xfrm>
          <a:off x="0" y="2967709"/>
          <a:ext cx="5906181" cy="21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Краткорочни кредити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Долгорочни кредити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Корпорациски обврзници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Акции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Дивиденда</a:t>
          </a:r>
        </a:p>
      </dsp:txBody>
      <dsp:txXfrm>
        <a:off x="0" y="2967709"/>
        <a:ext cx="5906181" cy="217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3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9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6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00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1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18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CDF28C-7F17-4484-8A93-5E93BEB10B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r="-2" b="1718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sz="5400">
                <a:latin typeface="Times New Roman"/>
                <a:cs typeface="Times New Roman"/>
              </a:rPr>
              <a:t>БИЗНИС И ПРЕТПРИЕМНИШТВО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524087"/>
            <a:ext cx="8936846" cy="7359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Финансирање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претпријатието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5217B-74C9-40DB-855F-2ECCF2E1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err="1">
                <a:latin typeface="Times New Roman"/>
                <a:cs typeface="Times New Roman"/>
              </a:rPr>
              <a:t>Поим</a:t>
            </a:r>
            <a:r>
              <a:rPr lang="en-US">
                <a:latin typeface="Times New Roman"/>
                <a:cs typeface="Times New Roman"/>
              </a:rPr>
              <a:t> и суштина на финансирање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3CD299-B182-4996-BB2F-80870925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09302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84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2AF072-F3A9-4FA1-A639-21EF21318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36946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44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B800-DCEC-403E-93D3-F962ABB6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Сопствени</a:t>
            </a:r>
            <a:r>
              <a:rPr lang="en-US"/>
              <a:t> </a:t>
            </a:r>
            <a:r>
              <a:rPr lang="en-US" err="1"/>
              <a:t>извори</a:t>
            </a:r>
            <a:r>
              <a:rPr lang="en-US"/>
              <a:t> </a:t>
            </a:r>
            <a:r>
              <a:rPr lang="en-US" err="1"/>
              <a:t>на</a:t>
            </a:r>
            <a:r>
              <a:rPr lang="en-US"/>
              <a:t> финансирање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87273-D67C-473C-A6E8-9F26BC687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75242"/>
            <a:ext cx="10058400" cy="38775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Финансирањето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од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сопствени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извори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базира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на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средства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на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сопствениците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за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кои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не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постои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обврска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вратат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Тие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можат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да</a:t>
            </a:r>
            <a:r>
              <a:rPr lang="en-US" dirty="0">
                <a:solidFill>
                  <a:srgbClr val="FF0000"/>
                </a:solidFill>
              </a:rPr>
              <a:t> с </a:t>
            </a:r>
            <a:r>
              <a:rPr lang="en-US" dirty="0" err="1">
                <a:solidFill>
                  <a:srgbClr val="FF0000"/>
                </a:solidFill>
              </a:rPr>
              <a:t>еподелат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во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две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групи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А) </a:t>
            </a:r>
            <a:r>
              <a:rPr lang="en-US" dirty="0" err="1">
                <a:solidFill>
                  <a:srgbClr val="00B050"/>
                </a:solidFill>
              </a:rPr>
              <a:t>Средства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вид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на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влогови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на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сопствениците</a:t>
            </a:r>
            <a:r>
              <a:rPr lang="en-US" dirty="0">
                <a:solidFill>
                  <a:srgbClr val="00B050"/>
                </a:solidFill>
              </a:rPr>
              <a:t> и </a:t>
            </a:r>
            <a:r>
              <a:rPr lang="en-US" dirty="0" err="1">
                <a:solidFill>
                  <a:srgbClr val="00B050"/>
                </a:solidFill>
              </a:rPr>
              <a:t>тоа</a:t>
            </a:r>
            <a:r>
              <a:rPr lang="en-US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Капиталот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на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сопствениците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кој</a:t>
            </a:r>
            <a:r>
              <a:rPr lang="en-US" dirty="0">
                <a:solidFill>
                  <a:srgbClr val="00B050"/>
                </a:solidFill>
              </a:rPr>
              <a:t> е </a:t>
            </a:r>
            <a:r>
              <a:rPr lang="en-US" dirty="0" err="1">
                <a:solidFill>
                  <a:srgbClr val="00B050"/>
                </a:solidFill>
              </a:rPr>
              <a:t>основен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извор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за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финансирање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Заеднички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влогови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тој</a:t>
            </a:r>
            <a:r>
              <a:rPr lang="en-US" dirty="0">
                <a:solidFill>
                  <a:srgbClr val="00B050"/>
                </a:solidFill>
              </a:rPr>
              <a:t> е </a:t>
            </a:r>
            <a:r>
              <a:rPr lang="en-US" dirty="0" err="1">
                <a:solidFill>
                  <a:srgbClr val="00B050"/>
                </a:solidFill>
              </a:rPr>
              <a:t>капитал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кој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формира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врз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основа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на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договор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помеѓу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вложувачите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односно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основачите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на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претпријатието</a:t>
            </a:r>
            <a:r>
              <a:rPr lang="en-US" dirty="0">
                <a:solidFill>
                  <a:srgbClr val="00B050"/>
                </a:solidFill>
              </a:rPr>
              <a:t>. </a:t>
            </a:r>
            <a:r>
              <a:rPr lang="en-US" dirty="0" err="1">
                <a:solidFill>
                  <a:srgbClr val="00B050"/>
                </a:solidFill>
              </a:rPr>
              <a:t>Овде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се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договараат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основачите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кој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колку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треба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да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вложи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Б) </a:t>
            </a:r>
            <a:r>
              <a:rPr lang="en-US" dirty="0" err="1">
                <a:solidFill>
                  <a:srgbClr val="0070C0"/>
                </a:solidFill>
              </a:rPr>
              <a:t>Средства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од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заштеди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dirty="0" err="1">
                <a:solidFill>
                  <a:srgbClr val="0070C0"/>
                </a:solidFill>
              </a:rPr>
              <a:t>Профитот</a:t>
            </a:r>
            <a:r>
              <a:rPr lang="en-US" dirty="0">
                <a:solidFill>
                  <a:srgbClr val="0070C0"/>
                </a:solidFill>
              </a:rPr>
              <a:t> е </a:t>
            </a:r>
            <a:r>
              <a:rPr lang="en-US" dirty="0" err="1">
                <a:solidFill>
                  <a:srgbClr val="0070C0"/>
                </a:solidFill>
              </a:rPr>
              <a:t>најзначен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извор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од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сопствено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финансирање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кој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произлегува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од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претпријатието</a:t>
            </a:r>
            <a:r>
              <a:rPr lang="en-US" dirty="0">
                <a:solidFill>
                  <a:srgbClr val="0070C0"/>
                </a:solidFill>
              </a:rPr>
              <a:t> и </a:t>
            </a:r>
            <a:r>
              <a:rPr lang="en-US" dirty="0" err="1">
                <a:solidFill>
                  <a:srgbClr val="0070C0"/>
                </a:solidFill>
              </a:rPr>
              <a:t>ако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имаме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поголема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работа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се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остварува</a:t>
            </a:r>
            <a:r>
              <a:rPr lang="en-US" dirty="0">
                <a:solidFill>
                  <a:srgbClr val="0070C0"/>
                </a:solidFill>
              </a:rPr>
              <a:t> и </a:t>
            </a:r>
            <a:r>
              <a:rPr lang="en-US" dirty="0" err="1">
                <a:solidFill>
                  <a:srgbClr val="0070C0"/>
                </a:solidFill>
              </a:rPr>
              <a:t>поголем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профит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dirty="0" err="1">
                <a:solidFill>
                  <a:srgbClr val="0070C0"/>
                </a:solidFill>
              </a:rPr>
              <a:t>Амортизација</a:t>
            </a:r>
            <a:r>
              <a:rPr lang="en-US" dirty="0">
                <a:solidFill>
                  <a:srgbClr val="0070C0"/>
                </a:solidFill>
              </a:rPr>
              <a:t> е </a:t>
            </a:r>
            <a:r>
              <a:rPr lang="en-US" dirty="0" err="1">
                <a:solidFill>
                  <a:srgbClr val="0070C0"/>
                </a:solidFill>
              </a:rPr>
              <a:t>начин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каде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сопственикот</a:t>
            </a:r>
            <a:r>
              <a:rPr lang="en-US" dirty="0">
                <a:solidFill>
                  <a:srgbClr val="0070C0"/>
                </a:solidFill>
              </a:rPr>
              <a:t> </a:t>
            </a:r>
            <a:r>
              <a:rPr lang="en-US" dirty="0" err="1">
                <a:solidFill>
                  <a:srgbClr val="0070C0"/>
                </a:solidFill>
              </a:rPr>
              <a:t>одвојува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финансиски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средства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заради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фактот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што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треба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да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надомести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потрошена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вредност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на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постојаните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фикси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средства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68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72E32F-581E-43C6-BA41-51667580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err="1"/>
              <a:t>Туѓи</a:t>
            </a:r>
            <a:r>
              <a:rPr lang="en-US"/>
              <a:t> </a:t>
            </a:r>
            <a:r>
              <a:rPr lang="en-US" err="1"/>
              <a:t>извори</a:t>
            </a:r>
            <a:r>
              <a:rPr lang="en-US"/>
              <a:t> </a:t>
            </a:r>
            <a:r>
              <a:rPr lang="en-US" err="1"/>
              <a:t>на</a:t>
            </a:r>
            <a:r>
              <a:rPr lang="en-US"/>
              <a:t> финансирање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88CD1E-5673-4A8A-9374-682642DD6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0517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57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02D8E-5B37-41C7-830B-CD15E388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69413"/>
            <a:ext cx="10058400" cy="49833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 err="1"/>
              <a:t>Краткорочни</a:t>
            </a:r>
            <a:r>
              <a:rPr lang="en-US" sz="2800" b="1" dirty="0"/>
              <a:t> </a:t>
            </a:r>
            <a:r>
              <a:rPr lang="en-US" sz="2800" b="1" dirty="0" err="1"/>
              <a:t>кредити</a:t>
            </a:r>
            <a:r>
              <a:rPr lang="en-US" sz="2800" b="1" dirty="0"/>
              <a:t> - </a:t>
            </a:r>
            <a:r>
              <a:rPr lang="en-US" sz="2800" b="1" dirty="0" err="1"/>
              <a:t>се</a:t>
            </a:r>
            <a:r>
              <a:rPr lang="en-US" sz="2800" b="1" dirty="0"/>
              <a:t> </a:t>
            </a:r>
            <a:r>
              <a:rPr lang="en-US" sz="2800" b="1" dirty="0" err="1"/>
              <a:t>наменети</a:t>
            </a:r>
            <a:r>
              <a:rPr lang="en-US" sz="2800" b="1" dirty="0"/>
              <a:t> </a:t>
            </a:r>
            <a:r>
              <a:rPr lang="en-US" sz="2800" b="1" dirty="0" err="1"/>
              <a:t>за</a:t>
            </a:r>
            <a:r>
              <a:rPr lang="en-US" sz="2800" b="1" dirty="0"/>
              <a:t> </a:t>
            </a:r>
            <a:r>
              <a:rPr lang="en-US" sz="2800" b="1" dirty="0" err="1"/>
              <a:t>финансирање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тековни</a:t>
            </a:r>
            <a:r>
              <a:rPr lang="en-US" sz="2800" b="1" dirty="0"/>
              <a:t> </a:t>
            </a:r>
            <a:r>
              <a:rPr lang="en-US" sz="2800" b="1" dirty="0" err="1"/>
              <a:t>потреби</a:t>
            </a:r>
            <a:r>
              <a:rPr lang="en-US" sz="2800" b="1" dirty="0"/>
              <a:t> </a:t>
            </a:r>
            <a:r>
              <a:rPr lang="en-US" sz="2800" b="1" dirty="0" err="1"/>
              <a:t>како</a:t>
            </a:r>
            <a:r>
              <a:rPr lang="en-US" sz="2800" b="1" dirty="0"/>
              <a:t> </a:t>
            </a:r>
            <a:r>
              <a:rPr lang="en-US" sz="2800" b="1" dirty="0" err="1"/>
              <a:t>што</a:t>
            </a:r>
            <a:r>
              <a:rPr lang="en-US" sz="2800" b="1" dirty="0"/>
              <a:t> </a:t>
            </a:r>
            <a:r>
              <a:rPr lang="en-US" sz="2800" b="1" dirty="0" err="1"/>
              <a:t>се</a:t>
            </a:r>
            <a:r>
              <a:rPr lang="en-US" sz="2800" b="1" dirty="0"/>
              <a:t>: </a:t>
            </a:r>
            <a:r>
              <a:rPr lang="en-US" sz="2800" b="1" dirty="0" err="1"/>
              <a:t>набавка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суровини</a:t>
            </a:r>
            <a:r>
              <a:rPr lang="en-US" sz="2800" b="1" dirty="0"/>
              <a:t>,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гориво</a:t>
            </a:r>
            <a:r>
              <a:rPr lang="en-US" sz="2800" b="1" dirty="0"/>
              <a:t>, </a:t>
            </a:r>
            <a:r>
              <a:rPr lang="en-US" sz="2800" b="1" dirty="0" err="1"/>
              <a:t>одржување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машини</a:t>
            </a:r>
            <a:r>
              <a:rPr lang="en-US" sz="2800" b="1" dirty="0"/>
              <a:t> и </a:t>
            </a:r>
            <a:r>
              <a:rPr lang="en-US" sz="2800" b="1" dirty="0" err="1"/>
              <a:t>друго</a:t>
            </a:r>
            <a:r>
              <a:rPr lang="en-US" sz="2800" b="1" dirty="0"/>
              <a:t>. </a:t>
            </a:r>
            <a:r>
              <a:rPr lang="en-US" sz="2800" b="1" dirty="0" err="1"/>
              <a:t>Рокот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враќање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овие</a:t>
            </a:r>
            <a:r>
              <a:rPr lang="en-US" sz="2800" b="1" dirty="0"/>
              <a:t> </a:t>
            </a:r>
            <a:r>
              <a:rPr lang="en-US" sz="2800" b="1" dirty="0" err="1"/>
              <a:t>кредити</a:t>
            </a:r>
            <a:r>
              <a:rPr lang="en-US" sz="2800" b="1" dirty="0"/>
              <a:t> е </a:t>
            </a:r>
            <a:r>
              <a:rPr lang="en-US" sz="2800" b="1" dirty="0" err="1"/>
              <a:t>до</a:t>
            </a:r>
            <a:r>
              <a:rPr lang="en-US" sz="2800" b="1" dirty="0"/>
              <a:t> </a:t>
            </a:r>
            <a:r>
              <a:rPr lang="en-US" sz="2800" b="1" dirty="0" err="1"/>
              <a:t>една</a:t>
            </a:r>
            <a:r>
              <a:rPr lang="en-US" sz="2800" b="1" dirty="0"/>
              <a:t> </a:t>
            </a:r>
            <a:r>
              <a:rPr lang="en-US" sz="2800" b="1" dirty="0" err="1"/>
              <a:t>година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</a:rPr>
              <a:t>А) </a:t>
            </a:r>
            <a:r>
              <a:rPr lang="en-US" dirty="0" err="1">
                <a:highlight>
                  <a:srgbClr val="00FFFF"/>
                </a:highlight>
              </a:rPr>
              <a:t>Извори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на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краткорочните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најчесто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се</a:t>
            </a:r>
            <a:r>
              <a:rPr lang="en-US" dirty="0">
                <a:highlight>
                  <a:srgbClr val="00FFFF"/>
                </a:highlight>
              </a:rPr>
              <a:t> </a:t>
            </a:r>
            <a:r>
              <a:rPr lang="en-US" dirty="0" err="1">
                <a:highlight>
                  <a:srgbClr val="00FFFF"/>
                </a:highlight>
              </a:rPr>
              <a:t>од</a:t>
            </a:r>
            <a:r>
              <a:rPr lang="en-US" dirty="0">
                <a:highlight>
                  <a:srgbClr val="00FFFF"/>
                </a:highlight>
              </a:rPr>
              <a:t> </a:t>
            </a:r>
            <a:r>
              <a:rPr lang="en-US" dirty="0" err="1">
                <a:highlight>
                  <a:srgbClr val="00FFFF"/>
                </a:highlight>
              </a:rPr>
              <a:t>трговски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кредити</a:t>
            </a:r>
            <a:r>
              <a:rPr lang="en-US" dirty="0">
                <a:highlight>
                  <a:srgbClr val="00FFFF"/>
                </a:highlight>
              </a:rPr>
              <a:t>, а </a:t>
            </a:r>
            <a:r>
              <a:rPr lang="en-US" dirty="0" err="1">
                <a:highlight>
                  <a:srgbClr val="00FFFF"/>
                </a:highlight>
              </a:rPr>
              <a:t>тоа</a:t>
            </a:r>
            <a:r>
              <a:rPr lang="en-US" dirty="0">
                <a:highlight>
                  <a:srgbClr val="00FFFF"/>
                </a:highlight>
              </a:rPr>
              <a:t> е </a:t>
            </a:r>
            <a:r>
              <a:rPr lang="en-US" dirty="0" err="1">
                <a:highlight>
                  <a:srgbClr val="00FFFF"/>
                </a:highlight>
              </a:rPr>
              <a:t>кога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претпријатието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набавува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од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добавувачот</a:t>
            </a:r>
            <a:r>
              <a:rPr lang="en-US" dirty="0">
                <a:highlight>
                  <a:srgbClr val="00FFFF"/>
                </a:highlight>
              </a:rPr>
              <a:t> а </a:t>
            </a:r>
            <a:r>
              <a:rPr lang="en-US" dirty="0" err="1">
                <a:highlight>
                  <a:srgbClr val="00FFFF"/>
                </a:highlight>
              </a:rPr>
              <a:t>долгот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го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плаќа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подоцна</a:t>
            </a:r>
            <a:r>
              <a:rPr lang="en-US" dirty="0">
                <a:highlight>
                  <a:srgbClr val="00FFFF"/>
                </a:highlight>
              </a:rPr>
              <a:t>.</a:t>
            </a:r>
          </a:p>
          <a:p>
            <a:pPr marL="0" indent="0">
              <a:buNone/>
            </a:pPr>
            <a:br>
              <a:rPr lang="en-US" dirty="0">
                <a:highlight>
                  <a:srgbClr val="00FFFF"/>
                </a:highlight>
              </a:rPr>
            </a:br>
            <a:r>
              <a:rPr lang="en-US" dirty="0">
                <a:highlight>
                  <a:srgbClr val="00FFFF"/>
                </a:highlight>
              </a:rPr>
              <a:t>Б) </a:t>
            </a:r>
            <a:r>
              <a:rPr lang="en-US" dirty="0" err="1">
                <a:highlight>
                  <a:srgbClr val="00FFFF"/>
                </a:highlight>
              </a:rPr>
              <a:t>Кредити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од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финансиски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институции</a:t>
            </a:r>
            <a:r>
              <a:rPr lang="en-US" dirty="0">
                <a:highlight>
                  <a:srgbClr val="00FFFF"/>
                </a:highlight>
              </a:rPr>
              <a:t> е </a:t>
            </a:r>
            <a:r>
              <a:rPr lang="en-US" dirty="0" err="1">
                <a:highlight>
                  <a:srgbClr val="00FFFF"/>
                </a:highlight>
              </a:rPr>
              <a:t>кога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претпријатието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зема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кредит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од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банки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фондови</a:t>
            </a:r>
            <a:r>
              <a:rPr lang="en-US" dirty="0">
                <a:highlight>
                  <a:srgbClr val="00FFFF"/>
                </a:highlight>
              </a:rPr>
              <a:t>, </a:t>
            </a:r>
            <a:r>
              <a:rPr lang="en-US" dirty="0" err="1">
                <a:highlight>
                  <a:srgbClr val="00FFFF"/>
                </a:highlight>
              </a:rPr>
              <a:t>осигурителни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компании</a:t>
            </a:r>
            <a:r>
              <a:rPr lang="en-US" dirty="0">
                <a:highlight>
                  <a:srgbClr val="00FFFF"/>
                </a:highlight>
              </a:rPr>
              <a:t> и </a:t>
            </a:r>
            <a:r>
              <a:rPr lang="en-US" dirty="0" err="1">
                <a:highlight>
                  <a:srgbClr val="00FFFF"/>
                </a:highlight>
              </a:rPr>
              <a:t>го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враќа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една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година</a:t>
            </a:r>
            <a:endParaRPr lang="en-US" dirty="0">
              <a:highlight>
                <a:srgbClr val="00FFFF"/>
              </a:highlight>
            </a:endParaRPr>
          </a:p>
          <a:p>
            <a:pPr marL="0" indent="0">
              <a:buNone/>
            </a:pPr>
            <a:br>
              <a:rPr lang="en-US" dirty="0">
                <a:highlight>
                  <a:srgbClr val="00FFFF"/>
                </a:highlight>
              </a:rPr>
            </a:br>
            <a:r>
              <a:rPr lang="en-US" dirty="0">
                <a:highlight>
                  <a:srgbClr val="00FFFF"/>
                </a:highlight>
              </a:rPr>
              <a:t>В) </a:t>
            </a:r>
            <a:r>
              <a:rPr lang="en-US" dirty="0" err="1">
                <a:highlight>
                  <a:srgbClr val="00FFFF"/>
                </a:highlight>
              </a:rPr>
              <a:t>Кредити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од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други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претпријатија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односно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друг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деловен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партнер</a:t>
            </a:r>
            <a:r>
              <a:rPr lang="en-US" dirty="0">
                <a:highlight>
                  <a:srgbClr val="00FFFF"/>
                </a:highlight>
              </a:rPr>
              <a:t> и </a:t>
            </a:r>
            <a:r>
              <a:rPr lang="en-US" dirty="0" err="1">
                <a:highlight>
                  <a:srgbClr val="00FFFF"/>
                </a:highlight>
              </a:rPr>
              <a:t>тоа</a:t>
            </a:r>
            <a:r>
              <a:rPr lang="en-US" dirty="0">
                <a:highlight>
                  <a:srgbClr val="00FFFF"/>
                </a:highlight>
              </a:rPr>
              <a:t> е </a:t>
            </a:r>
            <a:r>
              <a:rPr lang="en-US" dirty="0" err="1">
                <a:highlight>
                  <a:srgbClr val="00FFFF"/>
                </a:highlight>
              </a:rPr>
              <a:t>кога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тој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деловен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партнер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го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кредитира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претпријатието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за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да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оствари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економска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корист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за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себе</a:t>
            </a:r>
            <a:r>
              <a:rPr lang="en-US" dirty="0">
                <a:highlight>
                  <a:srgbClr val="00FFFF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88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6011E-7C7A-4665-B7C2-C70F7B3E3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5169"/>
            <a:ext cx="10058400" cy="49275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 err="1"/>
              <a:t>Долгорочни</a:t>
            </a:r>
            <a:r>
              <a:rPr lang="en-US" sz="2800" b="1" dirty="0"/>
              <a:t> </a:t>
            </a:r>
            <a:r>
              <a:rPr lang="en-US" sz="2800" b="1" dirty="0" err="1"/>
              <a:t>кредити</a:t>
            </a:r>
            <a:r>
              <a:rPr lang="en-US" sz="2800" b="1" dirty="0"/>
              <a:t> </a:t>
            </a:r>
            <a:r>
              <a:rPr lang="en-US" sz="2800" b="1" dirty="0" err="1"/>
              <a:t>се</a:t>
            </a:r>
            <a:r>
              <a:rPr lang="en-US" sz="2800" b="1" dirty="0"/>
              <a:t> </a:t>
            </a:r>
            <a:r>
              <a:rPr lang="en-US" sz="2800" b="1" dirty="0" err="1"/>
              <a:t>оние</a:t>
            </a:r>
            <a:r>
              <a:rPr lang="en-US" sz="2800" b="1" dirty="0"/>
              <a:t> </a:t>
            </a:r>
            <a:r>
              <a:rPr lang="en-US" sz="2800" b="1" dirty="0" err="1"/>
              <a:t>чии</a:t>
            </a:r>
            <a:r>
              <a:rPr lang="en-US" sz="2800" b="1" dirty="0"/>
              <a:t> </a:t>
            </a:r>
            <a:r>
              <a:rPr lang="en-US" sz="2800" b="1" dirty="0" err="1"/>
              <a:t>рок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враќање</a:t>
            </a:r>
            <a:r>
              <a:rPr lang="en-US" sz="2800" b="1" dirty="0"/>
              <a:t> е </a:t>
            </a:r>
            <a:r>
              <a:rPr lang="en-US" sz="2800" b="1" dirty="0" err="1"/>
              <a:t>над</a:t>
            </a:r>
            <a:r>
              <a:rPr lang="en-US" sz="2800" b="1" dirty="0"/>
              <a:t> </a:t>
            </a:r>
            <a:r>
              <a:rPr lang="en-US" sz="2800" b="1" dirty="0" err="1"/>
              <a:t>пет</a:t>
            </a:r>
            <a:r>
              <a:rPr lang="en-US" sz="2800" b="1" dirty="0"/>
              <a:t> </a:t>
            </a:r>
            <a:r>
              <a:rPr lang="en-US" sz="2800" b="1" dirty="0" err="1"/>
              <a:t>години</a:t>
            </a:r>
            <a:r>
              <a:rPr lang="en-US" sz="2800" b="1" dirty="0"/>
              <a:t> и </a:t>
            </a:r>
            <a:r>
              <a:rPr lang="en-US" sz="2800" b="1" dirty="0" err="1"/>
              <a:t>најчесто</a:t>
            </a:r>
            <a:r>
              <a:rPr lang="en-US" sz="2800" b="1" dirty="0"/>
              <a:t> </a:t>
            </a:r>
            <a:r>
              <a:rPr lang="en-US" sz="2800" b="1" dirty="0" err="1"/>
              <a:t>го</a:t>
            </a:r>
            <a:r>
              <a:rPr lang="en-US" sz="2800" b="1" dirty="0"/>
              <a:t> </a:t>
            </a:r>
            <a:r>
              <a:rPr lang="en-US" sz="2800" b="1" dirty="0" err="1"/>
              <a:t>одобруваат</a:t>
            </a:r>
            <a:r>
              <a:rPr lang="en-US" sz="2800" b="1" dirty="0"/>
              <a:t> </a:t>
            </a:r>
            <a:r>
              <a:rPr lang="en-US" sz="2800" b="1" dirty="0" err="1"/>
              <a:t>банките</a:t>
            </a:r>
            <a:r>
              <a:rPr lang="en-US" sz="2800" b="1" dirty="0"/>
              <a:t> </a:t>
            </a:r>
            <a:r>
              <a:rPr lang="en-US" sz="2800" b="1" dirty="0" err="1"/>
              <a:t>за</a:t>
            </a:r>
            <a:r>
              <a:rPr lang="en-US" sz="2800" b="1" dirty="0"/>
              <a:t> </a:t>
            </a:r>
            <a:r>
              <a:rPr lang="en-US" sz="2800" b="1" dirty="0" err="1"/>
              <a:t>инвестирање</a:t>
            </a:r>
            <a:r>
              <a:rPr lang="en-US" sz="2800" b="1" dirty="0"/>
              <a:t> </a:t>
            </a:r>
            <a:r>
              <a:rPr lang="en-US" sz="2800" b="1" dirty="0" err="1"/>
              <a:t>кои</a:t>
            </a:r>
            <a:r>
              <a:rPr lang="en-US" sz="2800" b="1" dirty="0"/>
              <a:t> </a:t>
            </a:r>
            <a:r>
              <a:rPr lang="en-US" sz="2800" b="1" dirty="0" err="1"/>
              <a:t>имаат</a:t>
            </a:r>
            <a:r>
              <a:rPr lang="en-US" sz="2800" b="1" dirty="0"/>
              <a:t> </a:t>
            </a:r>
            <a:r>
              <a:rPr lang="en-US" sz="2800" b="1" dirty="0" err="1"/>
              <a:t>за</a:t>
            </a:r>
            <a:r>
              <a:rPr lang="en-US" sz="2800" b="1" dirty="0"/>
              <a:t> </a:t>
            </a:r>
            <a:r>
              <a:rPr lang="en-US" sz="2800" b="1" dirty="0" err="1"/>
              <a:t>цел</a:t>
            </a:r>
            <a:r>
              <a:rPr lang="en-US" sz="2800" b="1" dirty="0"/>
              <a:t> </a:t>
            </a:r>
            <a:r>
              <a:rPr lang="en-US" sz="2800" b="1" dirty="0" err="1"/>
              <a:t>да</a:t>
            </a:r>
            <a:r>
              <a:rPr lang="en-US" sz="2800" b="1" dirty="0"/>
              <a:t> </a:t>
            </a:r>
            <a:r>
              <a:rPr lang="en-US" sz="2800" b="1" dirty="0" err="1"/>
              <a:t>го</a:t>
            </a:r>
            <a:r>
              <a:rPr lang="en-US" sz="2800" b="1" dirty="0"/>
              <a:t> </a:t>
            </a:r>
            <a:r>
              <a:rPr lang="en-US" sz="2800" b="1" dirty="0" err="1"/>
              <a:t>прошират</a:t>
            </a:r>
            <a:r>
              <a:rPr lang="en-US" sz="2800" b="1" dirty="0"/>
              <a:t> и </a:t>
            </a:r>
            <a:r>
              <a:rPr lang="en-US" sz="2800" b="1" dirty="0" err="1"/>
              <a:t>усовршат</a:t>
            </a:r>
            <a:r>
              <a:rPr lang="en-US" sz="2800" b="1" dirty="0"/>
              <a:t> </a:t>
            </a:r>
            <a:r>
              <a:rPr lang="en-US" sz="2800" b="1" dirty="0" err="1"/>
              <a:t>работењето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/>
              <a:t>претпријатието</a:t>
            </a:r>
            <a:r>
              <a:rPr lang="en-US" sz="2800" b="1" dirty="0"/>
              <a:t>. </a:t>
            </a:r>
            <a:r>
              <a:rPr lang="en-US" sz="2800" b="1" dirty="0" err="1"/>
              <a:t>Наменети</a:t>
            </a:r>
            <a:r>
              <a:rPr lang="en-US" sz="2800" b="1" dirty="0"/>
              <a:t> </a:t>
            </a:r>
            <a:r>
              <a:rPr lang="en-US" sz="2800" b="1" dirty="0" err="1"/>
              <a:t>се</a:t>
            </a:r>
            <a:r>
              <a:rPr lang="en-US" sz="2800" b="1" dirty="0"/>
              <a:t> </a:t>
            </a:r>
            <a:r>
              <a:rPr lang="en-US" sz="2800" b="1" dirty="0" err="1"/>
              <a:t>да</a:t>
            </a:r>
            <a:r>
              <a:rPr lang="en-US" sz="2800" b="1" dirty="0"/>
              <a:t> </a:t>
            </a:r>
            <a:r>
              <a:rPr lang="en-US" sz="2800" b="1" dirty="0" err="1"/>
              <a:t>обезбедат</a:t>
            </a:r>
            <a:r>
              <a:rPr lang="en-US" sz="2800" b="1" dirty="0"/>
              <a:t> </a:t>
            </a:r>
            <a:r>
              <a:rPr lang="en-US" sz="2800" b="1" dirty="0" err="1"/>
              <a:t>машини</a:t>
            </a:r>
            <a:r>
              <a:rPr lang="en-US" sz="2800" b="1" dirty="0"/>
              <a:t>, </a:t>
            </a:r>
            <a:r>
              <a:rPr lang="en-US" sz="2800" b="1" dirty="0" err="1"/>
              <a:t>опрема</a:t>
            </a:r>
            <a:r>
              <a:rPr lang="en-US" sz="2800" b="1" dirty="0"/>
              <a:t>, </a:t>
            </a:r>
            <a:r>
              <a:rPr lang="en-US" sz="2800" b="1" dirty="0" err="1"/>
              <a:t>деловни</a:t>
            </a:r>
            <a:r>
              <a:rPr lang="en-US" sz="2800" b="1" dirty="0"/>
              <a:t> </a:t>
            </a:r>
            <a:r>
              <a:rPr lang="en-US" sz="2800" b="1" dirty="0" err="1"/>
              <a:t>објекти</a:t>
            </a:r>
            <a:r>
              <a:rPr lang="en-US" sz="2800" b="1" dirty="0"/>
              <a:t>, </a:t>
            </a:r>
            <a:r>
              <a:rPr lang="en-US" sz="2800" b="1" dirty="0" err="1"/>
              <a:t>инсталации</a:t>
            </a:r>
            <a:r>
              <a:rPr lang="en-US" sz="2800" b="1" dirty="0"/>
              <a:t> и </a:t>
            </a:r>
            <a:r>
              <a:rPr lang="en-US" sz="2800" b="1" dirty="0" err="1"/>
              <a:t>друго</a:t>
            </a:r>
            <a:r>
              <a:rPr lang="en-US" sz="2800" b="1" dirty="0"/>
              <a:t>.</a:t>
            </a:r>
          </a:p>
          <a:p>
            <a:r>
              <a:rPr lang="en-US" sz="2400" dirty="0" err="1">
                <a:highlight>
                  <a:srgbClr val="00FFFF"/>
                </a:highlight>
              </a:rPr>
              <a:t>Враќањето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најчесто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се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врши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од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профитот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или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од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средствата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наменети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за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амортизација</a:t>
            </a:r>
            <a:r>
              <a:rPr lang="en-US" sz="2400" dirty="0">
                <a:highlight>
                  <a:srgbClr val="00FFFF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05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0D1B-A20E-414F-9776-235634202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64974"/>
            <a:ext cx="10058400" cy="51877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Корпорациски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обврзници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се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хартии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од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вредност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која</a:t>
            </a:r>
            <a:r>
              <a:rPr lang="en-US" sz="2400" b="1" dirty="0">
                <a:solidFill>
                  <a:srgbClr val="FF0000"/>
                </a:solidFill>
              </a:rPr>
              <a:t> е </a:t>
            </a:r>
            <a:r>
              <a:rPr lang="en-US" sz="2400" b="1" dirty="0" err="1">
                <a:solidFill>
                  <a:srgbClr val="FF0000"/>
                </a:solidFill>
              </a:rPr>
              <a:t>потврда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која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покажува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задолженост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на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претпријатието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кон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имателот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на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обврзницата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Акција</a:t>
            </a:r>
            <a:r>
              <a:rPr lang="en-US" sz="2400" b="1" dirty="0">
                <a:solidFill>
                  <a:srgbClr val="00B050"/>
                </a:solidFill>
              </a:rPr>
              <a:t> е </a:t>
            </a:r>
            <a:r>
              <a:rPr lang="en-US" sz="2400" b="1" dirty="0" err="1">
                <a:solidFill>
                  <a:srgbClr val="00B050"/>
                </a:solidFill>
              </a:rPr>
              <a:t>хартија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од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вредност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односно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писмена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потврда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за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правото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на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сопственикот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на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дел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од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капиталот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на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претпријатието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односно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на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акционерското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друштво</a:t>
            </a:r>
            <a:r>
              <a:rPr lang="en-US" sz="2400" b="1" dirty="0">
                <a:solidFill>
                  <a:srgbClr val="00B050"/>
                </a:solidFill>
              </a:rPr>
              <a:t>.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Дивиденда</a:t>
            </a:r>
            <a:r>
              <a:rPr lang="en-US" sz="2400" b="1" dirty="0">
                <a:solidFill>
                  <a:srgbClr val="0070C0"/>
                </a:solidFill>
              </a:rPr>
              <a:t> е </a:t>
            </a:r>
            <a:r>
              <a:rPr lang="en-US" sz="2400" b="1" dirty="0" err="1">
                <a:solidFill>
                  <a:srgbClr val="0070C0"/>
                </a:solidFill>
              </a:rPr>
              <a:t>дел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од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профитот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наменет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за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распределба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на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имателите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на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акција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 err="1">
                <a:solidFill>
                  <a:srgbClr val="0070C0"/>
                </a:solidFill>
              </a:rPr>
              <a:t>акционери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06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accent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78054B-807B-4B85-BA33-EB55F3FD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FFFFFF"/>
                </a:solidFill>
              </a:rPr>
              <a:t>Вежба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2E285-9C3F-4A85-86D8-2E1A13C14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err="1"/>
              <a:t>Пронајдете</a:t>
            </a:r>
            <a:r>
              <a:rPr lang="en-US" sz="2000" b="1" dirty="0"/>
              <a:t> </a:t>
            </a:r>
            <a:r>
              <a:rPr lang="en-US" sz="2000" b="1" dirty="0" err="1"/>
              <a:t>претпријатие</a:t>
            </a:r>
            <a:r>
              <a:rPr lang="en-US" sz="2000" b="1" dirty="0"/>
              <a:t> </a:t>
            </a:r>
            <a:r>
              <a:rPr lang="en-US" sz="2000" b="1" dirty="0" err="1"/>
              <a:t>по</a:t>
            </a:r>
            <a:r>
              <a:rPr lang="en-US" sz="2000" b="1" dirty="0"/>
              <a:t> </a:t>
            </a:r>
            <a:r>
              <a:rPr lang="en-US" sz="2000" b="1" dirty="0" err="1"/>
              <a:t>ваш</a:t>
            </a:r>
            <a:r>
              <a:rPr lang="en-US" sz="2000" b="1" dirty="0"/>
              <a:t> </a:t>
            </a:r>
            <a:r>
              <a:rPr lang="en-US" sz="2000" b="1" dirty="0" err="1"/>
              <a:t>избор</a:t>
            </a:r>
            <a:r>
              <a:rPr lang="en-US" sz="2000" b="1" dirty="0"/>
              <a:t> и </a:t>
            </a:r>
            <a:r>
              <a:rPr lang="en-US" sz="2000" b="1" dirty="0" err="1"/>
              <a:t>објаснете</a:t>
            </a:r>
            <a:r>
              <a:rPr lang="en-US" sz="2000" b="1" dirty="0"/>
              <a:t> </a:t>
            </a:r>
            <a:r>
              <a:rPr lang="en-US" sz="2000" b="1" dirty="0" err="1"/>
              <a:t>какви</a:t>
            </a:r>
            <a:r>
              <a:rPr lang="en-US" sz="2000" b="1" dirty="0"/>
              <a:t> </a:t>
            </a:r>
            <a:r>
              <a:rPr lang="en-US" sz="2000" b="1" dirty="0" err="1"/>
              <a:t>извори</a:t>
            </a:r>
            <a:r>
              <a:rPr lang="en-US" sz="2000" b="1" dirty="0"/>
              <a:t> и </a:t>
            </a:r>
            <a:r>
              <a:rPr lang="en-US" sz="2000" b="1" dirty="0" err="1"/>
              <a:t>начини</a:t>
            </a:r>
            <a:r>
              <a:rPr lang="en-US" sz="2000" b="1" dirty="0"/>
              <a:t> </a:t>
            </a:r>
            <a:r>
              <a:rPr lang="en-US" sz="2000" b="1" dirty="0" err="1"/>
              <a:t>на</a:t>
            </a:r>
            <a:r>
              <a:rPr lang="en-US" sz="2000" b="1" dirty="0"/>
              <a:t> </a:t>
            </a:r>
            <a:r>
              <a:rPr lang="en-US" sz="2000" b="1" dirty="0" err="1"/>
              <a:t>финансирање</a:t>
            </a:r>
            <a:r>
              <a:rPr lang="en-US" sz="2000" b="1" dirty="0"/>
              <a:t> </a:t>
            </a:r>
            <a:r>
              <a:rPr lang="en-US" sz="2000" b="1" dirty="0" err="1"/>
              <a:t>употребува</a:t>
            </a:r>
            <a:r>
              <a:rPr lang="en-US" sz="2000" b="1" dirty="0"/>
              <a:t> </a:t>
            </a:r>
            <a:r>
              <a:rPr lang="en-US" sz="2000" b="1" dirty="0" err="1"/>
              <a:t>тоа</a:t>
            </a:r>
            <a:r>
              <a:rPr lang="en-US" sz="2000" b="1" dirty="0"/>
              <a:t> </a:t>
            </a:r>
            <a:r>
              <a:rPr lang="en-US" sz="2000" b="1" dirty="0" err="1"/>
              <a:t>претпријатие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0805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43B41"/>
      </a:dk2>
      <a:lt2>
        <a:srgbClr val="E8E6E2"/>
      </a:lt2>
      <a:accent1>
        <a:srgbClr val="8DA5CC"/>
      </a:accent1>
      <a:accent2>
        <a:srgbClr val="6FACBC"/>
      </a:accent2>
      <a:accent3>
        <a:srgbClr val="79ACA1"/>
      </a:accent3>
      <a:accent4>
        <a:srgbClr val="6DB287"/>
      </a:accent4>
      <a:accent5>
        <a:srgbClr val="7AB078"/>
      </a:accent5>
      <a:accent6>
        <a:srgbClr val="89AD6A"/>
      </a:accent6>
      <a:hlink>
        <a:srgbClr val="967F5B"/>
      </a:hlink>
      <a:folHlink>
        <a:srgbClr val="828282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SavonVTI</vt:lpstr>
      <vt:lpstr>БИЗНИС И ПРЕТПРИЕМНИШТВО</vt:lpstr>
      <vt:lpstr>Поим и суштина на финансирање</vt:lpstr>
      <vt:lpstr>PowerPoint Presentation</vt:lpstr>
      <vt:lpstr>Сопствени извори на финансирање</vt:lpstr>
      <vt:lpstr>Туѓи извори на финансирање</vt:lpstr>
      <vt:lpstr>PowerPoint Presentation</vt:lpstr>
      <vt:lpstr>PowerPoint Presentation</vt:lpstr>
      <vt:lpstr>PowerPoint Presentation</vt:lpstr>
      <vt:lpstr>Вежба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312</cp:revision>
  <dcterms:created xsi:type="dcterms:W3CDTF">2020-03-20T11:24:21Z</dcterms:created>
  <dcterms:modified xsi:type="dcterms:W3CDTF">2020-03-20T12:07:08Z</dcterms:modified>
</cp:coreProperties>
</file>