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sz="2800" dirty="0" smtClean="0"/>
              <a:t>ВОВЕД ВО ТОКСИКОЛОГИЈА, ПОИМ ЗА ОТРОВ</a:t>
            </a:r>
            <a:endParaRPr lang="mk-MK" sz="2800" dirty="0"/>
          </a:p>
        </p:txBody>
      </p:sp>
      <p:sp>
        <p:nvSpPr>
          <p:cNvPr id="3" name="Subtitle 2"/>
          <p:cNvSpPr>
            <a:spLocks noGrp="1"/>
          </p:cNvSpPr>
          <p:nvPr>
            <p:ph type="subTitle" idx="1"/>
          </p:nvPr>
        </p:nvSpPr>
        <p:spPr/>
        <p:txBody>
          <a:bodyPr/>
          <a:lstStyle/>
          <a:p>
            <a:r>
              <a:rPr lang="mk-MK" dirty="0" smtClean="0"/>
              <a:t>ИЗРАБОТИЛ-ЈАСМИНА НИКОЛОВСКА</a:t>
            </a:r>
          </a:p>
          <a:p>
            <a:endParaRPr lang="mk-MK" dirty="0"/>
          </a:p>
          <a:p>
            <a:endParaRPr lang="mk-MK"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1839603"/>
      </p:ext>
    </p:extLst>
  </p:cSld>
  <p:clrMapOvr>
    <a:masterClrMapping/>
  </p:clrMapOvr>
  <mc:AlternateContent xmlns:mc="http://schemas.openxmlformats.org/markup-compatibility/2006">
    <mc:Choice xmlns:p14="http://schemas.microsoft.com/office/powerpoint/2010/main" Requires="p14">
      <p:transition spd="slow" p14:dur="2000" advTm="18728"/>
    </mc:Choice>
    <mc:Fallback>
      <p:transition spd="slow" advTm="18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287" y="231820"/>
            <a:ext cx="8825659" cy="1777283"/>
          </a:xfrm>
        </p:spPr>
        <p:txBody>
          <a:bodyPr/>
          <a:lstStyle/>
          <a:p>
            <a:r>
              <a:rPr lang="mk-MK" sz="1600" dirty="0" smtClean="0"/>
              <a:t>Токсикологијата е наука која ги проучув неповолните влијанија на сите отрови врз живите организми, ги проучува симптомите, механизмите на дејство и лекувањето на труењата кај луѓето. Зборот токсикологија потекнува од грчките зборови </a:t>
            </a:r>
            <a:r>
              <a:rPr lang="en-US" sz="1600" dirty="0" err="1" smtClean="0"/>
              <a:t>toksikon</a:t>
            </a:r>
            <a:r>
              <a:rPr lang="en-US" sz="1600" dirty="0" smtClean="0"/>
              <a:t> –</a:t>
            </a:r>
            <a:r>
              <a:rPr lang="mk-MK" sz="1600" dirty="0" smtClean="0"/>
              <a:t>отров и  </a:t>
            </a:r>
            <a:r>
              <a:rPr lang="en-US" sz="1600" dirty="0" smtClean="0"/>
              <a:t>logos</a:t>
            </a:r>
            <a:r>
              <a:rPr lang="mk-MK" sz="1600" dirty="0" smtClean="0"/>
              <a:t>-наука. Здравствениот работник кој ја проучува токсикологијата се вика токсиколог.</a:t>
            </a:r>
            <a:endParaRPr lang="mk-MK" sz="1600"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31445" y="2603500"/>
            <a:ext cx="6073422" cy="3416300"/>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99451886"/>
      </p:ext>
    </p:extLst>
  </p:cSld>
  <p:clrMapOvr>
    <a:masterClrMapping/>
  </p:clrMapOvr>
  <mc:AlternateContent xmlns:mc="http://schemas.openxmlformats.org/markup-compatibility/2006">
    <mc:Choice xmlns:p14="http://schemas.microsoft.com/office/powerpoint/2010/main" Requires="p14">
      <p:transition spd="slow" p14:dur="2000" advTm="52068"/>
    </mc:Choice>
    <mc:Fallback>
      <p:transition spd="slow" advTm="520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52" y="354650"/>
            <a:ext cx="11247402" cy="1331651"/>
          </a:xfrm>
        </p:spPr>
        <p:txBody>
          <a:bodyPr/>
          <a:lstStyle/>
          <a:p>
            <a:r>
              <a:rPr lang="mk-MK" sz="1400" dirty="0" smtClean="0"/>
              <a:t>Од 1500 г.п.н.е датираат првите записи на 800 лекови и отрови кои биле применувани во воени цели, а понатаму се повеќе се зголемувала употребата на отровите. Познати личности низ историјата биле жртви на отровите како Сократ, Клеопатра и Клаудиус. Во времето на ренесансата и просветлувањето големо значење имале студиите на Парацелзиус и Орфила</a:t>
            </a:r>
            <a:endParaRPr lang="mk-MK" sz="1400" dirty="0"/>
          </a:p>
        </p:txBody>
      </p:sp>
      <p:sp>
        <p:nvSpPr>
          <p:cNvPr id="3" name="Content Placeholder 2"/>
          <p:cNvSpPr>
            <a:spLocks noGrp="1"/>
          </p:cNvSpPr>
          <p:nvPr>
            <p:ph idx="1"/>
          </p:nvPr>
        </p:nvSpPr>
        <p:spPr/>
        <p:txBody>
          <a:bodyPr/>
          <a:lstStyle/>
          <a:p>
            <a:pPr marL="0" indent="0">
              <a:buNone/>
            </a:pPr>
            <a:endParaRPr lang="mk-MK"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70" y="2397438"/>
            <a:ext cx="3810000" cy="3571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3" y="2749874"/>
            <a:ext cx="5175570" cy="3123551"/>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4577197"/>
      </p:ext>
    </p:extLst>
  </p:cSld>
  <p:clrMapOvr>
    <a:masterClrMapping/>
  </p:clrMapOvr>
  <mc:AlternateContent xmlns:mc="http://schemas.openxmlformats.org/markup-compatibility/2006">
    <mc:Choice xmlns:p14="http://schemas.microsoft.com/office/powerpoint/2010/main" Requires="p14">
      <p:transition spd="slow" p14:dur="2000" advTm="71059"/>
    </mc:Choice>
    <mc:Fallback>
      <p:transition spd="slow" advTm="71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92429"/>
            <a:ext cx="8761413" cy="1519706"/>
          </a:xfrm>
        </p:spPr>
        <p:txBody>
          <a:bodyPr/>
          <a:lstStyle/>
          <a:p>
            <a:r>
              <a:rPr lang="mk-MK" sz="1600" dirty="0" smtClean="0"/>
              <a:t>Фактор на токсичност на една супстанција е употребената доза. Сите супстанции се токсични под одредени услови. Некои од нив се токсични индиректно. На пример метанолот не е токсичен, но внесен во организмот се метаболира во црниот дроб до мравја киселина и формалдехид, коишто се токсични.</a:t>
            </a:r>
            <a:endParaRPr lang="mk-MK" sz="1600" dirty="0"/>
          </a:p>
        </p:txBody>
      </p:sp>
      <p:sp>
        <p:nvSpPr>
          <p:cNvPr id="3" name="Content Placeholder 2"/>
          <p:cNvSpPr>
            <a:spLocks noGrp="1"/>
          </p:cNvSpPr>
          <p:nvPr>
            <p:ph idx="1"/>
          </p:nvPr>
        </p:nvSpPr>
        <p:spPr/>
        <p:txBody>
          <a:bodyPr/>
          <a:lstStyle/>
          <a:p>
            <a:r>
              <a:rPr lang="mk-MK" dirty="0" smtClean="0"/>
              <a:t>Парацелзиус, кој се смета за татко на фармацијата,  утврдил дека одредени супстанции во растенијата и животните се директно одговорни за нивната токсичнист. Тој докажал дека токсичните ефекти на супстанциите зависат од употребената доза. Според него ДОЗАТА ГО ОДРЕДУВА ОТРОВОТ </a:t>
            </a:r>
            <a:r>
              <a:rPr lang="en-US" dirty="0" smtClean="0"/>
              <a:t>(</a:t>
            </a:r>
            <a:r>
              <a:rPr lang="en-US" dirty="0" err="1" smtClean="0"/>
              <a:t>dosis</a:t>
            </a:r>
            <a:r>
              <a:rPr lang="en-US" dirty="0" smtClean="0"/>
              <a:t> sola </a:t>
            </a:r>
            <a:r>
              <a:rPr lang="en-US" dirty="0" err="1" smtClean="0"/>
              <a:t>facit</a:t>
            </a:r>
            <a:r>
              <a:rPr lang="en-US" dirty="0" smtClean="0"/>
              <a:t> </a:t>
            </a:r>
            <a:r>
              <a:rPr lang="en-US" dirty="0" err="1" smtClean="0"/>
              <a:t>venenum</a:t>
            </a:r>
            <a:r>
              <a:rPr lang="en-US" dirty="0" smtClean="0"/>
              <a:t>)</a:t>
            </a:r>
          </a:p>
          <a:p>
            <a:r>
              <a:rPr lang="mk-MK" dirty="0" smtClean="0"/>
              <a:t>Орфила бил шпански лекар којшто ги поучувал ефектите на отровите врз спечифични органи анализирајќи материјал од аутопсија. Тој ја одвоил токсикологијата од останатите науки и напишал книга за неа на негова 28 годишна возраст.</a:t>
            </a:r>
            <a:endParaRPr lang="mk-MK"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7600023"/>
      </p:ext>
    </p:extLst>
  </p:cSld>
  <p:clrMapOvr>
    <a:masterClrMapping/>
  </p:clrMapOvr>
  <mc:AlternateContent xmlns:mc="http://schemas.openxmlformats.org/markup-compatibility/2006">
    <mc:Choice xmlns:p14="http://schemas.microsoft.com/office/powerpoint/2010/main" Requires="p14">
      <p:transition spd="slow" p14:dur="2000" advTm="52085"/>
    </mc:Choice>
    <mc:Fallback>
      <p:transition spd="slow" advTm="52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61" y="522907"/>
            <a:ext cx="11269014" cy="1524833"/>
          </a:xfrm>
        </p:spPr>
        <p:txBody>
          <a:bodyPr/>
          <a:lstStyle/>
          <a:p>
            <a:r>
              <a:rPr lang="mk-MK" sz="1400" dirty="0" smtClean="0"/>
              <a:t>ОТРОВИТЕ ги нарушуваат биолошките (физиолошките)функции на организмот, предизвикувајќи минливи или трајни нарушувања, вклучувајќи и смрт. Поимот отров не може точно да се дефинира бидејќи една супстанција внесена во оранизмот во одредени дози или на одреден начин може да биде лековита, а аплицирана во други дози или на друг начин може да биде отровна. Во текот на историскиот развоја на токсикологијата, голем број научници се обиделе да го дефинираат пооимот отров. Овде ќе споменеме неколку</a:t>
            </a:r>
            <a:endParaRPr lang="mk-MK" sz="14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01521" y="3812147"/>
            <a:ext cx="4026984" cy="2577093"/>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5660" y="2315662"/>
            <a:ext cx="5350418" cy="4542338"/>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53577149"/>
      </p:ext>
    </p:extLst>
  </p:cSld>
  <p:clrMapOvr>
    <a:masterClrMapping/>
  </p:clrMapOvr>
  <mc:AlternateContent xmlns:mc="http://schemas.openxmlformats.org/markup-compatibility/2006">
    <mc:Choice xmlns:p14="http://schemas.microsoft.com/office/powerpoint/2010/main" Requires="p14">
      <p:transition spd="slow" p14:dur="2000" advTm="58062"/>
    </mc:Choice>
    <mc:Fallback>
      <p:transition spd="slow" advTm="58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Што е отров?</a:t>
            </a:r>
            <a:endParaRPr lang="mk-MK"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28591" y="2603500"/>
            <a:ext cx="6079130" cy="3416300"/>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97747966"/>
      </p:ext>
    </p:extLst>
  </p:cSld>
  <p:clrMapOvr>
    <a:masterClrMapping/>
  </p:clrMapOvr>
  <mc:AlternateContent xmlns:mc="http://schemas.openxmlformats.org/markup-compatibility/2006">
    <mc:Choice xmlns:p14="http://schemas.microsoft.com/office/powerpoint/2010/main" Requires="p14">
      <p:transition spd="slow" p14:dur="2000" advTm="3933"/>
    </mc:Choice>
    <mc:Fallback>
      <p:transition spd="slow" advTm="3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Content Placeholder 2"/>
          <p:cNvSpPr>
            <a:spLocks noGrp="1"/>
          </p:cNvSpPr>
          <p:nvPr>
            <p:ph idx="1"/>
          </p:nvPr>
        </p:nvSpPr>
        <p:spPr/>
        <p:txBody>
          <a:bodyPr/>
          <a:lstStyle/>
          <a:p>
            <a:r>
              <a:rPr lang="mk-MK" dirty="0" smtClean="0"/>
              <a:t>КЛОД БЕРНАРД-Отровите се супстанции кои според својата физичка и хемиска природа, при навлегувањето во крвта или во човечкиот организам, можат да предизвикаат минливи или трајни оштетувања</a:t>
            </a:r>
          </a:p>
          <a:p>
            <a:r>
              <a:rPr lang="mk-MK" dirty="0" smtClean="0"/>
              <a:t>ЛЕВИН-Отровите се хемиски супстанции кои се синтетизираат надвор од живиот организам а внесени во човекот можат да предизвикаат болест или смрт</a:t>
            </a:r>
          </a:p>
          <a:p>
            <a:r>
              <a:rPr lang="mk-MK" dirty="0" smtClean="0"/>
              <a:t>ОРФИЛА-Отров е онаа материја што во мало количество предизвикува нарушување на здравјето или смрт</a:t>
            </a:r>
            <a:endParaRPr lang="mk-MK"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34583417"/>
      </p:ext>
    </p:extLst>
  </p:cSld>
  <p:clrMapOvr>
    <a:masterClrMapping/>
  </p:clrMapOvr>
  <mc:AlternateContent xmlns:mc="http://schemas.openxmlformats.org/markup-compatibility/2006">
    <mc:Choice xmlns:p14="http://schemas.microsoft.com/office/powerpoint/2010/main" Requires="p14">
      <p:transition spd="slow" p14:dur="2000" advTm="70143"/>
    </mc:Choice>
    <mc:Fallback>
      <p:transition spd="slow" advTm="70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Content Placeholder 2"/>
          <p:cNvSpPr>
            <a:spLocks noGrp="1"/>
          </p:cNvSpPr>
          <p:nvPr>
            <p:ph idx="1"/>
          </p:nvPr>
        </p:nvSpPr>
        <p:spPr/>
        <p:txBody>
          <a:bodyPr/>
          <a:lstStyle/>
          <a:p>
            <a:r>
              <a:rPr lang="mk-MK" dirty="0" smtClean="0"/>
              <a:t>Термини во токсикологијата</a:t>
            </a:r>
          </a:p>
          <a:p>
            <a:pPr>
              <a:buFont typeface="+mj-lt"/>
              <a:buAutoNum type="arabicPeriod"/>
            </a:pPr>
            <a:r>
              <a:rPr lang="mk-MK" dirty="0" smtClean="0"/>
              <a:t>Хемикалии</a:t>
            </a:r>
          </a:p>
          <a:p>
            <a:pPr>
              <a:buFont typeface="+mj-lt"/>
              <a:buAutoNum type="arabicPeriod"/>
            </a:pPr>
            <a:r>
              <a:rPr lang="mk-MK" dirty="0" smtClean="0"/>
              <a:t>Отров</a:t>
            </a:r>
          </a:p>
          <a:p>
            <a:pPr>
              <a:buFont typeface="+mj-lt"/>
              <a:buAutoNum type="arabicPeriod"/>
            </a:pPr>
            <a:r>
              <a:rPr lang="mk-MK" dirty="0" smtClean="0"/>
              <a:t>Токсини</a:t>
            </a:r>
          </a:p>
          <a:p>
            <a:pPr>
              <a:buFont typeface="+mj-lt"/>
              <a:buAutoNum type="arabicPeriod"/>
            </a:pPr>
            <a:r>
              <a:rPr lang="mk-MK" dirty="0" smtClean="0"/>
              <a:t>Токсичност</a:t>
            </a:r>
          </a:p>
          <a:p>
            <a:pPr>
              <a:buFont typeface="+mj-lt"/>
              <a:buAutoNum type="arabicPeriod"/>
            </a:pPr>
            <a:r>
              <a:rPr lang="mk-MK" dirty="0" smtClean="0"/>
              <a:t>Токсицитет</a:t>
            </a:r>
          </a:p>
          <a:p>
            <a:pPr>
              <a:buFont typeface="+mj-lt"/>
              <a:buAutoNum type="arabicPeriod"/>
            </a:pPr>
            <a:r>
              <a:rPr lang="mk-MK" dirty="0" smtClean="0"/>
              <a:t>Ксенобиотик</a:t>
            </a:r>
          </a:p>
          <a:p>
            <a:pPr>
              <a:buFont typeface="+mj-lt"/>
              <a:buAutoNum type="arabicPeriod"/>
            </a:pPr>
            <a:endParaRPr lang="mk-MK" dirty="0" smtClean="0"/>
          </a:p>
          <a:p>
            <a:pPr marL="0" indent="0">
              <a:buNone/>
            </a:pPr>
            <a:endParaRPr lang="mk-MK" dirty="0"/>
          </a:p>
          <a:p>
            <a:pPr marL="0" indent="0">
              <a:buNone/>
            </a:pPr>
            <a:endParaRPr lang="mk-MK" dirty="0" smtClean="0"/>
          </a:p>
          <a:p>
            <a:pPr marL="0" indent="0">
              <a:buNone/>
            </a:pPr>
            <a:endParaRPr lang="mk-MK" dirty="0"/>
          </a:p>
          <a:p>
            <a:pPr marL="0" indent="0">
              <a:buNone/>
            </a:pPr>
            <a:endParaRPr lang="mk-MK" dirty="0"/>
          </a:p>
          <a:p>
            <a:endParaRPr lang="mk-MK" dirty="0" smtClean="0"/>
          </a:p>
          <a:p>
            <a:endParaRPr lang="mk-MK" dirty="0" smtClean="0"/>
          </a:p>
          <a:p>
            <a:pPr marL="0" indent="0">
              <a:buNone/>
            </a:pPr>
            <a:endParaRPr lang="mk-MK"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259" y="3111254"/>
            <a:ext cx="2628900" cy="174307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4070326"/>
      </p:ext>
    </p:extLst>
  </p:cSld>
  <p:clrMapOvr>
    <a:masterClrMapping/>
  </p:clrMapOvr>
  <mc:AlternateContent xmlns:mc="http://schemas.openxmlformats.org/markup-compatibility/2006">
    <mc:Choice xmlns:p14="http://schemas.microsoft.com/office/powerpoint/2010/main" Requires="p14">
      <p:transition spd="slow" p14:dur="2000" advTm="102939"/>
    </mc:Choice>
    <mc:Fallback>
      <p:transition spd="slow" advTm="102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Content Placeholder 2"/>
          <p:cNvSpPr>
            <a:spLocks noGrp="1"/>
          </p:cNvSpPr>
          <p:nvPr>
            <p:ph idx="1"/>
          </p:nvPr>
        </p:nvSpPr>
        <p:spPr>
          <a:xfrm>
            <a:off x="1154954" y="2603500"/>
            <a:ext cx="8825659" cy="3642754"/>
          </a:xfrm>
        </p:spPr>
        <p:txBody>
          <a:bodyPr/>
          <a:lstStyle/>
          <a:p>
            <a:r>
              <a:rPr lang="mk-MK" dirty="0" smtClean="0"/>
              <a:t>ДИСЦИПЛИНИ ВО ТОКСИКОЛОГИЈАТА</a:t>
            </a:r>
          </a:p>
          <a:p>
            <a:pPr>
              <a:buFont typeface="Wingdings" panose="05000000000000000000" pitchFamily="2" charset="2"/>
              <a:buChar char="v"/>
            </a:pPr>
            <a:r>
              <a:rPr lang="mk-MK" dirty="0" smtClean="0"/>
              <a:t>Дескриптивна токсикологија</a:t>
            </a:r>
          </a:p>
          <a:p>
            <a:pPr>
              <a:buFont typeface="Wingdings" panose="05000000000000000000" pitchFamily="2" charset="2"/>
              <a:buChar char="v"/>
            </a:pPr>
            <a:r>
              <a:rPr lang="mk-MK" dirty="0" smtClean="0"/>
              <a:t>Истражувачка токсикологија</a:t>
            </a:r>
          </a:p>
          <a:p>
            <a:pPr>
              <a:buFont typeface="Wingdings" panose="05000000000000000000" pitchFamily="2" charset="2"/>
              <a:buChar char="v"/>
            </a:pPr>
            <a:r>
              <a:rPr lang="mk-MK" dirty="0" smtClean="0"/>
              <a:t>Клиничка и форензичка токсикологија</a:t>
            </a:r>
          </a:p>
          <a:p>
            <a:pPr>
              <a:buFont typeface="Wingdings" panose="05000000000000000000" pitchFamily="2" charset="2"/>
              <a:buChar char="v"/>
            </a:pPr>
            <a:r>
              <a:rPr lang="mk-MK" dirty="0" smtClean="0"/>
              <a:t>Ветеринарна токсикологија</a:t>
            </a:r>
          </a:p>
          <a:p>
            <a:pPr>
              <a:buFont typeface="Wingdings" panose="05000000000000000000" pitchFamily="2" charset="2"/>
              <a:buChar char="v"/>
            </a:pPr>
            <a:r>
              <a:rPr lang="mk-MK" dirty="0" smtClean="0"/>
              <a:t>Екотоксикологија</a:t>
            </a:r>
          </a:p>
          <a:p>
            <a:pPr>
              <a:buFont typeface="Wingdings" panose="05000000000000000000" pitchFamily="2" charset="2"/>
              <a:buChar char="v"/>
            </a:pPr>
            <a:r>
              <a:rPr lang="mk-MK" dirty="0" smtClean="0"/>
              <a:t>Професионална токсикологија</a:t>
            </a:r>
          </a:p>
          <a:p>
            <a:pPr>
              <a:buFont typeface="Wingdings" panose="05000000000000000000" pitchFamily="2" charset="2"/>
              <a:buChar char="v"/>
            </a:pPr>
            <a:r>
              <a:rPr lang="mk-MK" dirty="0" smtClean="0"/>
              <a:t>Прехрамбена токсикологија</a:t>
            </a:r>
          </a:p>
          <a:p>
            <a:pPr>
              <a:buFont typeface="Wingdings" panose="05000000000000000000" pitchFamily="2" charset="2"/>
              <a:buChar char="v"/>
            </a:pPr>
            <a:r>
              <a:rPr lang="mk-MK" dirty="0" smtClean="0"/>
              <a:t>Аналитичка токсикологија</a:t>
            </a:r>
          </a:p>
          <a:p>
            <a:pPr>
              <a:buFont typeface="Wingdings" panose="05000000000000000000" pitchFamily="2" charset="2"/>
              <a:buChar char="v"/>
            </a:pPr>
            <a:endParaRPr lang="mk-MK"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511" y="3337238"/>
            <a:ext cx="2847975" cy="16002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04199717"/>
      </p:ext>
    </p:extLst>
  </p:cSld>
  <p:clrMapOvr>
    <a:masterClrMapping/>
  </p:clrMapOvr>
  <mc:AlternateContent xmlns:mc="http://schemas.openxmlformats.org/markup-compatibility/2006">
    <mc:Choice xmlns:p14="http://schemas.microsoft.com/office/powerpoint/2010/main" Requires="p14">
      <p:transition spd="slow" p14:dur="2000" advTm="112820"/>
    </mc:Choice>
    <mc:Fallback>
      <p:transition spd="slow" advTm="112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47</TotalTime>
  <Words>432</Words>
  <Application>Microsoft Office PowerPoint</Application>
  <PresentationFormat>Widescreen</PresentationFormat>
  <Paragraphs>34</Paragraphs>
  <Slides>9</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Wingdings</vt:lpstr>
      <vt:lpstr>Wingdings 3</vt:lpstr>
      <vt:lpstr>Ion Boardroom</vt:lpstr>
      <vt:lpstr>ВОВЕД ВО ТОКСИКОЛОГИЈА, ПОИМ ЗА ОТРОВ</vt:lpstr>
      <vt:lpstr>Токсикологијата е наука која ги проучув неповолните влијанија на сите отрови врз живите организми, ги проучува симптомите, механизмите на дејство и лекувањето на труењата кај луѓето. Зборот токсикологија потекнува од грчките зборови toksikon –отров и  logos-наука. Здравствениот работник кој ја проучува токсикологијата се вика токсиколог.</vt:lpstr>
      <vt:lpstr>Од 1500 г.п.н.е датираат првите записи на 800 лекови и отрови кои биле применувани во воени цели, а понатаму се повеќе се зголемувала употребата на отровите. Познати личности низ историјата биле жртви на отровите како Сократ, Клеопатра и Клаудиус. Во времето на ренесансата и просветлувањето големо значење имале студиите на Парацелзиус и Орфила</vt:lpstr>
      <vt:lpstr>Фактор на токсичност на една супстанција е употребената доза. Сите супстанции се токсични под одредени услови. Некои од нив се токсични индиректно. На пример метанолот не е токсичен, но внесен во организмот се метаболира во црниот дроб до мравја киселина и формалдехид, коишто се токсични.</vt:lpstr>
      <vt:lpstr>ОТРОВИТЕ ги нарушуваат биолошките (физиолошките)функции на организмот, предизвикувајќи минливи или трајни нарушувања, вклучувајќи и смрт. Поимот отров не може точно да се дефинира бидејќи една супстанција внесена во оранизмот во одредени дози или на одреден начин може да биде лековита, а аплицирана во други дози или на друг начин може да биде отровна. Во текот на историскиот развоја на токсикологијата, голем број научници се обиделе да го дефинираат пооимот отров. Овде ќе споменеме неколку</vt:lpstr>
      <vt:lpstr>Што е отров?</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ВОВЕД ВО ТОКСИКОЛОГИЈА, ПОИМ ЗА ОТРОВ</dc:title>
  <dc:creator>Com</dc:creator>
  <cp:lastModifiedBy>Com</cp:lastModifiedBy>
  <cp:revision>7</cp:revision>
  <dcterms:created xsi:type="dcterms:W3CDTF">2020-03-18T16:34:20Z</dcterms:created>
  <dcterms:modified xsi:type="dcterms:W3CDTF">2020-03-19T16:23:52Z</dcterms:modified>
</cp:coreProperties>
</file>