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B1039C-008A-4F18-AAA4-5C775699B29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323DB2-38D6-4058-B8A8-6D84C3BAD6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mk-MK" dirty="0" smtClean="0"/>
              <a:t>Германски јазик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mk-MK" sz="3200" dirty="0" smtClean="0"/>
              <a:t>деветто одделение</a:t>
            </a:r>
            <a:endParaRPr lang="en-US" sz="3200" dirty="0"/>
          </a:p>
        </p:txBody>
      </p:sp>
      <p:pic>
        <p:nvPicPr>
          <p:cNvPr id="4" name="Picture 3" descr="german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3733800"/>
            <a:ext cx="2514600" cy="23996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utsch-translation-german-german-language-hand-drawn-doodles-lettering-deutsch-translation-german-german-language-hand-drawn-1377647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571690"/>
            <a:ext cx="8077200" cy="57146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Lektion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Cool und fit?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>Konjuktionen: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</a:t>
            </a:r>
            <a:r>
              <a:rPr lang="de-DE" dirty="0" smtClean="0"/>
              <a:t>, aber, oder, denn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961376" cy="231343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0-Position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!!!</a:t>
            </a:r>
          </a:p>
          <a:p>
            <a:pPr algn="l"/>
            <a:endParaRPr lang="de-DE" b="1" dirty="0" smtClean="0"/>
          </a:p>
          <a:p>
            <a:pPr marL="493776" indent="-457200" algn="l"/>
            <a:r>
              <a:rPr lang="de-DE" b="1" dirty="0" smtClean="0">
                <a:solidFill>
                  <a:srgbClr val="FF0000"/>
                </a:solidFill>
              </a:rPr>
              <a:t>1. </a:t>
            </a:r>
            <a:r>
              <a:rPr lang="de-DE" b="1" dirty="0" smtClean="0">
                <a:solidFill>
                  <a:schemeClr val="tx1"/>
                </a:solidFill>
              </a:rPr>
              <a:t>und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pPr marL="493776" indent="-457200" algn="l"/>
            <a:r>
              <a:rPr lang="de-DE" dirty="0" smtClean="0">
                <a:solidFill>
                  <a:schemeClr val="tx1"/>
                </a:solidFill>
              </a:rPr>
              <a:t>z.B. Ich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70C0"/>
                </a:solidFill>
              </a:rPr>
              <a:t>esse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eine Pizza</a:t>
            </a:r>
            <a:r>
              <a:rPr lang="de-DE" dirty="0" smtClean="0"/>
              <a:t> </a:t>
            </a:r>
            <a:r>
              <a:rPr lang="de-DE" dirty="0" smtClean="0">
                <a:solidFill>
                  <a:srgbClr val="FF0000"/>
                </a:solidFill>
              </a:rPr>
              <a:t>und</a:t>
            </a:r>
            <a:r>
              <a:rPr lang="de-DE" dirty="0" smtClean="0"/>
              <a:t> </a:t>
            </a:r>
            <a:r>
              <a:rPr lang="de-DE" dirty="0" smtClean="0">
                <a:solidFill>
                  <a:schemeClr val="tx1"/>
                </a:solidFill>
              </a:rPr>
              <a:t>ich </a:t>
            </a:r>
            <a:r>
              <a:rPr lang="de-DE" dirty="0" smtClean="0">
                <a:solidFill>
                  <a:srgbClr val="0070C0"/>
                </a:solidFill>
              </a:rPr>
              <a:t>trinke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einen Kaffee.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-1828800" y="1219200"/>
            <a:ext cx="950976" cy="4657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7885176" cy="556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de-DE" b="1" dirty="0" smtClean="0">
                <a:solidFill>
                  <a:schemeClr val="tx1"/>
                </a:solidFill>
              </a:rPr>
              <a:t>oder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z.B. </a:t>
            </a:r>
            <a:r>
              <a:rPr lang="de-DE" dirty="0" smtClean="0">
                <a:solidFill>
                  <a:srgbClr val="0070C0"/>
                </a:solidFill>
              </a:rPr>
              <a:t>Trinkst </a:t>
            </a:r>
            <a:r>
              <a:rPr lang="de-DE" dirty="0" smtClean="0">
                <a:solidFill>
                  <a:schemeClr val="tx1"/>
                </a:solidFill>
              </a:rPr>
              <a:t>du Cola </a:t>
            </a:r>
            <a:r>
              <a:rPr lang="de-DE" dirty="0" smtClean="0">
                <a:solidFill>
                  <a:srgbClr val="FF0000"/>
                </a:solidFill>
              </a:rPr>
              <a:t>oder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70C0"/>
                </a:solidFill>
              </a:rPr>
              <a:t>trinkst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du Kaffee?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algn="l"/>
            <a:r>
              <a:rPr lang="de-DE" dirty="0" smtClean="0"/>
              <a:t>      </a:t>
            </a:r>
            <a:r>
              <a:rPr lang="de-DE" dirty="0" smtClean="0">
                <a:solidFill>
                  <a:srgbClr val="0070C0"/>
                </a:solidFill>
              </a:rPr>
              <a:t>Esse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ich heute ein Schnitzel </a:t>
            </a:r>
            <a:r>
              <a:rPr lang="de-DE" dirty="0" smtClean="0">
                <a:solidFill>
                  <a:srgbClr val="FF0000"/>
                </a:solidFill>
              </a:rPr>
              <a:t>oder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Käse?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de-DE" b="1" dirty="0" smtClean="0">
                <a:solidFill>
                  <a:schemeClr val="tx1"/>
                </a:solidFill>
              </a:rPr>
              <a:t>aber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z.B. Ich </a:t>
            </a:r>
            <a:r>
              <a:rPr lang="de-DE" dirty="0" smtClean="0">
                <a:solidFill>
                  <a:schemeClr val="tx1"/>
                </a:solidFill>
              </a:rPr>
              <a:t>esse eine Pizza, </a:t>
            </a:r>
            <a:r>
              <a:rPr lang="de-DE" dirty="0" smtClean="0">
                <a:solidFill>
                  <a:srgbClr val="FF0000"/>
                </a:solidFill>
              </a:rPr>
              <a:t>aber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ich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70C0"/>
                </a:solidFill>
              </a:rPr>
              <a:t>esse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keinen Salat.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      Ich </a:t>
            </a:r>
            <a:r>
              <a:rPr lang="de-DE" dirty="0" smtClean="0">
                <a:solidFill>
                  <a:schemeClr val="tx1"/>
                </a:solidFill>
              </a:rPr>
              <a:t>esse eine Pizza,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aber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ich </a:t>
            </a:r>
            <a:r>
              <a:rPr lang="de-DE" dirty="0" smtClean="0">
                <a:solidFill>
                  <a:srgbClr val="0070C0"/>
                </a:solidFill>
              </a:rPr>
              <a:t>habe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noch Hunger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de-DE" dirty="0" smtClean="0"/>
          </a:p>
          <a:p>
            <a:pPr algn="l"/>
            <a:r>
              <a:rPr lang="de-DE" dirty="0" smtClean="0">
                <a:solidFill>
                  <a:srgbClr val="FF0000"/>
                </a:solidFill>
              </a:rPr>
              <a:t>4. </a:t>
            </a:r>
            <a:r>
              <a:rPr lang="de-DE" b="1" dirty="0" smtClean="0">
                <a:solidFill>
                  <a:schemeClr val="tx1"/>
                </a:solidFill>
              </a:rPr>
              <a:t>denn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de-DE" b="1" dirty="0" smtClean="0"/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zB. Warum </a:t>
            </a:r>
            <a:r>
              <a:rPr lang="de-DE" dirty="0" smtClean="0">
                <a:solidFill>
                  <a:schemeClr val="tx1"/>
                </a:solidFill>
              </a:rPr>
              <a:t>lernst du Deutsch? – Ich lerne Deutsch, </a:t>
            </a:r>
            <a:r>
              <a:rPr lang="de-DE" dirty="0" smtClean="0">
                <a:solidFill>
                  <a:srgbClr val="FF0000"/>
                </a:solidFill>
              </a:rPr>
              <a:t>denn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ich </a:t>
            </a:r>
            <a:r>
              <a:rPr lang="de-DE" dirty="0" smtClean="0">
                <a:solidFill>
                  <a:srgbClr val="0070C0"/>
                </a:solidFill>
              </a:rPr>
              <a:t>möchte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mit Brian sprechen.</a:t>
            </a:r>
          </a:p>
          <a:p>
            <a:pPr algn="l"/>
            <a:endParaRPr lang="de-DE" dirty="0" smtClean="0"/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115606"/>
          </a:xfrm>
        </p:spPr>
        <p:txBody>
          <a:bodyPr>
            <a:normAutofit fontScale="90000"/>
          </a:bodyPr>
          <a:lstStyle/>
          <a:p>
            <a:pPr algn="l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Konjunktionen: </a:t>
            </a:r>
            <a:br>
              <a:rPr lang="de-DE" dirty="0" smtClean="0"/>
            </a:br>
            <a:r>
              <a:rPr lang="de-DE" dirty="0" smtClean="0"/>
              <a:t>außerdem</a:t>
            </a:r>
            <a:r>
              <a:rPr lang="de-DE" dirty="0" smtClean="0"/>
              <a:t>, </a:t>
            </a:r>
            <a:r>
              <a:rPr lang="de-DE" dirty="0" smtClean="0"/>
              <a:t>deshalb/darum, trotzdem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0" dirty="0" smtClean="0"/>
              <a:t/>
            </a:r>
            <a:br>
              <a:rPr lang="de-DE" b="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85032"/>
            <a:ext cx="7961376" cy="1572768"/>
          </a:xfrm>
        </p:spPr>
        <p:txBody>
          <a:bodyPr>
            <a:normAutofit/>
          </a:bodyPr>
          <a:lstStyle/>
          <a:p>
            <a:pPr algn="l"/>
            <a:endParaRPr lang="de-DE" dirty="0" smtClean="0"/>
          </a:p>
          <a:p>
            <a:pPr algn="l"/>
            <a:r>
              <a:rPr lang="de-DE" dirty="0" smtClean="0">
                <a:solidFill>
                  <a:schemeClr val="tx1"/>
                </a:solidFill>
              </a:rPr>
              <a:t>Diese </a:t>
            </a:r>
            <a:r>
              <a:rPr lang="de-DE" dirty="0" smtClean="0">
                <a:solidFill>
                  <a:schemeClr val="tx1"/>
                </a:solidFill>
              </a:rPr>
              <a:t>Konjunktionen verbinden</a:t>
            </a:r>
            <a:r>
              <a:rPr lang="de-DE" dirty="0" smtClean="0"/>
              <a:t> </a:t>
            </a:r>
            <a:r>
              <a:rPr lang="de-DE" b="1" dirty="0" smtClean="0">
                <a:solidFill>
                  <a:srgbClr val="FF0000"/>
                </a:solidFill>
              </a:rPr>
              <a:t>zwei Hauptsätze</a:t>
            </a:r>
            <a:r>
              <a:rPr lang="de-DE" b="1" dirty="0" smtClean="0">
                <a:solidFill>
                  <a:schemeClr val="tx1"/>
                </a:solidFill>
              </a:rPr>
              <a:t>.  </a:t>
            </a:r>
            <a:r>
              <a:rPr lang="de-DE" dirty="0" smtClean="0">
                <a:solidFill>
                  <a:schemeClr val="tx1"/>
                </a:solidFill>
              </a:rPr>
              <a:t>Das Konjugierte </a:t>
            </a:r>
            <a:r>
              <a:rPr lang="de-DE" dirty="0" smtClean="0">
                <a:solidFill>
                  <a:srgbClr val="0070C0"/>
                </a:solidFill>
              </a:rPr>
              <a:t>Verb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steht immer </a:t>
            </a:r>
            <a:r>
              <a:rPr lang="de-DE" dirty="0" smtClean="0">
                <a:solidFill>
                  <a:srgbClr val="0070C0"/>
                </a:solidFill>
              </a:rPr>
              <a:t>auf Position zwei </a:t>
            </a:r>
            <a:r>
              <a:rPr lang="de-DE" dirty="0" smtClean="0">
                <a:solidFill>
                  <a:schemeClr val="tx1"/>
                </a:solidFill>
              </a:rPr>
              <a:t>hinter der Konjunktion.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0" y="609600"/>
            <a:ext cx="420624" cy="5419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762000"/>
            <a:ext cx="7885176" cy="5410200"/>
          </a:xfrm>
        </p:spPr>
        <p:txBody>
          <a:bodyPr>
            <a:normAutofit fontScale="92500" lnSpcReduction="20000"/>
          </a:bodyPr>
          <a:lstStyle/>
          <a:p>
            <a:pPr algn="l"/>
            <a:endParaRPr lang="de-DE" sz="2400" dirty="0" smtClean="0">
              <a:solidFill>
                <a:schemeClr val="tx1"/>
              </a:solidFill>
            </a:endParaRPr>
          </a:p>
          <a:p>
            <a:pPr algn="l"/>
            <a:r>
              <a:rPr lang="de-DE" sz="2400" dirty="0" smtClean="0">
                <a:solidFill>
                  <a:srgbClr val="FF0000"/>
                </a:solidFill>
              </a:rPr>
              <a:t>1. </a:t>
            </a:r>
            <a:r>
              <a:rPr lang="de-DE" sz="2400" b="1" dirty="0" smtClean="0">
                <a:solidFill>
                  <a:schemeClr val="tx1"/>
                </a:solidFill>
              </a:rPr>
              <a:t>außerdem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l"/>
            <a:endParaRPr lang="de-DE" sz="2400" dirty="0" smtClean="0">
              <a:solidFill>
                <a:schemeClr val="tx1"/>
              </a:solidFill>
            </a:endParaRP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z.B. Deine Haare sind anders, </a:t>
            </a:r>
            <a:r>
              <a:rPr lang="de-DE" sz="2400" dirty="0" smtClean="0">
                <a:solidFill>
                  <a:srgbClr val="FF0000"/>
                </a:solidFill>
              </a:rPr>
              <a:t>außerdem</a:t>
            </a:r>
            <a:r>
              <a:rPr lang="de-DE" sz="2400" dirty="0" smtClean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rgbClr val="00B0F0"/>
                </a:solidFill>
              </a:rPr>
              <a:t>trägst</a:t>
            </a:r>
            <a:r>
              <a:rPr lang="de-DE" sz="2400" dirty="0" smtClean="0">
                <a:solidFill>
                  <a:schemeClr val="tx1"/>
                </a:solidFill>
              </a:rPr>
              <a:t> du jetzt keine Brille mehr.</a:t>
            </a:r>
            <a:endParaRPr lang="de-DE" sz="2400" dirty="0" smtClean="0">
              <a:solidFill>
                <a:schemeClr val="tx1"/>
              </a:solidFill>
            </a:endParaRPr>
          </a:p>
          <a:p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endParaRPr lang="de-DE" sz="2400" dirty="0" smtClean="0">
              <a:solidFill>
                <a:schemeClr val="tx1"/>
              </a:solidFill>
            </a:endParaRPr>
          </a:p>
          <a:p>
            <a:pPr algn="l"/>
            <a:r>
              <a:rPr lang="de-DE" sz="2400" dirty="0" smtClean="0">
                <a:solidFill>
                  <a:srgbClr val="FF0000"/>
                </a:solidFill>
              </a:rPr>
              <a:t>2. </a:t>
            </a:r>
            <a:r>
              <a:rPr lang="de-DE" sz="2400" b="1" dirty="0" smtClean="0">
                <a:solidFill>
                  <a:schemeClr val="tx1"/>
                </a:solidFill>
              </a:rPr>
              <a:t>deshalb /deswegen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l"/>
            <a:endParaRPr lang="de-DE" sz="2400" dirty="0" smtClean="0">
              <a:solidFill>
                <a:schemeClr val="tx1"/>
              </a:solidFill>
            </a:endParaRP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z.B. Ich </a:t>
            </a:r>
            <a:r>
              <a:rPr lang="de-DE" sz="2400" dirty="0" smtClean="0">
                <a:solidFill>
                  <a:schemeClr val="tx1"/>
                </a:solidFill>
              </a:rPr>
              <a:t>möchte gern </a:t>
            </a:r>
            <a:r>
              <a:rPr lang="de-DE" sz="2400" dirty="0" smtClean="0">
                <a:solidFill>
                  <a:schemeClr val="tx1"/>
                </a:solidFill>
              </a:rPr>
              <a:t>Deutsch lernen</a:t>
            </a:r>
            <a:r>
              <a:rPr lang="de-DE" sz="2400" dirty="0" smtClean="0">
                <a:solidFill>
                  <a:schemeClr val="tx1"/>
                </a:solidFill>
              </a:rPr>
              <a:t>, </a:t>
            </a:r>
            <a:r>
              <a:rPr lang="de-DE" sz="2400" dirty="0" smtClean="0">
                <a:solidFill>
                  <a:srgbClr val="FF0000"/>
                </a:solidFill>
              </a:rPr>
              <a:t>deshalb/deswegen</a:t>
            </a:r>
            <a:r>
              <a:rPr lang="de-DE" sz="2400" dirty="0" smtClean="0">
                <a:solidFill>
                  <a:schemeClr val="tx1"/>
                </a:solidFill>
              </a:rPr>
              <a:t> </a:t>
            </a:r>
            <a:r>
              <a:rPr lang="de-DE" sz="2400" i="1" dirty="0" smtClean="0">
                <a:solidFill>
                  <a:srgbClr val="00B0F0"/>
                </a:solidFill>
              </a:rPr>
              <a:t>komme</a:t>
            </a:r>
            <a:r>
              <a:rPr lang="de-DE" sz="2400" i="1" dirty="0" smtClean="0">
                <a:solidFill>
                  <a:schemeClr val="tx1"/>
                </a:solidFill>
              </a:rPr>
              <a:t> </a:t>
            </a:r>
            <a:r>
              <a:rPr lang="de-DE" sz="2400" dirty="0" smtClean="0">
                <a:solidFill>
                  <a:schemeClr val="tx1"/>
                </a:solidFill>
              </a:rPr>
              <a:t>ich montags und mittwochs zur Schule.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/>
            </a:r>
            <a:br>
              <a:rPr lang="de-DE" sz="2400" dirty="0" smtClean="0">
                <a:solidFill>
                  <a:schemeClr val="tx1"/>
                </a:solidFill>
              </a:rPr>
            </a:br>
            <a:endParaRPr lang="de-DE" sz="2400" dirty="0" smtClean="0">
              <a:solidFill>
                <a:schemeClr val="tx1"/>
              </a:solidFill>
            </a:endParaRPr>
          </a:p>
          <a:p>
            <a:pPr algn="l"/>
            <a:r>
              <a:rPr lang="de-DE" sz="2400" dirty="0" smtClean="0">
                <a:solidFill>
                  <a:srgbClr val="FF0000"/>
                </a:solidFill>
              </a:rPr>
              <a:t>3. </a:t>
            </a:r>
            <a:r>
              <a:rPr lang="de-DE" sz="2400" b="1" dirty="0" smtClean="0">
                <a:solidFill>
                  <a:schemeClr val="tx1"/>
                </a:solidFill>
              </a:rPr>
              <a:t>trotzdem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l"/>
            <a:endParaRPr lang="de-DE" sz="2400" dirty="0" smtClean="0">
              <a:solidFill>
                <a:schemeClr val="tx1"/>
              </a:solidFill>
            </a:endParaRPr>
          </a:p>
          <a:p>
            <a:pPr algn="l"/>
            <a:r>
              <a:rPr lang="de-DE" sz="2400" dirty="0" smtClean="0">
                <a:solidFill>
                  <a:schemeClr val="tx1"/>
                </a:solidFill>
              </a:rPr>
              <a:t>z.B. Wir </a:t>
            </a:r>
            <a:r>
              <a:rPr lang="de-DE" sz="2400" dirty="0" smtClean="0">
                <a:solidFill>
                  <a:schemeClr val="tx1"/>
                </a:solidFill>
              </a:rPr>
              <a:t>haben eigentlich alles,</a:t>
            </a:r>
            <a:r>
              <a:rPr lang="de-DE" sz="2400" dirty="0" smtClean="0">
                <a:solidFill>
                  <a:srgbClr val="FF0000"/>
                </a:solidFill>
              </a:rPr>
              <a:t> trotzdem </a:t>
            </a:r>
            <a:r>
              <a:rPr lang="de-DE" sz="2400" i="1" dirty="0" smtClean="0">
                <a:solidFill>
                  <a:srgbClr val="00B0F0"/>
                </a:solidFill>
              </a:rPr>
              <a:t>sind</a:t>
            </a:r>
            <a:r>
              <a:rPr lang="de-DE" sz="2400" i="1" dirty="0" smtClean="0">
                <a:solidFill>
                  <a:schemeClr val="tx1"/>
                </a:solidFill>
              </a:rPr>
              <a:t> </a:t>
            </a:r>
            <a:r>
              <a:rPr lang="de-DE" sz="2400" dirty="0" smtClean="0">
                <a:solidFill>
                  <a:schemeClr val="tx1"/>
                </a:solidFill>
              </a:rPr>
              <a:t>wir nicht zufrieden.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2286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Konjunktionen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dass</a:t>
            </a:r>
            <a:r>
              <a:rPr lang="en-US" dirty="0" smtClean="0"/>
              <a:t>, </a:t>
            </a:r>
            <a:r>
              <a:rPr lang="en-US" dirty="0" err="1" smtClean="0"/>
              <a:t>weil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7848600" cy="914400"/>
          </a:xfrm>
        </p:spPr>
        <p:txBody>
          <a:bodyPr/>
          <a:lstStyle/>
          <a:p>
            <a:pPr algn="l"/>
            <a:r>
              <a:rPr lang="de-DE" dirty="0" smtClean="0">
                <a:solidFill>
                  <a:schemeClr val="tx1"/>
                </a:solidFill>
              </a:rPr>
              <a:t>Sie verbinden einen </a:t>
            </a:r>
            <a:r>
              <a:rPr lang="de-DE" b="1" dirty="0" smtClean="0">
                <a:solidFill>
                  <a:schemeClr val="tx1"/>
                </a:solidFill>
              </a:rPr>
              <a:t>Hauptsatz</a:t>
            </a:r>
            <a:r>
              <a:rPr lang="de-DE" dirty="0" smtClean="0">
                <a:solidFill>
                  <a:schemeClr val="tx1"/>
                </a:solidFill>
              </a:rPr>
              <a:t> mit einem </a:t>
            </a:r>
            <a:r>
              <a:rPr lang="de-DE" b="1" dirty="0" smtClean="0">
                <a:solidFill>
                  <a:schemeClr val="tx1"/>
                </a:solidFill>
              </a:rPr>
              <a:t>Nebensatz</a:t>
            </a:r>
            <a:r>
              <a:rPr lang="de-DE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838200"/>
            <a:ext cx="420624" cy="3133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7885176" cy="5257800"/>
          </a:xfrm>
        </p:spPr>
        <p:txBody>
          <a:bodyPr/>
          <a:lstStyle/>
          <a:p>
            <a:pPr marL="493776" indent="-457200" algn="l"/>
            <a:endParaRPr lang="de-DE" dirty="0" smtClean="0">
              <a:solidFill>
                <a:srgbClr val="FF0000"/>
              </a:solidFill>
            </a:endParaRPr>
          </a:p>
          <a:p>
            <a:pPr marL="493776" indent="-457200" algn="l"/>
            <a:r>
              <a:rPr lang="de-DE" dirty="0" smtClean="0">
                <a:solidFill>
                  <a:srgbClr val="FF0000"/>
                </a:solidFill>
              </a:rPr>
              <a:t>1.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dass</a:t>
            </a:r>
          </a:p>
          <a:p>
            <a:pPr marL="493776" indent="-457200" algn="l">
              <a:buAutoNum type="arabicPeriod"/>
            </a:pPr>
            <a:endParaRPr lang="de-DE" dirty="0" smtClean="0">
              <a:solidFill>
                <a:schemeClr val="tx1"/>
              </a:solidFill>
            </a:endParaRPr>
          </a:p>
          <a:p>
            <a:pPr marL="493776" indent="-457200" algn="l"/>
            <a:r>
              <a:rPr lang="de-DE" dirty="0" smtClean="0">
                <a:solidFill>
                  <a:schemeClr val="tx1"/>
                </a:solidFill>
              </a:rPr>
              <a:t>z.B. Ich finde es gut, </a:t>
            </a:r>
            <a:r>
              <a:rPr lang="de-DE" dirty="0" smtClean="0">
                <a:solidFill>
                  <a:srgbClr val="FF0000"/>
                </a:solidFill>
              </a:rPr>
              <a:t>dass</a:t>
            </a:r>
            <a:r>
              <a:rPr lang="de-DE" dirty="0" smtClean="0">
                <a:solidFill>
                  <a:schemeClr val="tx1"/>
                </a:solidFill>
              </a:rPr>
              <a:t> man beim Zeichnen kreativ </a:t>
            </a:r>
            <a:r>
              <a:rPr lang="de-DE" dirty="0" smtClean="0">
                <a:solidFill>
                  <a:srgbClr val="00B0F0"/>
                </a:solidFill>
              </a:rPr>
              <a:t>sein kann.</a:t>
            </a:r>
          </a:p>
          <a:p>
            <a:pPr marL="493776" indent="-457200" algn="l"/>
            <a:endParaRPr lang="de-DE" dirty="0" smtClean="0">
              <a:solidFill>
                <a:schemeClr val="tx1"/>
              </a:solidFill>
            </a:endParaRPr>
          </a:p>
          <a:p>
            <a:pPr marL="493776" indent="-457200" algn="l"/>
            <a:r>
              <a:rPr lang="de-DE" dirty="0" smtClean="0">
                <a:solidFill>
                  <a:srgbClr val="FF0000"/>
                </a:solidFill>
              </a:rPr>
              <a:t>2. </a:t>
            </a:r>
            <a:r>
              <a:rPr lang="de-DE" b="1" dirty="0" smtClean="0">
                <a:solidFill>
                  <a:schemeClr val="tx1"/>
                </a:solidFill>
              </a:rPr>
              <a:t>weil</a:t>
            </a:r>
          </a:p>
          <a:p>
            <a:pPr marL="493776" indent="-457200" algn="l"/>
            <a:endParaRPr lang="de-DE" dirty="0" smtClean="0">
              <a:solidFill>
                <a:schemeClr val="tx1"/>
              </a:solidFill>
            </a:endParaRPr>
          </a:p>
          <a:p>
            <a:pPr marL="493776" indent="-457200" algn="l"/>
            <a:r>
              <a:rPr lang="de-DE" dirty="0" smtClean="0">
                <a:solidFill>
                  <a:schemeClr val="tx1"/>
                </a:solidFill>
              </a:rPr>
              <a:t>z.B. Ich liebe Parkour, </a:t>
            </a:r>
            <a:r>
              <a:rPr lang="de-DE" dirty="0" smtClean="0">
                <a:solidFill>
                  <a:srgbClr val="FF0000"/>
                </a:solidFill>
              </a:rPr>
              <a:t>weil</a:t>
            </a:r>
            <a:r>
              <a:rPr lang="de-DE" dirty="0" smtClean="0">
                <a:solidFill>
                  <a:schemeClr val="tx1"/>
                </a:solidFill>
              </a:rPr>
              <a:t> ich gerne </a:t>
            </a:r>
            <a:r>
              <a:rPr lang="de-DE" dirty="0" smtClean="0">
                <a:solidFill>
                  <a:srgbClr val="00B0F0"/>
                </a:solidFill>
              </a:rPr>
              <a:t>laufe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</a:p>
          <a:p>
            <a:pPr marL="493776" indent="-457200" algn="l"/>
            <a:endParaRPr lang="de-DE" dirty="0" smtClean="0">
              <a:solidFill>
                <a:schemeClr val="tx1"/>
              </a:solidFill>
            </a:endParaRPr>
          </a:p>
          <a:p>
            <a:pPr marL="493776" indent="-457200" algn="l"/>
            <a:endParaRPr lang="de-DE" dirty="0" smtClean="0">
              <a:solidFill>
                <a:schemeClr val="tx1"/>
              </a:solidFill>
            </a:endParaRPr>
          </a:p>
          <a:p>
            <a:pPr marL="493776" indent="-457200" algn="l"/>
            <a:r>
              <a:rPr lang="de-DE" dirty="0" smtClean="0">
                <a:solidFill>
                  <a:srgbClr val="FF0000"/>
                </a:solidFill>
              </a:rPr>
              <a:t>3. </a:t>
            </a:r>
            <a:r>
              <a:rPr lang="de-DE" b="1" dirty="0" smtClean="0">
                <a:solidFill>
                  <a:schemeClr val="tx1"/>
                </a:solidFill>
              </a:rPr>
              <a:t>wenn</a:t>
            </a:r>
          </a:p>
          <a:p>
            <a:pPr marL="493776" indent="-457200" algn="l"/>
            <a:endParaRPr lang="de-DE" dirty="0" smtClean="0">
              <a:solidFill>
                <a:schemeClr val="tx1"/>
              </a:solidFill>
            </a:endParaRPr>
          </a:p>
          <a:p>
            <a:pPr marL="493776" indent="-457200" algn="l"/>
            <a:r>
              <a:rPr lang="de-DE" dirty="0" smtClean="0">
                <a:solidFill>
                  <a:schemeClr val="tx1"/>
                </a:solidFill>
              </a:rPr>
              <a:t>z.B. Man muss aufpassen, </a:t>
            </a:r>
            <a:r>
              <a:rPr lang="de-DE" dirty="0" smtClean="0">
                <a:solidFill>
                  <a:srgbClr val="FF0000"/>
                </a:solidFill>
              </a:rPr>
              <a:t>wenn</a:t>
            </a:r>
            <a:r>
              <a:rPr lang="de-DE" dirty="0" smtClean="0">
                <a:solidFill>
                  <a:schemeClr val="tx1"/>
                </a:solidFill>
              </a:rPr>
              <a:t> es </a:t>
            </a:r>
            <a:r>
              <a:rPr lang="de-DE" dirty="0" smtClean="0">
                <a:solidFill>
                  <a:srgbClr val="00B0F0"/>
                </a:solidFill>
              </a:rPr>
              <a:t>geregnet hat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885176" cy="2209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Das </a:t>
            </a:r>
            <a:r>
              <a:rPr lang="en-US" dirty="0" err="1" smtClean="0"/>
              <a:t>Modalverb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sollen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961376" cy="3962400"/>
          </a:xfrm>
        </p:spPr>
        <p:txBody>
          <a:bodyPr/>
          <a:lstStyle/>
          <a:p>
            <a:pPr algn="l"/>
            <a:r>
              <a:rPr lang="de-DE" b="1" dirty="0" smtClean="0">
                <a:solidFill>
                  <a:schemeClr val="tx1"/>
                </a:solidFill>
              </a:rPr>
              <a:t>Indirekte </a:t>
            </a:r>
            <a:r>
              <a:rPr lang="de-DE" b="1" dirty="0" smtClean="0">
                <a:solidFill>
                  <a:schemeClr val="tx1"/>
                </a:solidFill>
              </a:rPr>
              <a:t>Aufforderung</a:t>
            </a:r>
          </a:p>
          <a:p>
            <a:pPr algn="l"/>
            <a:r>
              <a:rPr lang="de-DE" i="1" dirty="0" smtClean="0">
                <a:solidFill>
                  <a:schemeClr val="tx1"/>
                </a:solidFill>
              </a:rPr>
              <a:t>sollen</a:t>
            </a:r>
            <a:r>
              <a:rPr lang="de-DE" dirty="0" smtClean="0">
                <a:solidFill>
                  <a:schemeClr val="tx1"/>
                </a:solidFill>
              </a:rPr>
              <a:t> wird auch für indirekte Aufforderungen und Aufträge verwendet: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>
              <a:solidFill>
                <a:srgbClr val="FF0000"/>
              </a:solidFill>
            </a:endParaRPr>
          </a:p>
          <a:p>
            <a:pPr algn="l"/>
            <a:r>
              <a:rPr lang="de-DE" b="1" dirty="0" smtClean="0">
                <a:solidFill>
                  <a:schemeClr val="tx1"/>
                </a:solidFill>
              </a:rPr>
              <a:t>Direkte Aufforderung:</a:t>
            </a:r>
          </a:p>
          <a:p>
            <a:pPr algn="l"/>
            <a:r>
              <a:rPr lang="de-DE" i="1" dirty="0" smtClean="0"/>
              <a:t>Sie sagt: „Bring den Müll noch raus!“</a:t>
            </a:r>
            <a:endParaRPr lang="de-DE" dirty="0" smtClean="0"/>
          </a:p>
          <a:p>
            <a:pPr algn="l"/>
            <a:endParaRPr lang="de-DE" dirty="0" smtClean="0"/>
          </a:p>
          <a:p>
            <a:pPr algn="l"/>
            <a:endParaRPr lang="de-DE" b="1" dirty="0" smtClean="0">
              <a:solidFill>
                <a:schemeClr val="tx1"/>
              </a:solidFill>
            </a:endParaRPr>
          </a:p>
          <a:p>
            <a:pPr algn="l"/>
            <a:r>
              <a:rPr lang="de-DE" b="1" dirty="0" smtClean="0">
                <a:solidFill>
                  <a:schemeClr val="tx1"/>
                </a:solidFill>
              </a:rPr>
              <a:t>Indirekte Aufforderung:</a:t>
            </a:r>
          </a:p>
          <a:p>
            <a:pPr algn="l"/>
            <a:r>
              <a:rPr lang="de-DE" i="1" dirty="0" smtClean="0"/>
              <a:t>Sie </a:t>
            </a:r>
            <a:r>
              <a:rPr lang="de-DE" i="1" dirty="0" smtClean="0"/>
              <a:t>sagt, ich </a:t>
            </a:r>
            <a:r>
              <a:rPr lang="de-DE" i="1" dirty="0" smtClean="0">
                <a:solidFill>
                  <a:srgbClr val="FF0000"/>
                </a:solidFill>
              </a:rPr>
              <a:t>soll</a:t>
            </a:r>
            <a:r>
              <a:rPr lang="de-DE" i="1" dirty="0" smtClean="0"/>
              <a:t> den Müll noch </a:t>
            </a:r>
            <a:r>
              <a:rPr lang="de-DE" i="1" dirty="0" smtClean="0">
                <a:solidFill>
                  <a:srgbClr val="00B0F0"/>
                </a:solidFill>
              </a:rPr>
              <a:t>rausbringen</a:t>
            </a:r>
            <a:r>
              <a:rPr lang="de-DE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103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Германски јазик</vt:lpstr>
      <vt:lpstr>Lektion 13</vt:lpstr>
      <vt:lpstr>Konjuktionen:  und, aber, oder, denn </vt:lpstr>
      <vt:lpstr>Slide 4</vt:lpstr>
      <vt:lpstr>           Konjunktionen:  außerdem, deshalb/darum, trotzdem  </vt:lpstr>
      <vt:lpstr>Slide 6</vt:lpstr>
      <vt:lpstr>Konjunktionen:  dass, weil, wenn </vt:lpstr>
      <vt:lpstr>Slide 8</vt:lpstr>
      <vt:lpstr>Das Modalverb:  sollen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Германски јазик</dc:title>
  <dc:creator>X</dc:creator>
  <cp:lastModifiedBy>X</cp:lastModifiedBy>
  <cp:revision>12</cp:revision>
  <dcterms:created xsi:type="dcterms:W3CDTF">2020-03-19T18:41:24Z</dcterms:created>
  <dcterms:modified xsi:type="dcterms:W3CDTF">2020-03-19T19:27:58Z</dcterms:modified>
</cp:coreProperties>
</file>