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8" r:id="rId11"/>
    <p:sldId id="270" r:id="rId12"/>
    <p:sldId id="271" r:id="rId13"/>
    <p:sldId id="273" r:id="rId14"/>
    <p:sldId id="272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>
        <p:scale>
          <a:sx n="67" d="100"/>
          <a:sy n="67" d="100"/>
        </p:scale>
        <p:origin x="-1500" y="-1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7F3C39-BD52-41D0-B7A3-848C98D3F852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4F2EA6-23E0-4F9B-B9BA-60D5A6AB0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14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4F2EA6-23E0-4F9B-B9BA-60D5A6AB05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8590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67C6C20B-14E9-470E-A83B-A0B932ADD144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6B9B34-27BC-43A2-9FE7-077D7C5AE43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youtube.com/watch?v=Pcc0InZjqK8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s://www.youtube.com/watch?v=QtO4nU7JaY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sq-buGxmrI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microsoft.com/office/2007/relationships/media" Target="../media/media2.wav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2.jp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1.jpeg"/><Relationship Id="rId5" Type="http://schemas.microsoft.com/office/2007/relationships/media" Target="../media/media3.wav"/><Relationship Id="rId10" Type="http://schemas.openxmlformats.org/officeDocument/2006/relationships/image" Target="../media/image10.png"/><Relationship Id="rId4" Type="http://schemas.openxmlformats.org/officeDocument/2006/relationships/audio" Target="../media/media2.wav"/><Relationship Id="rId9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microsoft.com/office/2007/relationships/media" Target="../media/media5.wav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6.jp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audio" Target="../media/media6.wav"/><Relationship Id="rId11" Type="http://schemas.openxmlformats.org/officeDocument/2006/relationships/image" Target="../media/image15.png"/><Relationship Id="rId5" Type="http://schemas.microsoft.com/office/2007/relationships/media" Target="../media/media6.wav"/><Relationship Id="rId10" Type="http://schemas.openxmlformats.org/officeDocument/2006/relationships/image" Target="../media/image14.png"/><Relationship Id="rId4" Type="http://schemas.openxmlformats.org/officeDocument/2006/relationships/audio" Target="../media/media5.wav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7" Type="http://schemas.openxmlformats.org/officeDocument/2006/relationships/image" Target="../media/image1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3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853836"/>
            <a:ext cx="5514524" cy="40041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381001"/>
            <a:ext cx="5386388" cy="3124200"/>
          </a:xfrm>
        </p:spPr>
        <p:txBody>
          <a:bodyPr>
            <a:normAutofit fontScale="90000"/>
          </a:bodyPr>
          <a:lstStyle/>
          <a:p>
            <a:pPr algn="l"/>
            <a:r>
              <a:rPr lang="mk-MK" sz="3200" dirty="0" smtClean="0">
                <a:solidFill>
                  <a:srgbClr val="002060"/>
                </a:solidFill>
              </a:rPr>
              <a:t>1.Неправилнте глаголи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aller</a:t>
            </a:r>
            <a:r>
              <a:rPr lang="en-US" sz="3200" b="1" u="sng" dirty="0" smtClean="0">
                <a:solidFill>
                  <a:srgbClr val="002060"/>
                </a:solidFill>
              </a:rPr>
              <a:t> –</a:t>
            </a:r>
            <a:r>
              <a:rPr lang="mk-MK" sz="3200" b="1" u="sng" dirty="0" smtClean="0">
                <a:solidFill>
                  <a:srgbClr val="002060"/>
                </a:solidFill>
              </a:rPr>
              <a:t> оди </a:t>
            </a:r>
            <a:r>
              <a:rPr lang="mk-MK" sz="3200" b="1" dirty="0" smtClean="0">
                <a:solidFill>
                  <a:srgbClr val="002060"/>
                </a:solidFill>
              </a:rPr>
              <a:t> </a:t>
            </a:r>
            <a:r>
              <a:rPr lang="mk-MK" sz="3200" dirty="0" smtClean="0">
                <a:solidFill>
                  <a:srgbClr val="002060"/>
                </a:solidFill>
              </a:rPr>
              <a:t>и </a:t>
            </a:r>
            <a:r>
              <a:rPr lang="fr-FR" sz="3200" b="1" dirty="0" smtClean="0">
                <a:solidFill>
                  <a:srgbClr val="002060"/>
                </a:solidFill>
              </a:rPr>
              <a:t> </a:t>
            </a:r>
            <a:r>
              <a:rPr lang="en-US" sz="3200" b="1" u="sng" dirty="0" err="1" smtClean="0">
                <a:solidFill>
                  <a:srgbClr val="002060"/>
                </a:solidFill>
              </a:rPr>
              <a:t>partir</a:t>
            </a:r>
            <a:r>
              <a:rPr lang="en-US" sz="3200" b="1" u="sng" dirty="0" smtClean="0">
                <a:solidFill>
                  <a:srgbClr val="002060"/>
                </a:solidFill>
              </a:rPr>
              <a:t> – </a:t>
            </a:r>
            <a:r>
              <a:rPr lang="mk-MK" sz="3200" b="1" u="sng" dirty="0" smtClean="0">
                <a:solidFill>
                  <a:srgbClr val="002060"/>
                </a:solidFill>
              </a:rPr>
              <a:t>заминува </a:t>
            </a:r>
            <a:r>
              <a:rPr lang="mk-MK" sz="3200" dirty="0" smtClean="0">
                <a:solidFill>
                  <a:srgbClr val="002060"/>
                </a:solidFill>
              </a:rPr>
              <a:t>во сегашно време </a:t>
            </a:r>
            <a:br>
              <a:rPr lang="mk-MK" sz="3200" dirty="0" smtClean="0">
                <a:solidFill>
                  <a:srgbClr val="002060"/>
                </a:solidFill>
              </a:rPr>
            </a:br>
            <a:r>
              <a:rPr lang="mk-MK" sz="3200" dirty="0" smtClean="0">
                <a:solidFill>
                  <a:srgbClr val="002060"/>
                </a:solidFill>
              </a:rPr>
              <a:t>2. Места за одмор и предлози за место</a:t>
            </a:r>
            <a:br>
              <a:rPr lang="mk-MK" sz="3200" dirty="0" smtClean="0">
                <a:solidFill>
                  <a:srgbClr val="002060"/>
                </a:solidFill>
              </a:rPr>
            </a:br>
            <a:r>
              <a:rPr lang="mk-MK" sz="3200" dirty="0" smtClean="0">
                <a:solidFill>
                  <a:srgbClr val="002060"/>
                </a:solidFill>
              </a:rPr>
              <a:t>3. Превозни средства</a:t>
            </a:r>
            <a:br>
              <a:rPr lang="mk-MK" sz="3200" dirty="0" smtClean="0">
                <a:solidFill>
                  <a:srgbClr val="002060"/>
                </a:solidFill>
              </a:rPr>
            </a:br>
            <a:r>
              <a:rPr lang="en-US" sz="1600" dirty="0" smtClean="0">
                <a:solidFill>
                  <a:srgbClr val="002060"/>
                </a:solidFill>
              </a:rPr>
              <a:t> </a:t>
            </a:r>
            <a:r>
              <a:rPr lang="mk-MK" sz="1600" dirty="0" smtClean="0">
                <a:solidFill>
                  <a:srgbClr val="002060"/>
                </a:solidFill>
              </a:rPr>
              <a:t> </a:t>
            </a:r>
            <a:r>
              <a:rPr lang="en-US" sz="1600" dirty="0" smtClean="0">
                <a:solidFill>
                  <a:srgbClr val="002060"/>
                </a:solidFill>
              </a:rPr>
              <a:t>   </a:t>
            </a:r>
            <a:r>
              <a:rPr lang="mk-MK" sz="1600" dirty="0" smtClean="0">
                <a:solidFill>
                  <a:srgbClr val="002060"/>
                </a:solidFill>
              </a:rPr>
              <a:t> 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5105400"/>
            <a:ext cx="2943225" cy="1219200"/>
          </a:xfrm>
        </p:spPr>
        <p:txBody>
          <a:bodyPr>
            <a:normAutofit fontScale="85000" lnSpcReduction="10000"/>
          </a:bodyPr>
          <a:lstStyle/>
          <a:p>
            <a:pPr algn="r"/>
            <a:endParaRPr lang="fr-FR" dirty="0"/>
          </a:p>
          <a:p>
            <a:pPr algn="r"/>
            <a:endParaRPr lang="fr-FR" sz="1800" b="1" dirty="0" smtClean="0"/>
          </a:p>
          <a:p>
            <a:pPr algn="l"/>
            <a:r>
              <a:rPr lang="fr-FR" sz="1800" b="1" dirty="0" smtClean="0">
                <a:solidFill>
                  <a:schemeClr val="tx1"/>
                </a:solidFill>
              </a:rPr>
              <a:t>Unité </a:t>
            </a:r>
            <a:r>
              <a:rPr lang="en-US" sz="1800" b="1" dirty="0" smtClean="0">
                <a:solidFill>
                  <a:schemeClr val="tx1"/>
                </a:solidFill>
              </a:rPr>
              <a:t>5 Vive les </a:t>
            </a:r>
            <a:r>
              <a:rPr lang="en-US" sz="1800" b="1" dirty="0" err="1" smtClean="0">
                <a:solidFill>
                  <a:schemeClr val="tx1"/>
                </a:solidFill>
              </a:rPr>
              <a:t>vacances</a:t>
            </a:r>
            <a:r>
              <a:rPr lang="en-US" sz="1800" b="1" dirty="0" smtClean="0">
                <a:solidFill>
                  <a:schemeClr val="tx1"/>
                </a:solidFill>
              </a:rPr>
              <a:t>!</a:t>
            </a:r>
          </a:p>
          <a:p>
            <a:pPr algn="l"/>
            <a:r>
              <a:rPr lang="en-US" sz="1800" b="1" dirty="0" err="1" smtClean="0">
                <a:solidFill>
                  <a:schemeClr val="tx1"/>
                </a:solidFill>
              </a:rPr>
              <a:t>Pofesseur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Vesna</a:t>
            </a:r>
            <a:r>
              <a:rPr lang="en-US" sz="1800" b="1" dirty="0" smtClean="0">
                <a:solidFill>
                  <a:schemeClr val="tx1"/>
                </a:solidFill>
              </a:rPr>
              <a:t> </a:t>
            </a:r>
            <a:r>
              <a:rPr lang="en-US" sz="1800" b="1" dirty="0" err="1" smtClean="0">
                <a:solidFill>
                  <a:schemeClr val="tx1"/>
                </a:solidFill>
              </a:rPr>
              <a:t>Aleksoska</a:t>
            </a:r>
            <a:endParaRPr lang="en-US" sz="1800" b="1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90575"/>
            <a:ext cx="2438400" cy="2063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352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Les transports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>
                <a:hlinkClick r:id="rId2"/>
              </a:rPr>
              <a:t>https://www.youtube.com/watch?v=Pcc0InZjqK8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33601"/>
            <a:ext cx="274320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95500"/>
            <a:ext cx="2691027" cy="14001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3962400"/>
            <a:ext cx="203799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</a:t>
            </a:r>
            <a:r>
              <a:rPr lang="en-US" sz="2800" dirty="0" smtClean="0"/>
              <a:t>a </a:t>
            </a:r>
            <a:r>
              <a:rPr lang="en-US" sz="2800" dirty="0" err="1" smtClean="0"/>
              <a:t>voiture</a:t>
            </a:r>
            <a:endParaRPr lang="en-US" sz="2800" dirty="0" smtClean="0"/>
          </a:p>
          <a:p>
            <a:pPr algn="ctr"/>
            <a:r>
              <a:rPr lang="en-US" sz="2800" dirty="0" smtClean="0"/>
              <a:t>(en </a:t>
            </a:r>
            <a:r>
              <a:rPr lang="en-US" sz="2800" dirty="0" err="1" smtClean="0"/>
              <a:t>voiture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61986" y="4916507"/>
            <a:ext cx="27670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J`aime</a:t>
            </a:r>
            <a:r>
              <a:rPr lang="en-US" sz="2000" dirty="0" smtClean="0"/>
              <a:t> la </a:t>
            </a:r>
            <a:r>
              <a:rPr lang="en-US" sz="2000" dirty="0" err="1" smtClean="0"/>
              <a:t>voiture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vais</a:t>
            </a:r>
            <a:r>
              <a:rPr lang="en-US" sz="2000" dirty="0" smtClean="0"/>
              <a:t> a </a:t>
            </a:r>
            <a:r>
              <a:rPr lang="en-US" sz="2000" dirty="0" err="1" smtClean="0"/>
              <a:t>l`ecole</a:t>
            </a:r>
            <a:r>
              <a:rPr lang="en-US" sz="2000" dirty="0" smtClean="0"/>
              <a:t> en </a:t>
            </a:r>
            <a:r>
              <a:rPr lang="en-US" sz="2000" dirty="0" err="1" smtClean="0"/>
              <a:t>voiture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72099" y="4023954"/>
            <a:ext cx="23100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/>
              <a:t>l</a:t>
            </a:r>
            <a:r>
              <a:rPr lang="en-US" sz="2800" dirty="0" err="1" smtClean="0"/>
              <a:t>`avion</a:t>
            </a:r>
            <a:endParaRPr lang="en-US" sz="2800" dirty="0" smtClean="0"/>
          </a:p>
          <a:p>
            <a:pPr algn="ctr"/>
            <a:r>
              <a:rPr lang="en-US" sz="2800" dirty="0" smtClean="0"/>
              <a:t>(en </a:t>
            </a:r>
            <a:r>
              <a:rPr lang="en-US" sz="2800" dirty="0" err="1" smtClean="0"/>
              <a:t>avion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5029200" y="4978061"/>
            <a:ext cx="3733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/>
              <a:t>J`adore</a:t>
            </a:r>
            <a:r>
              <a:rPr lang="en-US" sz="2000" dirty="0" smtClean="0"/>
              <a:t> </a:t>
            </a:r>
            <a:r>
              <a:rPr lang="en-US" sz="2000" dirty="0" err="1" smtClean="0"/>
              <a:t>l`avion</a:t>
            </a:r>
            <a:r>
              <a:rPr lang="en-US" sz="2000" dirty="0" smtClean="0"/>
              <a:t>.</a:t>
            </a:r>
          </a:p>
          <a:p>
            <a:r>
              <a:rPr lang="en-US" sz="2000" dirty="0" smtClean="0"/>
              <a:t>Je </a:t>
            </a:r>
            <a:r>
              <a:rPr lang="en-US" sz="2000" dirty="0" err="1" smtClean="0"/>
              <a:t>vais</a:t>
            </a:r>
            <a:r>
              <a:rPr lang="en-US" sz="2000" dirty="0" smtClean="0"/>
              <a:t> aux </a:t>
            </a:r>
            <a:r>
              <a:rPr lang="en-US" sz="2000" dirty="0" err="1" smtClean="0"/>
              <a:t>Etats</a:t>
            </a:r>
            <a:r>
              <a:rPr lang="en-US" sz="2000" dirty="0" smtClean="0"/>
              <a:t> – </a:t>
            </a:r>
            <a:r>
              <a:rPr lang="en-US" sz="2000" dirty="0" err="1" smtClean="0"/>
              <a:t>Unis</a:t>
            </a:r>
            <a:r>
              <a:rPr lang="en-US" sz="2000" dirty="0" smtClean="0"/>
              <a:t> en </a:t>
            </a:r>
            <a:r>
              <a:rPr lang="en-US" sz="2000" dirty="0" err="1" smtClean="0"/>
              <a:t>avion</a:t>
            </a:r>
            <a:r>
              <a:rPr lang="en-US" sz="2000" dirty="0" smtClean="0"/>
              <a:t>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65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66800"/>
            <a:ext cx="6826250" cy="3276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55925" y="5181600"/>
            <a:ext cx="3048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l</a:t>
            </a:r>
            <a:r>
              <a:rPr lang="en-US" sz="2800" dirty="0" smtClean="0"/>
              <a:t>e bus</a:t>
            </a:r>
          </a:p>
          <a:p>
            <a:pPr algn="ctr"/>
            <a:r>
              <a:rPr lang="en-US" sz="2800" dirty="0" smtClean="0"/>
              <a:t>(en bus)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6782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171575"/>
            <a:ext cx="6431732" cy="32480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76600" y="4395787"/>
            <a:ext cx="22550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</a:t>
            </a:r>
            <a:r>
              <a:rPr lang="en-US" sz="3600" dirty="0" smtClean="0"/>
              <a:t>e taxi</a:t>
            </a:r>
          </a:p>
          <a:p>
            <a:pPr algn="ctr"/>
            <a:r>
              <a:rPr lang="en-US" sz="3600" dirty="0" smtClean="0"/>
              <a:t>(en taxi</a:t>
            </a:r>
            <a:r>
              <a:rPr lang="en-US" dirty="0"/>
              <a:t> </a:t>
            </a:r>
            <a:r>
              <a:rPr lang="en-US" sz="36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58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33400"/>
            <a:ext cx="5867400" cy="42894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28900" y="50292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</a:t>
            </a:r>
            <a:r>
              <a:rPr lang="en-US" sz="3600" dirty="0" smtClean="0"/>
              <a:t>e </a:t>
            </a:r>
            <a:r>
              <a:rPr lang="en-US" sz="3600" dirty="0" err="1" smtClean="0"/>
              <a:t>métro</a:t>
            </a:r>
            <a:endParaRPr lang="en-US" sz="3600" dirty="0" smtClean="0"/>
          </a:p>
          <a:p>
            <a:pPr algn="ctr"/>
            <a:r>
              <a:rPr lang="en-US" sz="3600" dirty="0" smtClean="0"/>
              <a:t>(en </a:t>
            </a:r>
            <a:r>
              <a:rPr lang="en-US" sz="3600" dirty="0" err="1" smtClean="0"/>
              <a:t>métro</a:t>
            </a:r>
            <a:r>
              <a:rPr lang="en-US" sz="3600" dirty="0" smtClean="0"/>
              <a:t>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187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38200"/>
            <a:ext cx="5974598" cy="3231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49299" y="4362360"/>
            <a:ext cx="2133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l</a:t>
            </a:r>
            <a:r>
              <a:rPr lang="en-US" sz="3600" dirty="0" smtClean="0"/>
              <a:t>e train</a:t>
            </a:r>
          </a:p>
          <a:p>
            <a:r>
              <a:rPr lang="en-US" sz="3600" dirty="0" smtClean="0"/>
              <a:t>(en train</a:t>
            </a:r>
            <a:r>
              <a:rPr lang="en-US" sz="36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63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00050"/>
            <a:ext cx="5731362" cy="4671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8581" y="5071110"/>
            <a:ext cx="2049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</a:t>
            </a:r>
            <a:r>
              <a:rPr lang="en-US" sz="3600" dirty="0" smtClean="0"/>
              <a:t>e </a:t>
            </a:r>
            <a:r>
              <a:rPr lang="en-US" sz="3600" dirty="0" err="1" smtClean="0"/>
              <a:t>moto</a:t>
            </a:r>
            <a:endParaRPr lang="en-US" sz="3600" dirty="0" smtClean="0"/>
          </a:p>
          <a:p>
            <a:pPr algn="ctr"/>
            <a:r>
              <a:rPr lang="en-US" sz="3600" dirty="0" smtClean="0"/>
              <a:t>(à </a:t>
            </a:r>
            <a:r>
              <a:rPr lang="en-US" sz="3600" dirty="0" err="1" smtClean="0"/>
              <a:t>moto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4685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219200"/>
            <a:ext cx="5361132" cy="32881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5675" y="518160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l</a:t>
            </a:r>
            <a:r>
              <a:rPr lang="en-US" sz="3600" dirty="0" smtClean="0"/>
              <a:t>e </a:t>
            </a:r>
            <a:r>
              <a:rPr lang="en-US" sz="3600" dirty="0" err="1" smtClean="0"/>
              <a:t>vélo</a:t>
            </a:r>
            <a:endParaRPr lang="en-US" sz="3600" dirty="0"/>
          </a:p>
          <a:p>
            <a:pPr algn="ctr"/>
            <a:r>
              <a:rPr lang="en-US" sz="3600" dirty="0" smtClean="0"/>
              <a:t>(à </a:t>
            </a:r>
            <a:r>
              <a:rPr lang="en-US" sz="3600" dirty="0" err="1" smtClean="0"/>
              <a:t>vélo</a:t>
            </a:r>
            <a:r>
              <a:rPr lang="en-US" sz="36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93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4320" y="609600"/>
            <a:ext cx="2685479" cy="41859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05200" y="5103673"/>
            <a:ext cx="205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à</a:t>
            </a:r>
            <a:r>
              <a:rPr lang="en-US" sz="3600" dirty="0" smtClean="0"/>
              <a:t> pied</a:t>
            </a:r>
          </a:p>
          <a:p>
            <a:pPr algn="ctr"/>
            <a:r>
              <a:rPr lang="en-US" sz="3600" dirty="0" smtClean="0"/>
              <a:t>(</a:t>
            </a:r>
            <a:r>
              <a:rPr lang="mk-MK" sz="3600" dirty="0" smtClean="0"/>
              <a:t>пешки)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4768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"/>
            <a:ext cx="3390468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200" y="33337"/>
            <a:ext cx="4648200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sz="2000" dirty="0" smtClean="0"/>
              <a:t>Преведи ги речениците на француски јазик</a:t>
            </a:r>
          </a:p>
          <a:p>
            <a:endParaRPr lang="mk-MK" sz="2000" dirty="0"/>
          </a:p>
          <a:p>
            <a:r>
              <a:rPr lang="mk-MK" sz="2000" dirty="0" smtClean="0"/>
              <a:t>1.Ние одиме на планина со кола.</a:t>
            </a:r>
          </a:p>
          <a:p>
            <a:endParaRPr lang="mk-MK" sz="2000" dirty="0"/>
          </a:p>
          <a:p>
            <a:r>
              <a:rPr lang="mk-MK" sz="2000" dirty="0" smtClean="0"/>
              <a:t>2. Јас заминувам на одмор со воз.</a:t>
            </a:r>
          </a:p>
          <a:p>
            <a:endParaRPr lang="mk-MK" sz="2000" dirty="0"/>
          </a:p>
          <a:p>
            <a:r>
              <a:rPr lang="mk-MK" sz="2000" dirty="0" smtClean="0"/>
              <a:t>3. Ти одиш на море со авион.</a:t>
            </a:r>
          </a:p>
          <a:p>
            <a:endParaRPr lang="mk-MK" sz="2000" dirty="0"/>
          </a:p>
          <a:p>
            <a:r>
              <a:rPr lang="mk-MK" sz="2000" dirty="0" smtClean="0"/>
              <a:t>4. Ние одиме на училиште пешки.</a:t>
            </a:r>
          </a:p>
          <a:p>
            <a:endParaRPr lang="mk-MK" sz="2000" dirty="0"/>
          </a:p>
          <a:p>
            <a:r>
              <a:rPr lang="mk-MK" sz="2000" dirty="0" smtClean="0"/>
              <a:t>5. Моите родители одат на кампување.</a:t>
            </a:r>
          </a:p>
          <a:p>
            <a:endParaRPr lang="mk-MK" sz="2000" dirty="0"/>
          </a:p>
          <a:p>
            <a:r>
              <a:rPr lang="mk-MK" sz="2000" dirty="0" smtClean="0"/>
              <a:t>6. Јас го обожавам авионот.</a:t>
            </a:r>
          </a:p>
          <a:p>
            <a:endParaRPr lang="mk-MK" sz="2000" dirty="0"/>
          </a:p>
          <a:p>
            <a:r>
              <a:rPr lang="mk-MK" sz="2000" dirty="0" smtClean="0"/>
              <a:t>7. Вие заминувате со кола?</a:t>
            </a:r>
          </a:p>
          <a:p>
            <a:endParaRPr lang="mk-MK" sz="2000" dirty="0"/>
          </a:p>
          <a:p>
            <a:r>
              <a:rPr lang="mk-MK" sz="2000" dirty="0" smtClean="0"/>
              <a:t>8. Каде одите на одмор?</a:t>
            </a:r>
          </a:p>
          <a:p>
            <a:endParaRPr lang="mk-MK" sz="2000" dirty="0"/>
          </a:p>
          <a:p>
            <a:r>
              <a:rPr lang="mk-MK" sz="2000" dirty="0" smtClean="0"/>
              <a:t>9. Како заминувате на одмор?</a:t>
            </a:r>
          </a:p>
          <a:p>
            <a:pPr marL="342900" indent="-342900">
              <a:buAutoNum type="arabicPeriod"/>
            </a:pPr>
            <a:endParaRPr lang="mk-MK" dirty="0"/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67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24200" y="304800"/>
            <a:ext cx="5471394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 smtClean="0"/>
              <a:t>traductions</a:t>
            </a:r>
            <a:r>
              <a:rPr lang="en-US" sz="2400" dirty="0" smtClean="0"/>
              <a:t>:</a:t>
            </a:r>
          </a:p>
          <a:p>
            <a:endParaRPr lang="en-US" sz="2400" dirty="0"/>
          </a:p>
          <a:p>
            <a:pPr marL="342900" indent="-342900">
              <a:buAutoNum type="arabicPeriod"/>
            </a:pPr>
            <a:r>
              <a:rPr lang="en-US" sz="2400" dirty="0" smtClean="0"/>
              <a:t>On </a:t>
            </a:r>
            <a:r>
              <a:rPr lang="en-US" sz="2400" dirty="0" err="1" smtClean="0"/>
              <a:t>va</a:t>
            </a:r>
            <a:r>
              <a:rPr lang="en-US" sz="2400" dirty="0" smtClean="0"/>
              <a:t> à la </a:t>
            </a:r>
            <a:r>
              <a:rPr lang="en-US" sz="2400" dirty="0" err="1" smtClean="0"/>
              <a:t>montagne</a:t>
            </a:r>
            <a:r>
              <a:rPr lang="en-US" sz="2400" dirty="0" smtClean="0"/>
              <a:t> en </a:t>
            </a:r>
            <a:r>
              <a:rPr lang="en-US" sz="2400" dirty="0" err="1" smtClean="0"/>
              <a:t>voitire</a:t>
            </a:r>
            <a:r>
              <a:rPr lang="en-US" sz="2400" dirty="0" smtClean="0"/>
              <a:t>. / Nous </a:t>
            </a:r>
            <a:r>
              <a:rPr lang="en-US" sz="2400" dirty="0" err="1" smtClean="0"/>
              <a:t>allons</a:t>
            </a:r>
            <a:r>
              <a:rPr lang="en-US" sz="2400" dirty="0" smtClean="0"/>
              <a:t> à la </a:t>
            </a:r>
            <a:r>
              <a:rPr lang="en-US" sz="2400" dirty="0" err="1" smtClean="0"/>
              <a:t>montagne</a:t>
            </a:r>
            <a:r>
              <a:rPr lang="en-US" sz="2400" dirty="0" smtClean="0"/>
              <a:t> en </a:t>
            </a:r>
            <a:r>
              <a:rPr lang="en-US" sz="2400" dirty="0" err="1" smtClean="0"/>
              <a:t>voiture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Je pars en </a:t>
            </a:r>
            <a:r>
              <a:rPr lang="en-US" sz="2400" dirty="0" err="1" smtClean="0"/>
              <a:t>vacances</a:t>
            </a:r>
            <a:r>
              <a:rPr lang="en-US" sz="2400" dirty="0" smtClean="0"/>
              <a:t> en train.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Tu</a:t>
            </a:r>
            <a:r>
              <a:rPr lang="en-US" sz="2400" dirty="0" smtClean="0"/>
              <a:t> vas à la </a:t>
            </a:r>
            <a:r>
              <a:rPr lang="en-US" sz="2400" dirty="0" err="1" smtClean="0"/>
              <a:t>mer</a:t>
            </a:r>
            <a:r>
              <a:rPr lang="en-US" sz="2400" dirty="0" smtClean="0"/>
              <a:t> en </a:t>
            </a:r>
            <a:r>
              <a:rPr lang="en-US" sz="2400" dirty="0" err="1" smtClean="0"/>
              <a:t>avion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On </a:t>
            </a:r>
            <a:r>
              <a:rPr lang="en-US" sz="2400" dirty="0" err="1" smtClean="0"/>
              <a:t>va</a:t>
            </a:r>
            <a:r>
              <a:rPr lang="en-US" sz="2400" dirty="0" smtClean="0"/>
              <a:t> à </a:t>
            </a:r>
            <a:r>
              <a:rPr lang="en-US" sz="2400" dirty="0" err="1" smtClean="0"/>
              <a:t>l`école</a:t>
            </a:r>
            <a:r>
              <a:rPr lang="en-US" sz="2400" dirty="0" smtClean="0"/>
              <a:t> a pied. / Nous </a:t>
            </a:r>
            <a:r>
              <a:rPr lang="en-US" sz="2400" dirty="0" err="1" smtClean="0"/>
              <a:t>allons</a:t>
            </a:r>
            <a:r>
              <a:rPr lang="en-US" sz="2400" dirty="0" smtClean="0"/>
              <a:t> à </a:t>
            </a:r>
            <a:r>
              <a:rPr lang="en-US" sz="2400" dirty="0" err="1" smtClean="0"/>
              <a:t>l`école</a:t>
            </a:r>
            <a:r>
              <a:rPr lang="en-US" sz="2400" dirty="0" smtClean="0"/>
              <a:t> à pied.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Mes</a:t>
            </a:r>
            <a:r>
              <a:rPr lang="en-US" sz="2400" dirty="0" smtClean="0"/>
              <a:t> parents </a:t>
            </a:r>
            <a:r>
              <a:rPr lang="en-US" sz="2400" dirty="0" err="1" smtClean="0"/>
              <a:t>vont</a:t>
            </a:r>
            <a:r>
              <a:rPr lang="en-US" sz="2400" dirty="0" smtClean="0"/>
              <a:t> au camping.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J`adore</a:t>
            </a:r>
            <a:r>
              <a:rPr lang="en-US" sz="2400" dirty="0" smtClean="0"/>
              <a:t> </a:t>
            </a:r>
            <a:r>
              <a:rPr lang="en-US" sz="2400" dirty="0" err="1" smtClean="0"/>
              <a:t>l`avion</a:t>
            </a:r>
            <a:r>
              <a:rPr lang="en-US" sz="2400" dirty="0" smtClean="0"/>
              <a:t>.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partez</a:t>
            </a:r>
            <a:r>
              <a:rPr lang="en-US" sz="2400" dirty="0" smtClean="0"/>
              <a:t> en </a:t>
            </a:r>
            <a:r>
              <a:rPr lang="en-US" sz="2400" dirty="0" err="1" smtClean="0"/>
              <a:t>voiture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allez</a:t>
            </a:r>
            <a:r>
              <a:rPr lang="en-US" sz="2400" dirty="0" smtClean="0"/>
              <a:t> </a:t>
            </a:r>
            <a:r>
              <a:rPr lang="en-US" sz="2400" dirty="0" err="1" smtClean="0"/>
              <a:t>où</a:t>
            </a:r>
            <a:r>
              <a:rPr lang="en-US" sz="2400" dirty="0" smtClean="0"/>
              <a:t> en </a:t>
            </a:r>
            <a:r>
              <a:rPr lang="en-US" sz="2400" dirty="0" err="1" smtClean="0"/>
              <a:t>vacances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r>
              <a:rPr lang="en-US" sz="2400" dirty="0" smtClean="0"/>
              <a:t>Comment </a:t>
            </a:r>
            <a:r>
              <a:rPr lang="en-US" sz="2400" dirty="0" err="1" smtClean="0"/>
              <a:t>vous</a:t>
            </a:r>
            <a:r>
              <a:rPr lang="en-US" sz="2400" dirty="0" smtClean="0"/>
              <a:t> </a:t>
            </a:r>
            <a:r>
              <a:rPr lang="en-US" sz="2400" dirty="0" err="1" smtClean="0"/>
              <a:t>partez</a:t>
            </a:r>
            <a:r>
              <a:rPr lang="en-US" sz="2400" dirty="0" smtClean="0"/>
              <a:t> en </a:t>
            </a:r>
            <a:r>
              <a:rPr lang="en-US" sz="2400" dirty="0" err="1" smtClean="0"/>
              <a:t>vacances</a:t>
            </a:r>
            <a:r>
              <a:rPr lang="en-US" sz="2400" dirty="0" smtClean="0"/>
              <a:t>?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" y="45720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1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dirty="0" smtClean="0"/>
              <a:t>Глаголот </a:t>
            </a:r>
            <a:r>
              <a:rPr lang="en-US" dirty="0" smtClean="0"/>
              <a:t>“</a:t>
            </a:r>
            <a:r>
              <a:rPr lang="en-US" dirty="0" err="1" smtClean="0"/>
              <a:t>aller</a:t>
            </a:r>
            <a:r>
              <a:rPr lang="en-US" dirty="0" smtClean="0"/>
              <a:t>” – </a:t>
            </a:r>
            <a:r>
              <a:rPr lang="mk-MK" dirty="0" smtClean="0"/>
              <a:t>оди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410200" y="2184196"/>
            <a:ext cx="2583873" cy="28623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k-MK" dirty="0" smtClean="0"/>
              <a:t>Глаголот </a:t>
            </a:r>
            <a:r>
              <a:rPr lang="en-US" dirty="0" smtClean="0"/>
              <a:t>“</a:t>
            </a:r>
            <a:r>
              <a:rPr lang="en-US" dirty="0" err="1" smtClean="0"/>
              <a:t>aller</a:t>
            </a:r>
            <a:r>
              <a:rPr lang="en-US" dirty="0" smtClean="0"/>
              <a:t>” </a:t>
            </a:r>
            <a:r>
              <a:rPr lang="mk-MK" dirty="0" smtClean="0"/>
              <a:t>е неправилен глагол и се учи на памет!</a:t>
            </a:r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r>
              <a:rPr lang="mk-MK" dirty="0" smtClean="0"/>
              <a:t>На следниот линк можиш да видиш како се изговара  </a:t>
            </a:r>
          </a:p>
          <a:p>
            <a:r>
              <a:rPr lang="en-US" dirty="0" smtClean="0">
                <a:hlinkClick r:id="rId2"/>
              </a:rPr>
              <a:t>https://www.youtube.com/watch?v=QtO4nU7JaY8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90" y="3581400"/>
            <a:ext cx="4199669" cy="2971800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0"/>
            <a:ext cx="2057400" cy="1812095"/>
          </a:xfrm>
        </p:spPr>
      </p:pic>
    </p:spTree>
    <p:extLst>
      <p:ext uri="{BB962C8B-B14F-4D97-AF65-F5344CB8AC3E}">
        <p14:creationId xmlns:p14="http://schemas.microsoft.com/office/powerpoint/2010/main" val="231187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k-MK" sz="4400" dirty="0" smtClean="0"/>
              <a:t>Глаголот </a:t>
            </a:r>
            <a:r>
              <a:rPr lang="en-US" sz="4400" dirty="0" smtClean="0"/>
              <a:t>“</a:t>
            </a:r>
            <a:r>
              <a:rPr lang="en-US" sz="4400" dirty="0" err="1" smtClean="0"/>
              <a:t>partir</a:t>
            </a:r>
            <a:r>
              <a:rPr lang="en-US" sz="4400" dirty="0" smtClean="0"/>
              <a:t>” - </a:t>
            </a:r>
            <a:r>
              <a:rPr lang="mk-MK" sz="4400" dirty="0" smtClean="0"/>
              <a:t>заминува</a:t>
            </a:r>
            <a:endParaRPr lang="en-US" sz="4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768" y="1524000"/>
            <a:ext cx="1468389" cy="162321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352800"/>
            <a:ext cx="4247926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410200" y="2438400"/>
            <a:ext cx="2971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mk-MK" dirty="0" smtClean="0"/>
              <a:t>Глаголот </a:t>
            </a:r>
            <a:r>
              <a:rPr lang="en-US" dirty="0" smtClean="0"/>
              <a:t>“</a:t>
            </a:r>
            <a:r>
              <a:rPr lang="en-US" dirty="0" err="1" smtClean="0"/>
              <a:t>partir</a:t>
            </a:r>
            <a:r>
              <a:rPr lang="en-US" dirty="0" smtClean="0"/>
              <a:t>” </a:t>
            </a:r>
            <a:r>
              <a:rPr lang="mk-MK" dirty="0" smtClean="0"/>
              <a:t>е исто така неправилен глагол, значи се учи на памет!</a:t>
            </a:r>
            <a:endParaRPr lang="en-US" dirty="0" smtClean="0"/>
          </a:p>
          <a:p>
            <a:pPr marL="342900" indent="-342900">
              <a:buAutoNum type="arabicPeriod"/>
            </a:pPr>
            <a:endParaRPr lang="mk-MK" dirty="0" smtClean="0"/>
          </a:p>
          <a:p>
            <a:pPr marL="342900" indent="-342900">
              <a:buAutoNum type="arabicPeriod"/>
            </a:pPr>
            <a:r>
              <a:rPr lang="en-US" dirty="0" smtClean="0"/>
              <a:t> </a:t>
            </a:r>
            <a:r>
              <a:rPr lang="mk-MK" dirty="0" smtClean="0"/>
              <a:t>Кои други неправилни глаголи досега ги знаеш?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( </a:t>
            </a:r>
            <a:r>
              <a:rPr lang="mk-MK" dirty="0" smtClean="0"/>
              <a:t>Глаголите  </a:t>
            </a:r>
            <a:r>
              <a:rPr lang="en-US" dirty="0" smtClean="0"/>
              <a:t>  </a:t>
            </a:r>
            <a:r>
              <a:rPr lang="mk-MK" dirty="0" smtClean="0"/>
              <a:t>   </a:t>
            </a:r>
            <a:r>
              <a:rPr lang="en-US" dirty="0" smtClean="0"/>
              <a:t>“</a:t>
            </a:r>
            <a:r>
              <a:rPr lang="en-US" dirty="0" err="1" smtClean="0"/>
              <a:t>être</a:t>
            </a:r>
            <a:r>
              <a:rPr lang="en-US" dirty="0" smtClean="0"/>
              <a:t>” </a:t>
            </a:r>
            <a:r>
              <a:rPr lang="mk-MK" dirty="0" smtClean="0"/>
              <a:t>и</a:t>
            </a:r>
            <a:r>
              <a:rPr lang="en-US" dirty="0" smtClean="0"/>
              <a:t>   “ </a:t>
            </a:r>
            <a:r>
              <a:rPr lang="en-US" dirty="0" err="1" smtClean="0"/>
              <a:t>avoir</a:t>
            </a:r>
            <a:r>
              <a:rPr lang="en-US" dirty="0" smtClean="0"/>
              <a:t>”</a:t>
            </a:r>
            <a:r>
              <a:rPr lang="mk-MK" dirty="0" smtClean="0"/>
              <a:t>)</a:t>
            </a:r>
            <a:endParaRPr lang="en-US" dirty="0" smtClean="0"/>
          </a:p>
          <a:p>
            <a:endParaRPr lang="mk-MK" dirty="0" smtClean="0"/>
          </a:p>
          <a:p>
            <a:r>
              <a:rPr lang="mk-MK" dirty="0" smtClean="0"/>
              <a:t>3. Изговор за глаголот</a:t>
            </a:r>
          </a:p>
          <a:p>
            <a:r>
              <a:rPr lang="en-US" dirty="0" smtClean="0">
                <a:hlinkClick r:id="rId4"/>
              </a:rPr>
              <a:t>https://www.youtube.com/watch?v=ssq-buGxmrI</a:t>
            </a:r>
            <a:endParaRPr lang="mk-MK" dirty="0" smtClean="0"/>
          </a:p>
        </p:txBody>
      </p:sp>
    </p:spTree>
    <p:extLst>
      <p:ext uri="{BB962C8B-B14F-4D97-AF65-F5344CB8AC3E}">
        <p14:creationId xmlns:p14="http://schemas.microsoft.com/office/powerpoint/2010/main" val="112461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err="1" smtClean="0"/>
              <a:t>Où</a:t>
            </a:r>
            <a:r>
              <a:rPr lang="en-US" sz="2800" dirty="0" smtClean="0"/>
              <a:t> </a:t>
            </a:r>
            <a:r>
              <a:rPr lang="en-US" sz="2800" dirty="0" err="1" smtClean="0"/>
              <a:t>tu</a:t>
            </a:r>
            <a:r>
              <a:rPr lang="en-US" sz="2800" dirty="0" smtClean="0"/>
              <a:t> vas en </a:t>
            </a:r>
            <a:r>
              <a:rPr lang="en-US" sz="2800" dirty="0" err="1" smtClean="0"/>
              <a:t>vacances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mk-MK" sz="2800" dirty="0" smtClean="0"/>
              <a:t>Каде одиш на одмор?</a:t>
            </a:r>
            <a:endParaRPr lang="en-US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856">
            <a:off x="6674645" y="-101141"/>
            <a:ext cx="2165068" cy="2074762"/>
          </a:xfrm>
        </p:spPr>
      </p:pic>
      <p:sp>
        <p:nvSpPr>
          <p:cNvPr id="7" name="TextBox 6"/>
          <p:cNvSpPr txBox="1"/>
          <p:nvPr/>
        </p:nvSpPr>
        <p:spPr>
          <a:xfrm>
            <a:off x="685800" y="2743200"/>
            <a:ext cx="7924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à la mer</a:t>
            </a:r>
            <a:r>
              <a:rPr lang="en-US" dirty="0" smtClean="0"/>
              <a:t>. </a:t>
            </a:r>
            <a:r>
              <a:rPr lang="mk-MK" dirty="0" smtClean="0"/>
              <a:t> Јас одам на море.</a:t>
            </a:r>
            <a:endParaRPr lang="en-US" dirty="0" smtClean="0"/>
          </a:p>
          <a:p>
            <a:endParaRPr lang="mk-MK" dirty="0" smtClean="0"/>
          </a:p>
          <a:p>
            <a:endParaRPr lang="mk-MK" dirty="0"/>
          </a:p>
          <a:p>
            <a:endParaRPr lang="en-US" dirty="0"/>
          </a:p>
          <a:p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smtClean="0"/>
              <a:t>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à la </a:t>
            </a:r>
            <a:r>
              <a:rPr lang="en-US" u="sng" dirty="0" err="1" smtClean="0"/>
              <a:t>montagne</a:t>
            </a:r>
            <a:r>
              <a:rPr lang="en-US" dirty="0" smtClean="0"/>
              <a:t>.  </a:t>
            </a:r>
            <a:r>
              <a:rPr lang="mk-MK" dirty="0" smtClean="0"/>
              <a:t>Јас одам на планина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endParaRPr lang="en-US" dirty="0"/>
          </a:p>
          <a:p>
            <a:pPr marL="342900" indent="-342900">
              <a:buAutoNum type="arabicPeriod" startAt="2"/>
            </a:pPr>
            <a:endParaRPr lang="en-US" dirty="0" smtClean="0"/>
          </a:p>
          <a:p>
            <a:pPr marL="342900" indent="-342900">
              <a:buAutoNum type="arabicPeriod" startAt="2"/>
            </a:pPr>
            <a:r>
              <a:rPr lang="en-US" dirty="0" err="1" smtClean="0"/>
              <a:t>Ja</a:t>
            </a:r>
            <a:r>
              <a:rPr lang="en-US" dirty="0" smtClean="0"/>
              <a:t>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au camping</a:t>
            </a:r>
            <a:r>
              <a:rPr lang="en-US" dirty="0" smtClean="0"/>
              <a:t>. </a:t>
            </a:r>
            <a:r>
              <a:rPr lang="en-US" dirty="0"/>
              <a:t> </a:t>
            </a:r>
            <a:r>
              <a:rPr lang="mk-MK" dirty="0" smtClean="0"/>
              <a:t> Јас одам на кампирање.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2146688"/>
            <a:ext cx="2057400" cy="1193023"/>
          </a:xfrm>
          <a:prstGeom prst="rect">
            <a:avLst/>
          </a:prstGeom>
        </p:spPr>
      </p:pic>
      <p:pic>
        <p:nvPicPr>
          <p:cNvPr id="12" name="la m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15200" y="2544496"/>
            <a:ext cx="609600" cy="609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91" y="3538577"/>
            <a:ext cx="1257300" cy="1283967"/>
          </a:xfrm>
          <a:prstGeom prst="rect">
            <a:avLst/>
          </a:prstGeom>
        </p:spPr>
      </p:pic>
      <p:pic>
        <p:nvPicPr>
          <p:cNvPr id="14" name="la montagne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155873" y="3887926"/>
            <a:ext cx="609600" cy="609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77" y="4802343"/>
            <a:ext cx="2718071" cy="1564401"/>
          </a:xfrm>
          <a:prstGeom prst="rect">
            <a:avLst/>
          </a:prstGeom>
        </p:spPr>
      </p:pic>
      <p:pic>
        <p:nvPicPr>
          <p:cNvPr id="18" name="le camping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230448" y="5577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16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chez </a:t>
            </a:r>
            <a:r>
              <a:rPr lang="en-US" u="sng" dirty="0" err="1" smtClean="0"/>
              <a:t>mes</a:t>
            </a:r>
            <a:r>
              <a:rPr lang="en-US" u="sng" dirty="0" smtClean="0"/>
              <a:t> </a:t>
            </a:r>
            <a:r>
              <a:rPr lang="en-US" u="sng" dirty="0" err="1" smtClean="0"/>
              <a:t>grands</a:t>
            </a:r>
            <a:r>
              <a:rPr lang="en-US" u="sng" dirty="0" smtClean="0"/>
              <a:t> – parents</a:t>
            </a:r>
            <a:r>
              <a:rPr lang="en-US" dirty="0" smtClean="0"/>
              <a:t>. </a:t>
            </a:r>
          </a:p>
          <a:p>
            <a:r>
              <a:rPr lang="mk-MK" dirty="0" smtClean="0"/>
              <a:t> Јас одам кај баба ми и дедо ми. </a:t>
            </a:r>
            <a:r>
              <a:rPr lang="en-US" dirty="0" smtClean="0"/>
              <a:t> </a:t>
            </a:r>
          </a:p>
          <a:p>
            <a:endParaRPr lang="en-US" dirty="0"/>
          </a:p>
          <a:p>
            <a:endParaRPr lang="en-US" dirty="0" smtClean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mk-MK" dirty="0"/>
          </a:p>
          <a:p>
            <a:endParaRPr lang="mk-MK" dirty="0" smtClean="0"/>
          </a:p>
          <a:p>
            <a:endParaRPr lang="en-US" dirty="0"/>
          </a:p>
          <a:p>
            <a:r>
              <a:rPr lang="en-US" dirty="0" smtClean="0"/>
              <a:t>5.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à Paris</a:t>
            </a:r>
            <a:r>
              <a:rPr lang="en-US" dirty="0" smtClean="0"/>
              <a:t>.  J</a:t>
            </a:r>
            <a:r>
              <a:rPr lang="mk-MK" dirty="0" smtClean="0"/>
              <a:t>ас одам во Париз.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6. Je </a:t>
            </a:r>
            <a:r>
              <a:rPr lang="en-US" dirty="0" err="1" smtClean="0"/>
              <a:t>vais</a:t>
            </a:r>
            <a:r>
              <a:rPr lang="en-US" dirty="0" smtClean="0"/>
              <a:t> </a:t>
            </a:r>
            <a:r>
              <a:rPr lang="en-US" u="sng" dirty="0" smtClean="0"/>
              <a:t>aux </a:t>
            </a:r>
            <a:r>
              <a:rPr lang="en-US" u="sng" dirty="0" err="1" smtClean="0"/>
              <a:t>Etats</a:t>
            </a:r>
            <a:r>
              <a:rPr lang="en-US" u="sng" dirty="0" smtClean="0"/>
              <a:t> – </a:t>
            </a:r>
            <a:r>
              <a:rPr lang="en-US" u="sng" dirty="0" err="1" smtClean="0"/>
              <a:t>Unis</a:t>
            </a:r>
            <a:r>
              <a:rPr lang="en-US" dirty="0" smtClean="0"/>
              <a:t>. </a:t>
            </a:r>
            <a:r>
              <a:rPr lang="mk-MK" dirty="0" smtClean="0"/>
              <a:t> Јас одам во САД (Америка)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03405"/>
            <a:ext cx="1828800" cy="1921008"/>
          </a:xfrm>
          <a:prstGeom prst="rect">
            <a:avLst/>
          </a:prstGeom>
        </p:spPr>
      </p:pic>
      <p:pic>
        <p:nvPicPr>
          <p:cNvPr id="4" name="grands-paren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934200" y="624899"/>
            <a:ext cx="393079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104" y="2026860"/>
            <a:ext cx="2818400" cy="1936118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2504" y="3033712"/>
            <a:ext cx="609600" cy="60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933" y="4763852"/>
            <a:ext cx="2124559" cy="1324109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53400" y="51082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51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37" y="481013"/>
            <a:ext cx="2819400" cy="17598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172200" y="750352"/>
            <a:ext cx="2743200" cy="15788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6912323" y="4111357"/>
            <a:ext cx="1945182" cy="12123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61944" y="3352800"/>
            <a:ext cx="2152711" cy="2261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21155"/>
            <a:ext cx="2190788" cy="22372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37" y="3552343"/>
            <a:ext cx="3392272" cy="23303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2506" y="2387300"/>
            <a:ext cx="19811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l</a:t>
            </a:r>
            <a:r>
              <a:rPr lang="en-US" sz="2800" dirty="0" smtClean="0">
                <a:solidFill>
                  <a:srgbClr val="FF0000"/>
                </a:solidFill>
              </a:rPr>
              <a:t>a </a:t>
            </a:r>
            <a:r>
              <a:rPr lang="en-US" sz="2800" dirty="0" err="1" smtClean="0">
                <a:solidFill>
                  <a:srgbClr val="FF0000"/>
                </a:solidFill>
              </a:rPr>
              <a:t>mer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8773" y="2896232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la </a:t>
            </a:r>
            <a:r>
              <a:rPr lang="en-US" sz="2800" dirty="0" err="1" smtClean="0">
                <a:solidFill>
                  <a:srgbClr val="FF0000"/>
                </a:solidFill>
              </a:rPr>
              <a:t>montagne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26009" y="2426031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</a:rPr>
              <a:t>l</a:t>
            </a:r>
            <a:r>
              <a:rPr lang="en-US" sz="2800" dirty="0" smtClean="0">
                <a:solidFill>
                  <a:srgbClr val="0070C0"/>
                </a:solidFill>
              </a:rPr>
              <a:t>e camping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9147" y="5569626"/>
            <a:ext cx="28050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es </a:t>
            </a:r>
            <a:r>
              <a:rPr lang="en-US" sz="2400" dirty="0" err="1" smtClean="0"/>
              <a:t>grands</a:t>
            </a:r>
            <a:r>
              <a:rPr lang="en-US" sz="2400" dirty="0" smtClean="0"/>
              <a:t>-parents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4446503" y="5845970"/>
            <a:ext cx="9667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Paris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6657975" y="5451797"/>
            <a:ext cx="2514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Les </a:t>
            </a:r>
            <a:r>
              <a:rPr lang="en-US" sz="2400" dirty="0" err="1"/>
              <a:t>É</a:t>
            </a:r>
            <a:r>
              <a:rPr lang="en-US" sz="2400" dirty="0" err="1" smtClean="0"/>
              <a:t>tats</a:t>
            </a:r>
            <a:r>
              <a:rPr lang="en-US" sz="2400" dirty="0" smtClean="0"/>
              <a:t> - </a:t>
            </a:r>
            <a:r>
              <a:rPr lang="en-US" sz="2400" dirty="0" err="1" smtClean="0"/>
              <a:t>Unis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1310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990600"/>
            <a:ext cx="2590800" cy="1371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mk-MK" sz="2400" b="1" dirty="0" smtClean="0"/>
              <a:t>Предлозите за место</a:t>
            </a:r>
            <a:endParaRPr lang="en-US" sz="2400" b="1" dirty="0" smtClean="0"/>
          </a:p>
          <a:p>
            <a:pPr marL="0" indent="0" algn="ctr">
              <a:buNone/>
            </a:pPr>
            <a:r>
              <a:rPr lang="mk-MK" sz="2400" b="1" dirty="0" smtClean="0"/>
              <a:t> </a:t>
            </a:r>
            <a:r>
              <a:rPr lang="en-US" sz="2400" b="1" dirty="0" smtClean="0"/>
              <a:t>“</a:t>
            </a:r>
            <a:r>
              <a:rPr lang="mk-MK" sz="2400" b="1" dirty="0" smtClean="0"/>
              <a:t>à</a:t>
            </a:r>
            <a:r>
              <a:rPr lang="en-US" sz="2400" b="1" dirty="0" smtClean="0"/>
              <a:t>”  </a:t>
            </a:r>
            <a:r>
              <a:rPr lang="mk-MK" sz="2400" b="1" dirty="0" smtClean="0"/>
              <a:t>и </a:t>
            </a:r>
            <a:r>
              <a:rPr lang="en-US" sz="2400" b="1" dirty="0" smtClean="0"/>
              <a:t>“chez”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000" dirty="0" smtClean="0"/>
              <a:t>1. </a:t>
            </a:r>
            <a:r>
              <a:rPr lang="en-US" sz="2000" dirty="0"/>
              <a:t>à </a:t>
            </a:r>
            <a:r>
              <a:rPr lang="en-US" sz="2000" dirty="0" smtClean="0"/>
              <a:t>+ </a:t>
            </a:r>
            <a:r>
              <a:rPr lang="mk-MK" sz="2000" dirty="0" smtClean="0"/>
              <a:t>именки</a:t>
            </a:r>
          </a:p>
          <a:p>
            <a:r>
              <a:rPr lang="en-US" sz="2000" dirty="0"/>
              <a:t>à</a:t>
            </a:r>
            <a:r>
              <a:rPr lang="mk-MK" sz="2000" dirty="0" smtClean="0"/>
              <a:t>+ </a:t>
            </a:r>
            <a:r>
              <a:rPr lang="en-US" sz="2000" dirty="0" smtClean="0"/>
              <a:t>la = à la (ex. </a:t>
            </a:r>
            <a:r>
              <a:rPr lang="en-US" sz="2000" dirty="0"/>
              <a:t>à la </a:t>
            </a:r>
            <a:r>
              <a:rPr lang="en-US" sz="2000" dirty="0" err="1" smtClean="0"/>
              <a:t>montagne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à </a:t>
            </a:r>
            <a:r>
              <a:rPr lang="en-US" sz="2000" dirty="0" smtClean="0"/>
              <a:t>+ le = au (ex. au camping)</a:t>
            </a:r>
          </a:p>
          <a:p>
            <a:r>
              <a:rPr lang="en-US" sz="2000" dirty="0"/>
              <a:t>à  </a:t>
            </a:r>
            <a:r>
              <a:rPr lang="en-US" sz="2000" dirty="0" smtClean="0"/>
              <a:t>+ l’ = </a:t>
            </a:r>
            <a:r>
              <a:rPr lang="en-US" sz="2000" dirty="0"/>
              <a:t>à </a:t>
            </a:r>
            <a:r>
              <a:rPr lang="en-US" sz="2000" dirty="0" smtClean="0"/>
              <a:t>l’ (ex. </a:t>
            </a:r>
            <a:r>
              <a:rPr lang="en-US" sz="2000" dirty="0"/>
              <a:t>à </a:t>
            </a:r>
            <a:r>
              <a:rPr lang="en-US" sz="2000" dirty="0" err="1" smtClean="0"/>
              <a:t>l`école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à </a:t>
            </a:r>
            <a:r>
              <a:rPr lang="en-US" sz="2000" dirty="0" smtClean="0"/>
              <a:t>+ les = aux (ex. </a:t>
            </a:r>
            <a:r>
              <a:rPr lang="en-US" sz="2000" dirty="0"/>
              <a:t>a</a:t>
            </a:r>
            <a:r>
              <a:rPr lang="en-US" sz="2000" dirty="0" smtClean="0"/>
              <a:t>ux  </a:t>
            </a:r>
            <a:r>
              <a:rPr lang="en-US" sz="2000" dirty="0" err="1" smtClean="0"/>
              <a:t>États</a:t>
            </a:r>
            <a:r>
              <a:rPr lang="en-US" sz="2000" dirty="0" smtClean="0"/>
              <a:t> – </a:t>
            </a:r>
            <a:r>
              <a:rPr lang="en-US" sz="2000" dirty="0" err="1" smtClean="0"/>
              <a:t>Unis</a:t>
            </a:r>
            <a:r>
              <a:rPr lang="en-US" sz="2000" dirty="0" smtClean="0"/>
              <a:t>)</a:t>
            </a:r>
            <a:endParaRPr lang="mk-MK" sz="2000" dirty="0" smtClean="0"/>
          </a:p>
          <a:p>
            <a:pPr marL="0" indent="0">
              <a:buNone/>
            </a:pPr>
            <a:endParaRPr lang="mk-MK" sz="2000" dirty="0"/>
          </a:p>
          <a:p>
            <a:pPr marL="0" indent="0">
              <a:buNone/>
            </a:pPr>
            <a:r>
              <a:rPr lang="mk-MK" sz="2000" dirty="0" smtClean="0"/>
              <a:t>2. </a:t>
            </a:r>
            <a:r>
              <a:rPr lang="en-US" sz="2000" dirty="0"/>
              <a:t>à </a:t>
            </a:r>
            <a:r>
              <a:rPr lang="mk-MK" sz="2000" dirty="0" smtClean="0"/>
              <a:t>+ град ( е</a:t>
            </a:r>
            <a:r>
              <a:rPr lang="en-US" sz="2000" dirty="0" smtClean="0"/>
              <a:t>x. </a:t>
            </a:r>
            <a:r>
              <a:rPr lang="en-US" sz="2000" dirty="0"/>
              <a:t>à </a:t>
            </a:r>
            <a:r>
              <a:rPr lang="en-US" sz="2000" dirty="0" smtClean="0"/>
              <a:t>Paris, </a:t>
            </a:r>
            <a:r>
              <a:rPr lang="en-US" sz="2000" dirty="0"/>
              <a:t>à </a:t>
            </a:r>
            <a:r>
              <a:rPr lang="en-US" sz="2000" dirty="0" smtClean="0"/>
              <a:t>Bitola…..)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3. Chez + </a:t>
            </a:r>
            <a:r>
              <a:rPr lang="mk-MK" sz="2000" dirty="0" smtClean="0"/>
              <a:t>личност (е</a:t>
            </a:r>
            <a:r>
              <a:rPr lang="en-US" sz="2000" dirty="0" smtClean="0"/>
              <a:t>x. Chez </a:t>
            </a:r>
            <a:r>
              <a:rPr lang="en-US" sz="2000" dirty="0" err="1" smtClean="0"/>
              <a:t>mes</a:t>
            </a:r>
            <a:r>
              <a:rPr lang="en-US" sz="2000" dirty="0" smtClean="0"/>
              <a:t> </a:t>
            </a:r>
            <a:r>
              <a:rPr lang="en-US" sz="2000" dirty="0" err="1" smtClean="0"/>
              <a:t>grands</a:t>
            </a:r>
            <a:r>
              <a:rPr lang="en-US" sz="2000" dirty="0" smtClean="0"/>
              <a:t>-parents, chez </a:t>
            </a:r>
            <a:r>
              <a:rPr lang="en-US" sz="2000" dirty="0" err="1" smtClean="0"/>
              <a:t>moi</a:t>
            </a:r>
            <a:r>
              <a:rPr lang="en-US" sz="2000" dirty="0" smtClean="0"/>
              <a:t>, chez Philippe..)</a:t>
            </a:r>
            <a:endParaRPr lang="mk-MK" sz="20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6600" y="4724400"/>
            <a:ext cx="1600201" cy="7921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982" y="533400"/>
            <a:ext cx="3038476" cy="2819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2441" y="4343400"/>
            <a:ext cx="3731559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23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399" y="304800"/>
            <a:ext cx="609123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Досега, преку оваа презентација треба да научиш</a:t>
            </a:r>
            <a:r>
              <a:rPr lang="en-US" dirty="0" smtClean="0"/>
              <a:t>: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mk-MK" dirty="0" smtClean="0"/>
              <a:t>Да ги менуваш глаголите </a:t>
            </a:r>
            <a:r>
              <a:rPr lang="en-US" dirty="0" err="1" smtClean="0"/>
              <a:t>aller</a:t>
            </a:r>
            <a:r>
              <a:rPr lang="en-US" dirty="0" smtClean="0"/>
              <a:t> </a:t>
            </a:r>
            <a:r>
              <a:rPr lang="mk-MK" dirty="0" smtClean="0"/>
              <a:t>и </a:t>
            </a:r>
            <a:r>
              <a:rPr lang="en-US" dirty="0" err="1" smtClean="0"/>
              <a:t>partir</a:t>
            </a:r>
            <a:r>
              <a:rPr lang="en-US" dirty="0"/>
              <a:t> </a:t>
            </a:r>
            <a:r>
              <a:rPr lang="mk-MK" dirty="0" smtClean="0"/>
              <a:t>во сегашно време </a:t>
            </a:r>
          </a:p>
          <a:p>
            <a:r>
              <a:rPr lang="mk-MK" dirty="0" smtClean="0"/>
              <a:t>( напиши ги барем по 5 пати и вежбај изговор преку видеата)</a:t>
            </a:r>
          </a:p>
          <a:p>
            <a:endParaRPr lang="mk-MK" dirty="0"/>
          </a:p>
          <a:p>
            <a:r>
              <a:rPr lang="mk-MK" dirty="0" smtClean="0"/>
              <a:t>2. Места за одмор како планина, море, кампување итн....</a:t>
            </a:r>
          </a:p>
          <a:p>
            <a:endParaRPr lang="mk-MK" dirty="0"/>
          </a:p>
          <a:p>
            <a:r>
              <a:rPr lang="mk-MK" dirty="0" smtClean="0"/>
              <a:t>3. Предлози за место </a:t>
            </a:r>
          </a:p>
          <a:p>
            <a:endParaRPr lang="mk-MK" dirty="0"/>
          </a:p>
          <a:p>
            <a:endParaRPr lang="mk-MK" dirty="0" smtClean="0"/>
          </a:p>
          <a:p>
            <a:r>
              <a:rPr lang="mk-MK" dirty="0" smtClean="0"/>
              <a:t>Вежби поврзани со овој наставен материјал, во учебникот на страна 52,</a:t>
            </a:r>
          </a:p>
          <a:p>
            <a:r>
              <a:rPr lang="mk-MK" dirty="0" smtClean="0"/>
              <a:t>1 вежба ( да се напиши точната форма на глаголот)</a:t>
            </a:r>
          </a:p>
          <a:p>
            <a:r>
              <a:rPr lang="mk-MK" dirty="0" smtClean="0"/>
              <a:t>2 вежба ( да се допишат речениците со местата каде што оди Реми, преку сликата го откривате местото)</a:t>
            </a:r>
          </a:p>
          <a:p>
            <a:r>
              <a:rPr lang="mk-MK" dirty="0" smtClean="0"/>
              <a:t>3 вежба ( да се напиши каде е Тома, да се дополнат речениците со местото каде што е Тома, исто како и претходната вежба, преку сликата го откривата местото )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267200"/>
            <a:ext cx="2286005" cy="231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80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Comment </a:t>
            </a:r>
            <a:r>
              <a:rPr lang="en-US" sz="2800" dirty="0" err="1" smtClean="0"/>
              <a:t>tu</a:t>
            </a:r>
            <a:r>
              <a:rPr lang="en-US" sz="2800" dirty="0" smtClean="0"/>
              <a:t> vas en </a:t>
            </a:r>
            <a:r>
              <a:rPr lang="en-US" sz="2800" dirty="0" err="1" smtClean="0"/>
              <a:t>vacances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r>
              <a:rPr lang="mk-MK" sz="2400" dirty="0" smtClean="0"/>
              <a:t>Како одиш на одмор? ( со кое превозно средство?)</a:t>
            </a:r>
            <a:endParaRPr lang="en-U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" y="1828800"/>
            <a:ext cx="6027761" cy="4038600"/>
          </a:xfrm>
        </p:spPr>
      </p:pic>
      <p:sp>
        <p:nvSpPr>
          <p:cNvPr id="5" name="TextBox 4"/>
          <p:cNvSpPr txBox="1"/>
          <p:nvPr/>
        </p:nvSpPr>
        <p:spPr>
          <a:xfrm>
            <a:off x="6477000" y="1502688"/>
            <a:ext cx="2286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k-MK" dirty="0" smtClean="0"/>
              <a:t>За превозните средства ги употребуваме предлозите</a:t>
            </a:r>
            <a:r>
              <a:rPr lang="en-US" dirty="0" smtClean="0"/>
              <a:t> </a:t>
            </a:r>
            <a:endParaRPr lang="mk-MK" dirty="0" smtClean="0"/>
          </a:p>
          <a:p>
            <a:r>
              <a:rPr lang="en-US" dirty="0" smtClean="0"/>
              <a:t>“en” </a:t>
            </a:r>
            <a:r>
              <a:rPr lang="mk-MK" dirty="0" smtClean="0"/>
              <a:t>и </a:t>
            </a:r>
            <a:r>
              <a:rPr lang="en-US" dirty="0" smtClean="0"/>
              <a:t>“à”</a:t>
            </a:r>
            <a:r>
              <a:rPr lang="mk-MK" dirty="0" smtClean="0"/>
              <a:t> .</a:t>
            </a:r>
          </a:p>
          <a:p>
            <a:pPr marL="342900" indent="-342900">
              <a:buAutoNum type="arabicPeriod"/>
            </a:pPr>
            <a:r>
              <a:rPr lang="en-US" dirty="0" smtClean="0"/>
              <a:t>“en” </a:t>
            </a:r>
            <a:r>
              <a:rPr lang="mk-MK" dirty="0" smtClean="0"/>
              <a:t> се користи пред моторизираните превозни средства (освен мотор)</a:t>
            </a:r>
          </a:p>
          <a:p>
            <a:r>
              <a:rPr lang="en-US" dirty="0" smtClean="0"/>
              <a:t>Ex. En </a:t>
            </a:r>
            <a:r>
              <a:rPr lang="en-US" dirty="0" err="1" smtClean="0"/>
              <a:t>avion</a:t>
            </a:r>
            <a:r>
              <a:rPr lang="en-US" dirty="0" smtClean="0"/>
              <a:t> = </a:t>
            </a:r>
            <a:r>
              <a:rPr lang="mk-MK" dirty="0" smtClean="0"/>
              <a:t>со авион</a:t>
            </a:r>
          </a:p>
          <a:p>
            <a:r>
              <a:rPr lang="mk-MK" dirty="0" smtClean="0"/>
              <a:t>2. </a:t>
            </a:r>
            <a:r>
              <a:rPr lang="en-US" dirty="0" smtClean="0"/>
              <a:t>“à”</a:t>
            </a:r>
            <a:r>
              <a:rPr lang="mk-MK" dirty="0" smtClean="0"/>
              <a:t>  се користи со </a:t>
            </a:r>
            <a:r>
              <a:rPr lang="en-US" dirty="0" smtClean="0"/>
              <a:t>:</a:t>
            </a:r>
            <a:r>
              <a:rPr lang="fr-FR" dirty="0" smtClean="0"/>
              <a:t> </a:t>
            </a:r>
            <a:r>
              <a:rPr lang="mk-MK" dirty="0" smtClean="0"/>
              <a:t>мотор и велосипед. е</a:t>
            </a:r>
            <a:r>
              <a:rPr lang="en-US" dirty="0" smtClean="0"/>
              <a:t>x. À </a:t>
            </a:r>
            <a:r>
              <a:rPr lang="en-US" dirty="0" err="1" smtClean="0"/>
              <a:t>vélo</a:t>
            </a:r>
            <a:r>
              <a:rPr lang="en-US" dirty="0" smtClean="0"/>
              <a:t> = </a:t>
            </a:r>
            <a:r>
              <a:rPr lang="mk-MK" dirty="0" smtClean="0"/>
              <a:t>со велосипед.</a:t>
            </a:r>
            <a:endParaRPr lang="mk-MK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8143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277</TotalTime>
  <Words>721</Words>
  <Application>Microsoft Office PowerPoint</Application>
  <PresentationFormat>On-screen Show (4:3)</PresentationFormat>
  <Paragraphs>148</Paragraphs>
  <Slides>19</Slides>
  <Notes>1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Executive</vt:lpstr>
      <vt:lpstr>1.Неправилнте глаголи aller – оди  и  partir – заминува во сегашно време  2. Места за одмор и предлози за место 3. Превозни средства       </vt:lpstr>
      <vt:lpstr>Глаголот “aller” – оди</vt:lpstr>
      <vt:lpstr>Глаголот “partir” - заминува</vt:lpstr>
      <vt:lpstr>Où tu vas en vacances? Каде одиш на одмор?</vt:lpstr>
      <vt:lpstr>PowerPoint Presentation</vt:lpstr>
      <vt:lpstr>PowerPoint Presentation</vt:lpstr>
      <vt:lpstr>PowerPoint Presentation</vt:lpstr>
      <vt:lpstr>PowerPoint Presentation</vt:lpstr>
      <vt:lpstr>Comment tu vas en vacances? Како одиш на одмор? ( со кое превозно средство?)</vt:lpstr>
      <vt:lpstr>Les transports https://www.youtube.com/watch?v=Pcc0InZjqK8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Неправилните глаголи  aller – оди и partir – заминува  во сегашно време</dc:title>
  <dc:creator>Windows User</dc:creator>
  <cp:lastModifiedBy>Windows User</cp:lastModifiedBy>
  <cp:revision>26</cp:revision>
  <dcterms:created xsi:type="dcterms:W3CDTF">2020-03-18T20:34:14Z</dcterms:created>
  <dcterms:modified xsi:type="dcterms:W3CDTF">2020-03-19T01:12:03Z</dcterms:modified>
</cp:coreProperties>
</file>