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ovanovska_tatijana@yahoo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Делење на отсечка во даден однос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/>
              <a:t>СОТУ </a:t>
            </a:r>
            <a:r>
              <a:rPr lang="en-US" dirty="0" smtClean="0"/>
              <a:t>“</a:t>
            </a:r>
            <a:r>
              <a:rPr lang="mk-MK" dirty="0" smtClean="0"/>
              <a:t>Ѓорѓи Наумов</a:t>
            </a:r>
            <a:r>
              <a:rPr lang="en-US" dirty="0" smtClean="0"/>
              <a:t>”</a:t>
            </a:r>
            <a:r>
              <a:rPr lang="mk-MK" dirty="0" smtClean="0"/>
              <a:t>             клас: </a:t>
            </a:r>
            <a:r>
              <a:rPr lang="en-US" dirty="0" smtClean="0"/>
              <a:t>III-8</a:t>
            </a:r>
            <a:endParaRPr lang="mk-MK" dirty="0" smtClean="0"/>
          </a:p>
          <a:p>
            <a:r>
              <a:rPr lang="mk-MK" dirty="0" smtClean="0"/>
              <a:t>Предмет: Математика</a:t>
            </a:r>
          </a:p>
          <a:p>
            <a:r>
              <a:rPr lang="mk-MK" dirty="0" smtClean="0"/>
              <a:t>Наставник: Татијана Јовановска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164758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70272" y="1090499"/>
            <a:ext cx="4313864" cy="4859539"/>
          </a:xfrm>
        </p:spPr>
        <p:txBody>
          <a:bodyPr>
            <a:normAutofit fontScale="70000" lnSpcReduction="20000"/>
          </a:bodyPr>
          <a:lstStyle/>
          <a:p>
            <a:r>
              <a:rPr lang="mk-MK" sz="2300" dirty="0" smtClean="0"/>
              <a:t>ПОТСЕТИ СЕ!</a:t>
            </a:r>
          </a:p>
          <a:p>
            <a:r>
              <a:rPr lang="mk-MK" sz="2300" dirty="0" smtClean="0"/>
              <a:t>Нека е дадена отсечка АВ и точка С што лежи на правата. Што значи точката С да ја дели отсечката во однос 3:1?</a:t>
            </a:r>
          </a:p>
          <a:p>
            <a:endParaRPr lang="mk-MK" sz="2300" dirty="0"/>
          </a:p>
          <a:p>
            <a:r>
              <a:rPr lang="mk-MK" sz="2300" dirty="0" smtClean="0"/>
              <a:t>1</a:t>
            </a:r>
            <a:r>
              <a:rPr lang="mk-MK" sz="2300" dirty="0"/>
              <a:t>. </a:t>
            </a:r>
            <a:r>
              <a:rPr lang="mk-MK" sz="2300" dirty="0">
                <a:solidFill>
                  <a:srgbClr val="C00000"/>
                </a:solidFill>
              </a:rPr>
              <a:t>Одреди ги координатите на точката С, која отсечката АВ, А(1,3), В(5,7) ја дели отсечката во однос 3:1</a:t>
            </a:r>
          </a:p>
          <a:p>
            <a:pPr marL="0" indent="0">
              <a:buNone/>
            </a:pPr>
            <a:r>
              <a:rPr lang="mk-MK" sz="2300" dirty="0"/>
              <a:t>Решение</a:t>
            </a:r>
            <a:r>
              <a:rPr lang="mk-MK" sz="2300" dirty="0" smtClean="0"/>
              <a:t>:</a:t>
            </a:r>
          </a:p>
          <a:p>
            <a:pPr marL="0" indent="0">
              <a:buNone/>
            </a:pPr>
            <a:r>
              <a:rPr lang="mk-MK" sz="2300" dirty="0"/>
              <a:t>Нацртај правоаголен координатен систем и во него внеси ги крајните точки на дадената отсечка, значи А и В. Низ точката А повлечи права паралелна со х-оската, а низ с права паралелна со у-оската. Пресечната точка означи ја со </a:t>
            </a:r>
            <a:r>
              <a:rPr lang="en-US" sz="2300" dirty="0"/>
              <a:t>D. </a:t>
            </a:r>
            <a:r>
              <a:rPr lang="mk-MK" sz="2300" dirty="0"/>
              <a:t>Низ точката С повлечи права пралелна со х-оската, а низ В со у-оската, потоа пресечната точка означи ја со Е.</a:t>
            </a:r>
          </a:p>
          <a:p>
            <a:pPr marL="0" indent="0">
              <a:buNone/>
            </a:pPr>
            <a:endParaRPr lang="mk-MK" dirty="0"/>
          </a:p>
          <a:p>
            <a:pPr marL="0" indent="0">
              <a:buNone/>
            </a:pPr>
            <a:endParaRPr lang="mk-MK" dirty="0" smtClean="0"/>
          </a:p>
          <a:p>
            <a:endParaRPr lang="mk-MK" dirty="0"/>
          </a:p>
          <a:p>
            <a:endParaRPr lang="mk-M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684136" y="987423"/>
                <a:ext cx="4313864" cy="350730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mk-MK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Гледајќи во својот цртеж, се забележува дека точката С(х,у) е меѓу точките А и В, следува х-1 и 5-х се со исти знаци. </a:t>
                </a:r>
              </a:p>
              <a:p>
                <a:pPr marL="0" indent="0">
                  <a:buNone/>
                </a:pPr>
                <a:r>
                  <a:rPr lang="mk-MK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 сличноста на триаголниците 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ADC</a:t>
                </a:r>
                <a:r>
                  <a:rPr lang="mk-MK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CEB</a:t>
                </a:r>
                <a:r>
                  <a:rPr lang="mk-MK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следува дека соодветните страни се пропорционални, т.е.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mk-MK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:</m:t>
                    </m:r>
                    <m:acc>
                      <m:accPr>
                        <m:chr m:val="̅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𝐶𝐵</m:t>
                        </m:r>
                      </m:e>
                    </m:acc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(5−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mk-MK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Бидејќи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mk-MK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en-US" sz="1600" i="1">
                        <a:latin typeface="Cambria Math" panose="02040503050406030204" pitchFamily="18" charset="0"/>
                      </a:rPr>
                      <m:t>:</m:t>
                    </m:r>
                    <m:acc>
                      <m:accPr>
                        <m:chr m:val="̅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𝐶𝐵</m:t>
                        </m:r>
                      </m:e>
                    </m:acc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3:1 </a:t>
                </a:r>
                <a:r>
                  <a:rPr lang="mk-MK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следува дека (х-1):(5-х)=3:1 т.е. Со решавање на пропорцијата се добива деха х=4. </a:t>
                </a:r>
              </a:p>
              <a:p>
                <a:pPr marL="0" indent="0">
                  <a:buNone/>
                </a:pPr>
                <a:r>
                  <a:rPr lang="mk-MK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mk-MK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en-US" sz="1600" i="1">
                        <a:latin typeface="Cambria Math" panose="02040503050406030204" pitchFamily="18" charset="0"/>
                      </a:rPr>
                      <m:t>:</m:t>
                    </m:r>
                    <m:acc>
                      <m:accPr>
                        <m:chr m:val="̅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𝐶𝐵</m:t>
                        </m:r>
                      </m:e>
                    </m:acc>
                  </m:oMath>
                </a14:m>
                <a:r>
                  <a:rPr lang="mk-MK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=(у-3)</a:t>
                </a:r>
                <a:r>
                  <a:rPr lang="mk-MK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:</a:t>
                </a:r>
                <a:r>
                  <a:rPr lang="mk-MK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(7-у) и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mk-MK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en-US" sz="1600" i="1">
                        <a:latin typeface="Cambria Math" panose="02040503050406030204" pitchFamily="18" charset="0"/>
                      </a:rPr>
                      <m:t>:</m:t>
                    </m:r>
                    <m:acc>
                      <m:accPr>
                        <m:chr m:val="̅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𝐶𝐵</m:t>
                        </m:r>
                      </m:e>
                    </m:acc>
                  </m:oMath>
                </a14:m>
                <a:r>
                  <a:rPr lang="mk-MK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=3:1 на ист наќин се составува пропорција и со нејзино решавање се добива дека у=6.</a:t>
                </a:r>
              </a:p>
              <a:p>
                <a:pPr marL="0" indent="0">
                  <a:buNone/>
                </a:pPr>
                <a:r>
                  <a:rPr lang="mk-MK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Значи, бараната точка е С(4,6).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684136" y="987423"/>
                <a:ext cx="4313864" cy="3507304"/>
              </a:xfrm>
              <a:blipFill rotWithShape="0">
                <a:blip r:embed="rId2"/>
                <a:stretch>
                  <a:fillRect l="-706" t="-522" b="-20522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343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96029" y="704044"/>
                <a:ext cx="8915400" cy="5258873"/>
              </a:xfrm>
            </p:spPr>
            <p:txBody>
              <a:bodyPr/>
              <a:lstStyle/>
              <a:p>
                <a:r>
                  <a:rPr lang="mk-MK" dirty="0" smtClean="0"/>
                  <a:t>Координатите на точка, која дадена отсечка А(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e>
                      <m:sub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mk-MK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mk-M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у</m:t>
                        </m:r>
                      </m:e>
                      <m:sub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mk-MK" dirty="0" smtClean="0"/>
                  <a:t>) и  В(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e>
                      <m:sub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mk-MK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mk-M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у</m:t>
                        </m:r>
                      </m:e>
                      <m:sub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mk-MK" dirty="0" smtClean="0"/>
                  <a:t>) ја дели во даден однос</a:t>
                </a:r>
                <a:r>
                  <a:rPr lang="en-US" dirty="0" smtClean="0"/>
                  <a:t> m : n = </a:t>
                </a:r>
                <a:r>
                  <a:rPr lang="en-US" dirty="0" smtClean="0">
                    <a:sym typeface="Symbol" panose="05050102010706020507" pitchFamily="18" charset="2"/>
                  </a:rPr>
                  <a:t>,</a:t>
                </a:r>
                <a:r>
                  <a:rPr lang="mk-MK" dirty="0" smtClean="0">
                    <a:sym typeface="Symbol" panose="05050102010706020507" pitchFamily="18" charset="2"/>
                  </a:rPr>
                  <a:t> се одредуваат по формулите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dirty="0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dirty="0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sSub>
                          <m:sSubPr>
                            <m:ctrlPr>
                              <a:rPr lang="en-US" sz="2400" b="0" i="1" dirty="0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dirty="0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4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r>
                  <a:rPr lang="mk-MK" dirty="0" smtClean="0"/>
                  <a:t>Координатите на средишната точка на отсечката АВ се</a:t>
                </a: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mk-MK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mk-MK" sz="24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mk-MK" sz="2400" dirty="0" smtClean="0"/>
              </a:p>
              <a:p>
                <a:r>
                  <a:rPr lang="mk-MK" dirty="0" smtClean="0"/>
                  <a:t>Координатите на тежиштето на триаголник зададен со координати на темињата се</a:t>
                </a: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r>
                          <a:rPr lang="mk-MK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sSub>
                          <m:sSubPr>
                            <m:ctrlPr>
                              <a:rPr lang="mk-MK" sz="2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0" i="1" dirty="0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dirty="0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sz="24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mk-MK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96029" y="704044"/>
                <a:ext cx="8915400" cy="5258873"/>
              </a:xfrm>
              <a:blipFill rotWithShape="0">
                <a:blip r:embed="rId2"/>
                <a:stretch>
                  <a:fillRect l="-478" t="-695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69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7232" y="134713"/>
            <a:ext cx="8911687" cy="676656"/>
          </a:xfrm>
        </p:spPr>
        <p:txBody>
          <a:bodyPr/>
          <a:lstStyle/>
          <a:p>
            <a:r>
              <a:rPr lang="mk-MK" smtClean="0"/>
              <a:t>Пример 1.</a:t>
            </a:r>
            <a:endParaRPr lang="mk-M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589212" y="901521"/>
                <a:ext cx="4313864" cy="5009701"/>
              </a:xfrm>
            </p:spPr>
            <p:txBody>
              <a:bodyPr/>
              <a:lstStyle/>
              <a:p>
                <a:r>
                  <a:rPr lang="mk-MK" dirty="0" smtClean="0"/>
                  <a:t>Одреди ги координатите на точката С што отсечката АВ ја дели во даден однос </a:t>
                </a:r>
                <a:r>
                  <a:rPr lang="mk-MK" dirty="0" smtClean="0">
                    <a:sym typeface="Symbol" panose="05050102010706020507" pitchFamily="18" charset="2"/>
                  </a:rPr>
                  <a:t></a:t>
                </a:r>
              </a:p>
              <a:p>
                <a:r>
                  <a:rPr lang="mk-MK" dirty="0">
                    <a:sym typeface="Symbol" panose="05050102010706020507" pitchFamily="18" charset="2"/>
                  </a:rPr>
                  <a:t>а</a:t>
                </a:r>
                <a:r>
                  <a:rPr lang="mk-MK" dirty="0" smtClean="0">
                    <a:sym typeface="Symbol" panose="05050102010706020507" pitchFamily="18" charset="2"/>
                  </a:rPr>
                  <a:t>) А(-6, -2), В(2, 10), =3</a:t>
                </a:r>
              </a:p>
              <a:p>
                <a:r>
                  <a:rPr lang="mk-MK" dirty="0">
                    <a:sym typeface="Symbol" panose="05050102010706020507" pitchFamily="18" charset="2"/>
                  </a:rPr>
                  <a:t>б</a:t>
                </a:r>
                <a:r>
                  <a:rPr lang="mk-MK" dirty="0" smtClean="0">
                    <a:sym typeface="Symbol" panose="05050102010706020507" pitchFamily="18" charset="2"/>
                  </a:rPr>
                  <a:t>) А(-1, 2), В(5,2), =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k-MK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mk-MK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mk-MK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endParaRPr lang="mk-MK" dirty="0" smtClean="0"/>
              </a:p>
              <a:p>
                <a:r>
                  <a:rPr lang="mk-MK" dirty="0"/>
                  <a:t>в</a:t>
                </a:r>
                <a:r>
                  <a:rPr lang="mk-MK" dirty="0" smtClean="0"/>
                  <a:t>) А(3,5), В(-8,1), </a:t>
                </a:r>
                <a:r>
                  <a:rPr lang="mk-MK" dirty="0" smtClean="0">
                    <a:sym typeface="Symbol" panose="05050102010706020507" pitchFamily="18" charset="2"/>
                  </a:rPr>
                  <a:t>=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k-MK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mk-MK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num>
                      <m:den>
                        <m:r>
                          <a:rPr lang="mk-MK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7</m:t>
                        </m:r>
                      </m:den>
                    </m:f>
                  </m:oMath>
                </a14:m>
                <a:endParaRPr lang="mk-M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589212" y="901521"/>
                <a:ext cx="4313864" cy="5009701"/>
              </a:xfrm>
              <a:blipFill rotWithShape="0">
                <a:blip r:embed="rId2"/>
                <a:stretch>
                  <a:fillRect l="-990" t="-730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903076" y="901521"/>
                <a:ext cx="4601535" cy="5002323"/>
              </a:xfrm>
            </p:spPr>
            <p:txBody>
              <a:bodyPr/>
              <a:lstStyle/>
              <a:p>
                <a:r>
                  <a:rPr lang="mk-MK" dirty="0" smtClean="0"/>
                  <a:t>Решение</a:t>
                </a:r>
              </a:p>
              <a:p>
                <a:r>
                  <a:rPr lang="mk-MK" dirty="0"/>
                  <a:t>а</a:t>
                </a:r>
                <a:r>
                  <a:rPr lang="mk-MK" dirty="0" smtClean="0"/>
                  <a:t>) Координатите на точката А(-6, -2) ќе ги означиме со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e>
                      <m:sub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mk-MK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mk-MK" dirty="0" smtClean="0"/>
                  <a:t> - 6,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, у</m:t>
                        </m:r>
                      </m:e>
                      <m:sub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mk-MK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mk-MK" dirty="0" smtClean="0"/>
                  <a:t>, додека координатие на точката В (2, 10) ќе ги означиме со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mk-MK" i="1">
                            <a:latin typeface="Cambria Math" panose="02040503050406030204" pitchFamily="18" charset="0"/>
                          </a:rPr>
                          <m:t>х</m:t>
                        </m:r>
                      </m:e>
                      <m:sub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mk-MK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mk-MK" dirty="0"/>
                  <a:t> </a:t>
                </a:r>
                <a:r>
                  <a:rPr lang="mk-MK" dirty="0" smtClean="0"/>
                  <a:t>2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mk-MK" i="1">
                            <a:latin typeface="Cambria Math" panose="02040503050406030204" pitchFamily="18" charset="0"/>
                          </a:rPr>
                          <m:t>, у</m:t>
                        </m:r>
                      </m:e>
                      <m:sub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mk-MK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mk-MK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mk-MK" b="0" i="0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mk-MK" dirty="0" smtClean="0"/>
                  <a:t> Според формулите следува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−6+3∗2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−6+6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y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+3∗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1+3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7</a:t>
                </a:r>
                <a:endParaRPr lang="mk-MK" dirty="0"/>
              </a:p>
              <a:p>
                <a:r>
                  <a:rPr lang="mk-MK" dirty="0" smtClean="0"/>
                  <a:t>Значи координатите на бараната точка се (0,7)</a:t>
                </a:r>
              </a:p>
              <a:p>
                <a:r>
                  <a:rPr lang="mk-MK" dirty="0" smtClean="0"/>
                  <a:t>За барањата по б и в, искористете ја истата формула и најдете ги координатите.</a:t>
                </a:r>
                <a:endParaRPr lang="mk-MK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903076" y="901521"/>
                <a:ext cx="4601535" cy="5002323"/>
              </a:xfrm>
              <a:blipFill rotWithShape="0">
                <a:blip r:embed="rId3"/>
                <a:stretch>
                  <a:fillRect l="-927" t="-732" r="-132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16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75625"/>
            <a:ext cx="8911687" cy="676656"/>
          </a:xfrm>
        </p:spPr>
        <p:txBody>
          <a:bodyPr/>
          <a:lstStyle/>
          <a:p>
            <a:r>
              <a:rPr lang="mk-MK" dirty="0" smtClean="0"/>
              <a:t>Пример 2.</a:t>
            </a:r>
            <a:endParaRPr lang="mk-M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6210" y="1644203"/>
                <a:ext cx="8915400" cy="377762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mk-MK" dirty="0" smtClean="0"/>
                  <a:t>Одреди ги координатите на тежиштето на триаголник чии темиња се точките</a:t>
                </a:r>
              </a:p>
              <a:p>
                <a:pPr marL="0" indent="0">
                  <a:buNone/>
                </a:pPr>
                <a:r>
                  <a:rPr lang="mk-MK" dirty="0"/>
                  <a:t>а</a:t>
                </a:r>
                <a:r>
                  <a:rPr lang="mk-MK" dirty="0" smtClean="0"/>
                  <a:t>) А(2,3), В(- 10, - 4) и С (2, -8)</a:t>
                </a:r>
              </a:p>
              <a:p>
                <a:pPr marL="0" indent="0">
                  <a:buNone/>
                </a:pPr>
                <a:r>
                  <a:rPr lang="mk-MK" dirty="0"/>
                  <a:t>б</a:t>
                </a:r>
                <a:r>
                  <a:rPr lang="mk-MK" dirty="0" smtClean="0"/>
                  <a:t>) А(-5, 2), В(-1, - 6) и С (3, 4)</a:t>
                </a:r>
              </a:p>
              <a:p>
                <a:pPr marL="0" indent="0">
                  <a:buNone/>
                </a:pPr>
                <a:r>
                  <a:rPr lang="mk-MK" dirty="0" smtClean="0"/>
                  <a:t>Решение:</a:t>
                </a:r>
              </a:p>
              <a:p>
                <a:pPr marL="0" indent="0">
                  <a:buNone/>
                </a:pPr>
                <a:r>
                  <a:rPr lang="mk-MK" dirty="0"/>
                  <a:t>а</a:t>
                </a:r>
                <a:r>
                  <a:rPr lang="mk-MK" dirty="0" smtClean="0"/>
                  <a:t>) Според формулата за одредување на координати на тежиште следува</a:t>
                </a:r>
              </a:p>
              <a:p>
                <a:pPr marL="0" indent="0">
                  <a:buNone/>
                </a:pPr>
                <a:r>
                  <a:rPr lang="mk-MK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r>
                          <a:rPr lang="mk-MK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sSub>
                          <m:sSubPr>
                            <m:ctrlPr>
                              <a:rPr lang="mk-MK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mk-MK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k-MK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mk-MK" b="0" i="1" dirty="0" smtClean="0">
                            <a:latin typeface="Cambria Math" panose="02040503050406030204" pitchFamily="18" charset="0"/>
                          </a:rPr>
                          <m:t>2+</m:t>
                        </m:r>
                        <m:d>
                          <m:dPr>
                            <m:ctrlPr>
                              <a:rPr lang="mk-MK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mk-MK" b="0" i="1" dirty="0" smtClean="0">
                                <a:latin typeface="Cambria Math" panose="02040503050406030204" pitchFamily="18" charset="0"/>
                              </a:rPr>
                              <m:t>−10</m:t>
                            </m:r>
                          </m:e>
                        </m:d>
                        <m:r>
                          <a:rPr lang="mk-MK" b="0" i="1" dirty="0" smtClean="0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mk-MK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mk-MK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mk-MK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mk-MK" b="0" i="1" dirty="0" smtClean="0"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r>
                          <a:rPr lang="mk-MK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mk-MK" b="0" i="1" dirty="0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mk-MK" b="0" dirty="0" smtClean="0"/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mk-MK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k-MK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mk-MK" b="0" i="1" dirty="0" smtClean="0">
                            <a:latin typeface="Cambria Math" panose="02040503050406030204" pitchFamily="18" charset="0"/>
                          </a:rPr>
                          <m:t>3+</m:t>
                        </m:r>
                        <m:d>
                          <m:dPr>
                            <m:ctrlPr>
                              <a:rPr lang="mk-MK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mk-MK" b="0" i="1" dirty="0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  <m:r>
                          <a:rPr lang="mk-MK" b="0" i="1" dirty="0" smtClean="0">
                            <a:latin typeface="Cambria Math" panose="02040503050406030204" pitchFamily="18" charset="0"/>
                          </a:rPr>
                          <m:t>+(−8)</m:t>
                        </m:r>
                      </m:num>
                      <m:den>
                        <m:r>
                          <a:rPr lang="mk-MK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mk-MK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mk-MK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mk-MK" b="0" i="1" dirty="0" smtClean="0">
                            <a:latin typeface="Cambria Math" panose="02040503050406030204" pitchFamily="18" charset="0"/>
                          </a:rPr>
                          <m:t>−9</m:t>
                        </m:r>
                      </m:num>
                      <m:den>
                        <m:r>
                          <a:rPr lang="mk-MK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mk-MK" b="0" i="1" dirty="0" smtClean="0"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endParaRPr lang="mk-MK" dirty="0" smtClean="0"/>
              </a:p>
              <a:p>
                <a:pPr marL="0" indent="0">
                  <a:buNone/>
                </a:pPr>
                <a:r>
                  <a:rPr lang="mk-MK" dirty="0" smtClean="0"/>
                  <a:t>Значи тежиштето на триаголникот има координати  Т(-2, -3)</a:t>
                </a:r>
                <a:endParaRPr lang="mk-MK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6210" y="1644203"/>
                <a:ext cx="8915400" cy="3777622"/>
              </a:xfrm>
              <a:blipFill rotWithShape="0">
                <a:blip r:embed="rId2"/>
                <a:stretch>
                  <a:fillRect l="-616" t="-969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824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1. Отсечката АВ, А(-9,5) и В(11, -3) со точките </a:t>
            </a:r>
            <a:r>
              <a:rPr lang="en-US" dirty="0" smtClean="0"/>
              <a:t>M</a:t>
            </a:r>
            <a:r>
              <a:rPr lang="mk-MK" dirty="0"/>
              <a:t>,</a:t>
            </a:r>
            <a:r>
              <a:rPr lang="mk-MK" dirty="0" smtClean="0"/>
              <a:t> </a:t>
            </a:r>
            <a:r>
              <a:rPr lang="en-US" dirty="0" smtClean="0"/>
              <a:t>N</a:t>
            </a:r>
            <a:r>
              <a:rPr lang="mk-MK" dirty="0" smtClean="0"/>
              <a:t> и </a:t>
            </a:r>
            <a:r>
              <a:rPr lang="en-US" dirty="0" smtClean="0"/>
              <a:t>P </a:t>
            </a:r>
            <a:r>
              <a:rPr lang="mk-MK" dirty="0" smtClean="0"/>
              <a:t> е поделена на четири еднакви делови. Одреди ги координатите на точките </a:t>
            </a:r>
            <a:r>
              <a:rPr lang="en-US" dirty="0"/>
              <a:t>M</a:t>
            </a:r>
            <a:r>
              <a:rPr lang="mk-MK" dirty="0"/>
              <a:t>, </a:t>
            </a:r>
            <a:r>
              <a:rPr lang="en-US" dirty="0"/>
              <a:t>N</a:t>
            </a:r>
            <a:r>
              <a:rPr lang="mk-MK" dirty="0"/>
              <a:t> и </a:t>
            </a:r>
            <a:r>
              <a:rPr lang="en-US" dirty="0"/>
              <a:t>P </a:t>
            </a:r>
            <a:r>
              <a:rPr lang="mk-MK" dirty="0" smtClean="0"/>
              <a:t>.</a:t>
            </a:r>
          </a:p>
          <a:p>
            <a:endParaRPr lang="mk-MK" dirty="0"/>
          </a:p>
          <a:p>
            <a:endParaRPr lang="mk-MK" dirty="0" smtClean="0"/>
          </a:p>
          <a:p>
            <a:endParaRPr lang="mk-MK" dirty="0"/>
          </a:p>
          <a:p>
            <a:r>
              <a:rPr lang="mk-MK" dirty="0" smtClean="0"/>
              <a:t>Решенијата на задачите ги испраќате на </a:t>
            </a:r>
            <a:r>
              <a:rPr lang="en-US" dirty="0" smtClean="0"/>
              <a:t>mail:  </a:t>
            </a:r>
            <a:r>
              <a:rPr lang="en-US" dirty="0" smtClean="0">
                <a:hlinkClick r:id="rId2"/>
              </a:rPr>
              <a:t>jovanovska_tatijana@yahoo.com</a:t>
            </a:r>
            <a:endParaRPr lang="en-US" dirty="0" smtClean="0"/>
          </a:p>
          <a:p>
            <a:r>
              <a:rPr lang="mk-MK" dirty="0" smtClean="0"/>
              <a:t>Или на соодветната фб група, составена со истата цел.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11340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197</TotalTime>
  <Words>393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Cambria Math</vt:lpstr>
      <vt:lpstr>Century Gothic</vt:lpstr>
      <vt:lpstr>Symbol</vt:lpstr>
      <vt:lpstr>Times New Roman</vt:lpstr>
      <vt:lpstr>Wingdings</vt:lpstr>
      <vt:lpstr>Wingdings 3</vt:lpstr>
      <vt:lpstr>Wisp</vt:lpstr>
      <vt:lpstr>Делење на отсечка во даден однос</vt:lpstr>
      <vt:lpstr>PowerPoint Presentation</vt:lpstr>
      <vt:lpstr>PowerPoint Presentation</vt:lpstr>
      <vt:lpstr>Пример 1.</vt:lpstr>
      <vt:lpstr>Пример 2.</vt:lpstr>
      <vt:lpstr>Вежби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Делење на отсечка во даден однос</dc:title>
  <dc:creator>Windows User</dc:creator>
  <cp:lastModifiedBy>Windows User</cp:lastModifiedBy>
  <cp:revision>15</cp:revision>
  <dcterms:created xsi:type="dcterms:W3CDTF">2020-03-19T09:52:25Z</dcterms:created>
  <dcterms:modified xsi:type="dcterms:W3CDTF">2020-03-19T13:13:55Z</dcterms:modified>
</cp:coreProperties>
</file>