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C851CA-2199-4EE3-B0F0-6608CC9D4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154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DACFDF-2AE9-4720-A00A-1D892509E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693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5A615-97B6-409B-8C71-D5651BFA2AB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2E0B5-660C-4F59-A7ED-CE2FA32199D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9543C-BC10-46B3-B4DC-89875618395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7C612-A70F-4E2F-8DB3-1A471806D9B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0A9D-1E98-4495-9038-3077D5C9C01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C2B7-9326-4243-BA69-1BAB4BA2B1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21799-307C-4CF8-8570-49A3C858C6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F3A0-0E20-4A29-B08E-367A399943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F281-9184-481F-9134-0C24A70971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B3CF-13E9-4064-8523-4C1B861315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6DB3-6462-492E-B689-6FFD67D99E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603B-01B2-41B7-BB9C-385EE62BC0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0683-41C1-49C0-8E75-1CAB4016F4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A578-ACBE-491C-B270-4C782EB91E1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F74023-2D7B-4565-B33D-440F8F7E176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628695F-1AFA-4FFB-9212-B1EA6FAC9D4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/>
          <a:lstStyle/>
          <a:p>
            <a:pPr algn="ctr"/>
            <a:r>
              <a:rPr lang="mk-MK" altLang="en-US" sz="2800" dirty="0" smtClean="0"/>
              <a:t>Дефиниција на тригонометриски функции</a:t>
            </a:r>
            <a:endParaRPr lang="en-US" alt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3429000"/>
            <a:ext cx="5486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dirty="0" smtClean="0"/>
              <a:t>Синус (</a:t>
            </a:r>
            <a:r>
              <a:rPr lang="en-US" sz="2800" dirty="0" smtClean="0"/>
              <a:t>sin)</a:t>
            </a:r>
          </a:p>
          <a:p>
            <a:pPr algn="ctr"/>
            <a:r>
              <a:rPr lang="mk-MK" sz="2800" dirty="0" smtClean="0"/>
              <a:t>Косинус </a:t>
            </a:r>
            <a:r>
              <a:rPr lang="en-US" sz="2800" dirty="0" smtClean="0"/>
              <a:t>(</a:t>
            </a:r>
            <a:r>
              <a:rPr lang="en-US" sz="2800" dirty="0" err="1" smtClean="0"/>
              <a:t>cos</a:t>
            </a:r>
            <a:r>
              <a:rPr lang="en-US" sz="2800" dirty="0" smtClean="0"/>
              <a:t>)</a:t>
            </a:r>
          </a:p>
          <a:p>
            <a:pPr algn="ctr"/>
            <a:r>
              <a:rPr lang="mk-MK" sz="2800" dirty="0" smtClean="0"/>
              <a:t>Тангенс (</a:t>
            </a:r>
            <a:r>
              <a:rPr lang="en-US" sz="2800" dirty="0" err="1" smtClean="0"/>
              <a:t>tg</a:t>
            </a:r>
            <a:r>
              <a:rPr lang="en-US" sz="2800" dirty="0" smtClean="0"/>
              <a:t>)</a:t>
            </a:r>
          </a:p>
          <a:p>
            <a:pPr algn="ctr"/>
            <a:r>
              <a:rPr lang="mk-MK" sz="2800" dirty="0" smtClean="0"/>
              <a:t>Котангенс (</a:t>
            </a:r>
            <a:r>
              <a:rPr lang="en-US" sz="2800" dirty="0" err="1" smtClean="0"/>
              <a:t>ctg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762000"/>
            <a:ext cx="655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i="1" dirty="0" smtClean="0"/>
              <a:t>			Дефиниција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mk-MK" b="1" dirty="0"/>
              <a:t>синус:</a:t>
            </a:r>
            <a:r>
              <a:rPr lang="mk-MK" dirty="0"/>
              <a:t>    </a:t>
            </a:r>
            <a:r>
              <a:rPr lang="en-US" dirty="0" smtClean="0"/>
              <a:t>	</a:t>
            </a:r>
            <a:r>
              <a:rPr lang="mk-MK" dirty="0" smtClean="0"/>
              <a:t>sin </a:t>
            </a:r>
            <a:r>
              <a:rPr lang="mk-MK" dirty="0"/>
              <a:t>= </a:t>
            </a:r>
            <a:r>
              <a:rPr lang="mk-MK" u="sng" dirty="0"/>
              <a:t>спротивна катета на аголот</a:t>
            </a:r>
            <a:endParaRPr lang="en-US" dirty="0"/>
          </a:p>
          <a:p>
            <a:r>
              <a:rPr lang="mk-MK" dirty="0"/>
              <a:t>		</a:t>
            </a:r>
            <a:r>
              <a:rPr lang="en-US" dirty="0" smtClean="0"/>
              <a:t>	</a:t>
            </a:r>
            <a:r>
              <a:rPr lang="mk-MK" dirty="0" smtClean="0"/>
              <a:t> </a:t>
            </a:r>
            <a:r>
              <a:rPr lang="mk-MK" dirty="0"/>
              <a:t>хипотенуза</a:t>
            </a:r>
            <a:endParaRPr lang="en-US" dirty="0"/>
          </a:p>
          <a:p>
            <a:r>
              <a:rPr lang="mk-MK" b="1" dirty="0" smtClean="0"/>
              <a:t>Косинус</a:t>
            </a:r>
            <a:r>
              <a:rPr lang="en-US" b="1" dirty="0" smtClean="0"/>
              <a:t> </a:t>
            </a:r>
            <a:r>
              <a:rPr lang="mk-MK" b="1" dirty="0" smtClean="0"/>
              <a:t>:</a:t>
            </a:r>
            <a:r>
              <a:rPr lang="en-US" b="1" dirty="0" smtClean="0"/>
              <a:t>   	</a:t>
            </a:r>
            <a:r>
              <a:rPr lang="mk-MK" dirty="0" smtClean="0"/>
              <a:t>cos  </a:t>
            </a:r>
            <a:r>
              <a:rPr lang="mk-MK" dirty="0"/>
              <a:t>= </a:t>
            </a:r>
            <a:r>
              <a:rPr lang="mk-MK" u="sng" dirty="0"/>
              <a:t>налегната катета на аголот</a:t>
            </a:r>
            <a:endParaRPr lang="en-US" dirty="0"/>
          </a:p>
          <a:p>
            <a:r>
              <a:rPr lang="mk-MK" dirty="0"/>
              <a:t>		</a:t>
            </a:r>
            <a:r>
              <a:rPr lang="en-US" dirty="0" smtClean="0"/>
              <a:t>	</a:t>
            </a:r>
            <a:r>
              <a:rPr lang="mk-MK" dirty="0" smtClean="0"/>
              <a:t>хипотенуза</a:t>
            </a:r>
            <a:endParaRPr lang="en-US" dirty="0"/>
          </a:p>
          <a:p>
            <a:r>
              <a:rPr lang="mk-MK" b="1" dirty="0" smtClean="0"/>
              <a:t>тангенс:</a:t>
            </a:r>
            <a:r>
              <a:rPr lang="en-US" b="1" dirty="0" smtClean="0"/>
              <a:t>  	</a:t>
            </a:r>
            <a:r>
              <a:rPr lang="mk-MK" dirty="0" smtClean="0"/>
              <a:t>tg  </a:t>
            </a:r>
            <a:r>
              <a:rPr lang="mk-MK" dirty="0"/>
              <a:t>= </a:t>
            </a:r>
            <a:r>
              <a:rPr lang="mk-MK" u="sng" dirty="0"/>
              <a:t>спротивна катета на аголот</a:t>
            </a:r>
            <a:endParaRPr lang="en-US" dirty="0"/>
          </a:p>
          <a:p>
            <a:r>
              <a:rPr lang="mk-MK" dirty="0"/>
              <a:t>		</a:t>
            </a:r>
            <a:r>
              <a:rPr lang="mk-MK" dirty="0" smtClean="0"/>
              <a:t>         налегната </a:t>
            </a:r>
            <a:r>
              <a:rPr lang="mk-MK" dirty="0"/>
              <a:t>катета на аголот</a:t>
            </a:r>
            <a:endParaRPr lang="en-US" dirty="0"/>
          </a:p>
          <a:p>
            <a:r>
              <a:rPr lang="mk-MK" b="1" dirty="0" smtClean="0"/>
              <a:t>котангенс</a:t>
            </a:r>
            <a:r>
              <a:rPr lang="mk-MK" b="1" dirty="0"/>
              <a:t>: </a:t>
            </a:r>
            <a:r>
              <a:rPr lang="mk-MK" dirty="0"/>
              <a:t>	ctg = </a:t>
            </a:r>
            <a:r>
              <a:rPr lang="mk-MK" u="sng" dirty="0"/>
              <a:t>налегната катета на аголот</a:t>
            </a:r>
            <a:endParaRPr lang="en-US" dirty="0"/>
          </a:p>
          <a:p>
            <a:r>
              <a:rPr lang="en-US" dirty="0" smtClean="0"/>
              <a:t>		</a:t>
            </a:r>
            <a:r>
              <a:rPr lang="mk-MK" dirty="0" smtClean="0"/>
              <a:t>          спротивна катета на аголот</a:t>
            </a:r>
            <a:endParaRPr lang="en-US" dirty="0"/>
          </a:p>
        </p:txBody>
      </p:sp>
      <p:sp>
        <p:nvSpPr>
          <p:cNvPr id="4105" name="Right Triangle 4104"/>
          <p:cNvSpPr/>
          <p:nvPr/>
        </p:nvSpPr>
        <p:spPr bwMode="auto">
          <a:xfrm>
            <a:off x="1115683" y="4648200"/>
            <a:ext cx="2286000" cy="14478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66800" y="4038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/>
              <a:t>Пример 1: </a:t>
            </a:r>
            <a:endParaRPr lang="en-US" dirty="0"/>
          </a:p>
        </p:txBody>
      </p:sp>
      <p:sp>
        <p:nvSpPr>
          <p:cNvPr id="4106" name="TextBox 4105"/>
          <p:cNvSpPr txBox="1"/>
          <p:nvPr/>
        </p:nvSpPr>
        <p:spPr>
          <a:xfrm>
            <a:off x="1219200" y="4800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</a:t>
            </a:r>
            <a:endParaRPr lang="en-US" dirty="0"/>
          </a:p>
        </p:txBody>
      </p:sp>
      <p:sp>
        <p:nvSpPr>
          <p:cNvPr id="4107" name="TextBox 4106"/>
          <p:cNvSpPr txBox="1"/>
          <p:nvPr/>
        </p:nvSpPr>
        <p:spPr>
          <a:xfrm>
            <a:off x="1828800" y="61399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а</a:t>
            </a:r>
            <a:endParaRPr lang="en-US" dirty="0"/>
          </a:p>
        </p:txBody>
      </p:sp>
      <p:sp>
        <p:nvSpPr>
          <p:cNvPr id="4108" name="TextBox 4107"/>
          <p:cNvSpPr txBox="1"/>
          <p:nvPr/>
        </p:nvSpPr>
        <p:spPr>
          <a:xfrm>
            <a:off x="838200" y="53721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110" name="TextBox 4109"/>
          <p:cNvSpPr txBox="1"/>
          <p:nvPr/>
        </p:nvSpPr>
        <p:spPr>
          <a:xfrm>
            <a:off x="2171700" y="49530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111" name="TextBox 4110"/>
          <p:cNvSpPr txBox="1"/>
          <p:nvPr/>
        </p:nvSpPr>
        <p:spPr>
          <a:xfrm>
            <a:off x="4724400" y="422326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112" name="Arc 4111"/>
          <p:cNvSpPr/>
          <p:nvPr/>
        </p:nvSpPr>
        <p:spPr bwMode="auto">
          <a:xfrm rot="8115089">
            <a:off x="1065363" y="4939341"/>
            <a:ext cx="609600" cy="381000"/>
          </a:xfrm>
          <a:prstGeom prst="arc">
            <a:avLst>
              <a:gd name="adj1" fmla="val 11207202"/>
              <a:gd name="adj2" fmla="val 2138252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14" name="TextBox 4113"/>
              <p:cNvSpPr txBox="1"/>
              <p:nvPr/>
            </p:nvSpPr>
            <p:spPr>
              <a:xfrm>
                <a:off x="4267200" y="4648200"/>
                <a:ext cx="3048000" cy="1648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sin </a:t>
                </a:r>
                <a:r>
                  <a:rPr lang="en-US" dirty="0" smtClean="0">
                    <a:sym typeface="Symbol"/>
                  </a:rPr>
                  <a:t>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𝑐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err="1"/>
                  <a:t>c</a:t>
                </a:r>
                <a:r>
                  <a:rPr lang="en-US" dirty="0" err="1" smtClean="0"/>
                  <a:t>os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𝑐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err="1"/>
                  <a:t>t</a:t>
                </a:r>
                <a:r>
                  <a:rPr lang="en-US" dirty="0" err="1" smtClean="0"/>
                  <a:t>g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𝑏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err="1"/>
                  <a:t>c</a:t>
                </a:r>
                <a:r>
                  <a:rPr lang="en-US" dirty="0" err="1" smtClean="0"/>
                  <a:t>tg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𝑎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114" name="TextBox 4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648200"/>
                <a:ext cx="3048000" cy="1648721"/>
              </a:xfrm>
              <a:prstGeom prst="rect">
                <a:avLst/>
              </a:prstGeom>
              <a:blipFill rotWithShape="1">
                <a:blip r:embed="rId3"/>
                <a:stretch>
                  <a:fillRect l="-1600" t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/>
              <a:t>Пример 2: 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 bwMode="auto">
          <a:xfrm>
            <a:off x="1115683" y="1676400"/>
            <a:ext cx="2286000" cy="14478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828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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1681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24003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276963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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71700" y="19812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0" name="Arc 9"/>
          <p:cNvSpPr/>
          <p:nvPr/>
        </p:nvSpPr>
        <p:spPr bwMode="auto">
          <a:xfrm rot="8115089">
            <a:off x="1065363" y="1967541"/>
            <a:ext cx="609600" cy="381000"/>
          </a:xfrm>
          <a:prstGeom prst="arc">
            <a:avLst>
              <a:gd name="adj1" fmla="val 11207202"/>
              <a:gd name="adj2" fmla="val 2138252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rot="13757295">
            <a:off x="2399872" y="2626016"/>
            <a:ext cx="381857" cy="656563"/>
          </a:xfrm>
          <a:prstGeom prst="arc">
            <a:avLst>
              <a:gd name="adj1" fmla="val 16485386"/>
              <a:gd name="adj2" fmla="val 39630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19600" y="967740"/>
                <a:ext cx="3048000" cy="2215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dirty="0" smtClean="0"/>
                  <a:t>За аголот </a:t>
                </a:r>
                <a:r>
                  <a:rPr lang="mk-MK" dirty="0" smtClean="0">
                    <a:sym typeface="Symbol"/>
                  </a:rPr>
                  <a:t>: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sin </a:t>
                </a:r>
                <a:r>
                  <a:rPr lang="en-US" dirty="0" smtClean="0">
                    <a:sym typeface="Symbol"/>
                  </a:rPr>
                  <a:t>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err="1"/>
                  <a:t>c</a:t>
                </a:r>
                <a:r>
                  <a:rPr lang="en-US" dirty="0" err="1" smtClean="0"/>
                  <a:t>os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err="1"/>
                  <a:t>t</a:t>
                </a:r>
                <a:r>
                  <a:rPr lang="en-US" dirty="0" err="1" smtClean="0"/>
                  <a:t>g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err="1"/>
                  <a:t>c</a:t>
                </a:r>
                <a:r>
                  <a:rPr lang="en-US" dirty="0" err="1" smtClean="0"/>
                  <a:t>tg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967740"/>
                <a:ext cx="3048000" cy="2215735"/>
              </a:xfrm>
              <a:prstGeom prst="rect">
                <a:avLst/>
              </a:prstGeom>
              <a:blipFill rotWithShape="1">
                <a:blip r:embed="rId2"/>
                <a:stretch>
                  <a:fillRect l="-1600" t="-1377" b="-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19600" y="3880265"/>
                <a:ext cx="3048000" cy="2241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dirty="0" smtClean="0"/>
                  <a:t>За аголот </a:t>
                </a:r>
                <a:r>
                  <a:rPr lang="mk-MK" dirty="0">
                    <a:sym typeface="Symbol"/>
                  </a:rPr>
                  <a:t></a:t>
                </a:r>
                <a:r>
                  <a:rPr lang="mk-MK" dirty="0" smtClean="0">
                    <a:sym typeface="Symbol"/>
                  </a:rPr>
                  <a:t>: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sin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dirty="0" smtClean="0">
                    <a:sym typeface="Symbol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mk-MK" b="0" i="1" smtClean="0">
                            <a:latin typeface="Cambria Math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err="1"/>
                  <a:t>c</a:t>
                </a:r>
                <a:r>
                  <a:rPr lang="en-US" dirty="0" err="1" smtClean="0"/>
                  <a:t>os</a:t>
                </a:r>
                <a:r>
                  <a:rPr lang="en-US" dirty="0" smtClean="0"/>
                  <a:t>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dirty="0" smtClean="0">
                    <a:sym typeface="Symbol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mk-MK" b="0" i="1" smtClean="0">
                            <a:latin typeface="Cambria Math"/>
                            <a:sym typeface="Symbol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err="1"/>
                  <a:t>t</a:t>
                </a:r>
                <a:r>
                  <a:rPr lang="en-US" dirty="0" err="1" smtClean="0"/>
                  <a:t>g</a:t>
                </a:r>
                <a:r>
                  <a:rPr lang="en-US" dirty="0" smtClean="0"/>
                  <a:t>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dirty="0" smtClean="0">
                    <a:sym typeface="Symbol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mk-MK" b="0" i="1" smtClean="0">
                            <a:latin typeface="Cambria Math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mk-MK" b="0" i="1" smtClean="0">
                            <a:latin typeface="Cambria Math"/>
                            <a:sym typeface="Symbol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err="1"/>
                  <a:t>c</a:t>
                </a:r>
                <a:r>
                  <a:rPr lang="en-US" dirty="0" err="1" smtClean="0"/>
                  <a:t>tg</a:t>
                </a:r>
                <a:r>
                  <a:rPr lang="en-US" dirty="0" smtClean="0"/>
                  <a:t>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dirty="0" smtClean="0">
                    <a:sym typeface="Symbol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mk-MK" b="0" i="1" smtClean="0">
                            <a:latin typeface="Cambria Math"/>
                            <a:sym typeface="Symbol"/>
                          </a:rPr>
                          <m:t>4</m:t>
                        </m:r>
                      </m:num>
                      <m:den>
                        <m:r>
                          <a:rPr lang="mk-MK" b="0" i="1" smtClean="0"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80265"/>
                <a:ext cx="3048000" cy="2241383"/>
              </a:xfrm>
              <a:prstGeom prst="rect">
                <a:avLst/>
              </a:prstGeom>
              <a:blipFill rotWithShape="1">
                <a:blip r:embed="rId3"/>
                <a:stretch>
                  <a:fillRect l="-1600" t="-1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60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390992"/>
              </p:ext>
            </p:extLst>
          </p:nvPr>
        </p:nvGraphicFramePr>
        <p:xfrm>
          <a:off x="762001" y="4343400"/>
          <a:ext cx="3638190" cy="1752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7638"/>
                <a:gridCol w="727638"/>
                <a:gridCol w="727638"/>
                <a:gridCol w="727638"/>
                <a:gridCol w="727638"/>
              </a:tblGrid>
              <a:tr h="350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III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IV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sin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cos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tg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Ctg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609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i="1" dirty="0" smtClean="0"/>
              <a:t>	</a:t>
            </a:r>
            <a:r>
              <a:rPr lang="mk-MK" b="1" i="1" dirty="0" smtClean="0"/>
              <a:t>Знак на тригонометриски функции</a:t>
            </a:r>
            <a:endParaRPr lang="en-US" b="1" i="1" dirty="0"/>
          </a:p>
        </p:txBody>
      </p:sp>
      <p:sp>
        <p:nvSpPr>
          <p:cNvPr id="10" name="Oval 9"/>
          <p:cNvSpPr/>
          <p:nvPr/>
        </p:nvSpPr>
        <p:spPr bwMode="auto">
          <a:xfrm>
            <a:off x="1143000" y="1371600"/>
            <a:ext cx="2667000" cy="2514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2476500" y="914400"/>
            <a:ext cx="0" cy="3124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914400" y="2628900"/>
            <a:ext cx="3352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743200" y="195277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832933" y="2895600"/>
            <a:ext cx="529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III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590800" y="2895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 smtClean="0"/>
              <a:t> </a:t>
            </a:r>
            <a:r>
              <a:rPr lang="en-US" sz="2000" dirty="0" smtClean="0"/>
              <a:t>IV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0" y="1970132"/>
            <a:ext cx="41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 smtClean="0"/>
              <a:t> </a:t>
            </a:r>
            <a:r>
              <a:rPr lang="en-US" sz="2000" dirty="0" smtClean="0"/>
              <a:t>II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0" y="217679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62200" y="1002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230759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62200" y="388907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47381" y="2665562"/>
                <a:ext cx="1105619" cy="380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360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381" y="2665562"/>
                <a:ext cx="1105619" cy="380697"/>
              </a:xfrm>
              <a:prstGeom prst="rect">
                <a:avLst/>
              </a:prstGeom>
              <a:blipFill rotWithShape="1">
                <a:blip r:embed="rId3"/>
                <a:stretch>
                  <a:fillRect l="-4396" t="-7937" b="-20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urved Connector 29"/>
          <p:cNvCxnSpPr/>
          <p:nvPr/>
        </p:nvCxnSpPr>
        <p:spPr bwMode="auto">
          <a:xfrm rot="10800000">
            <a:off x="3943350" y="1348264"/>
            <a:ext cx="647700" cy="316468"/>
          </a:xfrm>
          <a:prstGeom prst="curvedConnector3">
            <a:avLst>
              <a:gd name="adj1" fmla="val 1537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Curved Connector 36"/>
          <p:cNvCxnSpPr/>
          <p:nvPr/>
        </p:nvCxnSpPr>
        <p:spPr bwMode="auto">
          <a:xfrm>
            <a:off x="630447" y="3429000"/>
            <a:ext cx="438150" cy="401598"/>
          </a:xfrm>
          <a:prstGeom prst="curvedConnector3">
            <a:avLst>
              <a:gd name="adj1" fmla="val 1062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5334000" y="1506498"/>
            <a:ext cx="190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/>
              <a:t>Пример 3: </a:t>
            </a:r>
          </a:p>
          <a:p>
            <a:r>
              <a:rPr lang="mk-MK" b="1" dirty="0"/>
              <a:t>а</a:t>
            </a:r>
            <a:r>
              <a:rPr lang="mk-MK" b="1" dirty="0" smtClean="0"/>
              <a:t>) </a:t>
            </a:r>
            <a:r>
              <a:rPr lang="en-US" dirty="0" err="1" smtClean="0"/>
              <a:t>cos</a:t>
            </a:r>
            <a:r>
              <a:rPr lang="en-US" dirty="0" smtClean="0"/>
              <a:t> 60</a:t>
            </a:r>
            <a:r>
              <a:rPr lang="en-US" dirty="0" smtClean="0">
                <a:sym typeface="Symbol"/>
              </a:rPr>
              <a:t> &gt; 0</a:t>
            </a:r>
          </a:p>
          <a:p>
            <a:endParaRPr lang="mk-MK" dirty="0" smtClean="0">
              <a:sym typeface="Symbol"/>
            </a:endParaRPr>
          </a:p>
          <a:p>
            <a:r>
              <a:rPr lang="mk-MK" dirty="0">
                <a:sym typeface="Symbol"/>
              </a:rPr>
              <a:t>б</a:t>
            </a:r>
            <a:r>
              <a:rPr lang="mk-MK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 sin 150 &gt; 0</a:t>
            </a:r>
          </a:p>
          <a:p>
            <a:endParaRPr lang="en-US" b="1" dirty="0">
              <a:sym typeface="Symbol"/>
            </a:endParaRPr>
          </a:p>
          <a:p>
            <a:r>
              <a:rPr lang="mk-MK" dirty="0" smtClean="0">
                <a:sym typeface="Symbol"/>
              </a:rPr>
              <a:t>в)</a:t>
            </a:r>
            <a:r>
              <a:rPr lang="mk-MK" b="1" dirty="0" smtClean="0"/>
              <a:t> </a:t>
            </a:r>
            <a:r>
              <a:rPr lang="en-US" dirty="0" err="1" smtClean="0"/>
              <a:t>tg</a:t>
            </a:r>
            <a:r>
              <a:rPr lang="en-US" dirty="0" smtClean="0"/>
              <a:t> 210</a:t>
            </a:r>
            <a:r>
              <a:rPr lang="en-US" dirty="0" smtClean="0">
                <a:sym typeface="Symbol"/>
              </a:rPr>
              <a:t> &gt; 0</a:t>
            </a:r>
          </a:p>
          <a:p>
            <a:endParaRPr lang="en-US" dirty="0">
              <a:sym typeface="Symbol"/>
            </a:endParaRPr>
          </a:p>
          <a:p>
            <a:r>
              <a:rPr lang="mk-MK" dirty="0">
                <a:sym typeface="Symbol"/>
              </a:rPr>
              <a:t>г</a:t>
            </a:r>
            <a:r>
              <a:rPr lang="mk-MK" dirty="0" smtClean="0">
                <a:sym typeface="Symbol"/>
              </a:rPr>
              <a:t>) </a:t>
            </a:r>
            <a:r>
              <a:rPr lang="en-US" dirty="0" err="1" smtClean="0">
                <a:sym typeface="Symbol"/>
              </a:rPr>
              <a:t>ctg</a:t>
            </a:r>
            <a:r>
              <a:rPr lang="en-US" dirty="0" smtClean="0">
                <a:sym typeface="Symbol"/>
              </a:rPr>
              <a:t> 300 &lt; 0</a:t>
            </a:r>
            <a:endParaRPr lang="en-US" dirty="0"/>
          </a:p>
        </p:txBody>
      </p:sp>
      <p:sp>
        <p:nvSpPr>
          <p:cNvPr id="5126" name="TextBox 5125"/>
          <p:cNvSpPr txBox="1"/>
          <p:nvPr/>
        </p:nvSpPr>
        <p:spPr>
          <a:xfrm>
            <a:off x="3657600" y="16647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5127" name="TextBox 5126"/>
          <p:cNvSpPr txBox="1"/>
          <p:nvPr/>
        </p:nvSpPr>
        <p:spPr>
          <a:xfrm>
            <a:off x="3098321" y="118850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5129" name="TextBox 5128"/>
          <p:cNvSpPr txBox="1"/>
          <p:nvPr/>
        </p:nvSpPr>
        <p:spPr>
          <a:xfrm>
            <a:off x="1524000" y="116359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5130" name="TextBox 5129"/>
          <p:cNvSpPr txBox="1"/>
          <p:nvPr/>
        </p:nvSpPr>
        <p:spPr>
          <a:xfrm>
            <a:off x="762000" y="175650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5131" name="TextBox 5130"/>
          <p:cNvSpPr txBox="1"/>
          <p:nvPr/>
        </p:nvSpPr>
        <p:spPr>
          <a:xfrm>
            <a:off x="731358" y="3155743"/>
            <a:ext cx="674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5132" name="TextBox 5131"/>
          <p:cNvSpPr txBox="1"/>
          <p:nvPr/>
        </p:nvSpPr>
        <p:spPr>
          <a:xfrm>
            <a:off x="1392447" y="3704409"/>
            <a:ext cx="88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5133" name="TextBox 5132"/>
          <p:cNvSpPr txBox="1"/>
          <p:nvPr/>
        </p:nvSpPr>
        <p:spPr>
          <a:xfrm>
            <a:off x="3124200" y="370440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5134" name="TextBox 5133"/>
          <p:cNvSpPr txBox="1"/>
          <p:nvPr/>
        </p:nvSpPr>
        <p:spPr>
          <a:xfrm>
            <a:off x="3607998" y="3164399"/>
            <a:ext cx="97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5135" name="TextBox 5134"/>
          <p:cNvSpPr txBox="1"/>
          <p:nvPr/>
        </p:nvSpPr>
        <p:spPr>
          <a:xfrm>
            <a:off x="6019800" y="5178392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Појаснување :</a:t>
            </a:r>
          </a:p>
          <a:p>
            <a:r>
              <a:rPr lang="mk-MK" dirty="0"/>
              <a:t> </a:t>
            </a:r>
            <a:endParaRPr lang="en-US" dirty="0" smtClean="0"/>
          </a:p>
          <a:p>
            <a:r>
              <a:rPr lang="mk-MK" dirty="0" smtClean="0"/>
              <a:t>+  ( </a:t>
            </a:r>
            <a:r>
              <a:rPr lang="en-US" dirty="0" smtClean="0"/>
              <a:t>&gt; 0)</a:t>
            </a:r>
          </a:p>
          <a:p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-  (&lt; 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47273"/>
            <a:ext cx="6907276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</a:t>
            </a:r>
            <a:r>
              <a:rPr kumimoji="0" lang="mk-MK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1)Одредели ги тригонометриските функции за дадениот агол на дадениот цртеж</a:t>
            </a:r>
            <a:endParaRPr kumimoji="0" lang="mk-MK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ight Triangle 8"/>
          <p:cNvSpPr/>
          <p:nvPr/>
        </p:nvSpPr>
        <p:spPr bwMode="auto">
          <a:xfrm rot="10800000">
            <a:off x="1143000" y="1066800"/>
            <a:ext cx="2895600" cy="16002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Arc 9"/>
          <p:cNvSpPr/>
          <p:nvPr/>
        </p:nvSpPr>
        <p:spPr bwMode="auto">
          <a:xfrm rot="8115089">
            <a:off x="1838636" y="1073772"/>
            <a:ext cx="609600" cy="381000"/>
          </a:xfrm>
          <a:prstGeom prst="arc">
            <a:avLst>
              <a:gd name="adj1" fmla="val 11207202"/>
              <a:gd name="adj2" fmla="val 2138252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2854" y="1066800"/>
            <a:ext cx="416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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76424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12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01327" y="1752600"/>
            <a:ext cx="81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13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40625" y="1524000"/>
            <a:ext cx="659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2685692"/>
            <a:ext cx="624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dirty="0" smtClean="0"/>
              <a:t>2)Да </a:t>
            </a:r>
            <a:r>
              <a:rPr lang="mk-MK" sz="1400" dirty="0"/>
              <a:t>се одреди знакот </a:t>
            </a:r>
            <a:r>
              <a:rPr lang="mk-MK" sz="1400" dirty="0" smtClean="0"/>
              <a:t>т.е.запиши: </a:t>
            </a:r>
            <a:r>
              <a:rPr lang="en-US" sz="1400" dirty="0" smtClean="0"/>
              <a:t>   &lt;0  </a:t>
            </a:r>
            <a:r>
              <a:rPr lang="mk-MK" sz="1400" dirty="0" smtClean="0"/>
              <a:t>или </a:t>
            </a:r>
            <a:r>
              <a:rPr lang="en-US" sz="1400" dirty="0" smtClean="0"/>
              <a:t>&gt;0  </a:t>
            </a:r>
            <a:r>
              <a:rPr lang="mk-MK" sz="1400" dirty="0" smtClean="0"/>
              <a:t>:</a:t>
            </a:r>
          </a:p>
          <a:p>
            <a:endParaRPr lang="en-US" sz="1400" dirty="0"/>
          </a:p>
          <a:p>
            <a:r>
              <a:rPr lang="mk-MK" sz="1400" dirty="0"/>
              <a:t>а) </a:t>
            </a:r>
            <a:r>
              <a:rPr lang="en-US" sz="1400" dirty="0" smtClean="0"/>
              <a:t>sin45</a:t>
            </a:r>
            <a:r>
              <a:rPr lang="en-US" sz="1400" dirty="0" smtClean="0">
                <a:sym typeface="Symbol"/>
              </a:rPr>
              <a:t></a:t>
            </a:r>
          </a:p>
          <a:p>
            <a:endParaRPr lang="mk-MK" sz="1400" dirty="0" smtClean="0">
              <a:sym typeface="Symbol"/>
            </a:endParaRPr>
          </a:p>
          <a:p>
            <a:r>
              <a:rPr lang="mk-MK" sz="1400" dirty="0" smtClean="0">
                <a:sym typeface="Symbol"/>
              </a:rPr>
              <a:t>б) </a:t>
            </a:r>
            <a:r>
              <a:rPr lang="en-US" sz="1400" dirty="0" err="1" smtClean="0">
                <a:sym typeface="Symbol"/>
              </a:rPr>
              <a:t>cos</a:t>
            </a:r>
            <a:r>
              <a:rPr lang="en-US" sz="1400" dirty="0" smtClean="0">
                <a:sym typeface="Symbol"/>
              </a:rPr>
              <a:t> 110</a:t>
            </a:r>
          </a:p>
          <a:p>
            <a:endParaRPr lang="mk-MK" sz="1400" dirty="0" smtClean="0">
              <a:sym typeface="Symbol"/>
            </a:endParaRPr>
          </a:p>
          <a:p>
            <a:r>
              <a:rPr lang="mk-MK" sz="1400" dirty="0" smtClean="0">
                <a:sym typeface="Symbol"/>
              </a:rPr>
              <a:t>в) </a:t>
            </a:r>
            <a:r>
              <a:rPr lang="en-US" sz="1400" dirty="0" smtClean="0">
                <a:sym typeface="Symbol"/>
              </a:rPr>
              <a:t>tg220</a:t>
            </a:r>
          </a:p>
          <a:p>
            <a:endParaRPr lang="mk-MK" sz="1400" dirty="0" smtClean="0">
              <a:sym typeface="Symbol"/>
            </a:endParaRPr>
          </a:p>
          <a:p>
            <a:r>
              <a:rPr lang="mk-MK" sz="1400" dirty="0" smtClean="0">
                <a:sym typeface="Symbol"/>
              </a:rPr>
              <a:t>г) </a:t>
            </a:r>
            <a:r>
              <a:rPr lang="en-US" sz="1400" dirty="0" smtClean="0">
                <a:sym typeface="Symbol"/>
              </a:rPr>
              <a:t>ctg330</a:t>
            </a:r>
            <a:endParaRPr lang="mk-MK" sz="1400" dirty="0" smtClean="0">
              <a:sym typeface="Symbol"/>
            </a:endParaRPr>
          </a:p>
          <a:p>
            <a:endParaRPr lang="mk-MK" sz="1400" dirty="0">
              <a:sym typeface="Symbol"/>
            </a:endParaRPr>
          </a:p>
          <a:p>
            <a:endParaRPr lang="mk-MK" sz="1400" dirty="0" smtClean="0">
              <a:sym typeface="Symbol"/>
            </a:endParaRPr>
          </a:p>
          <a:p>
            <a:r>
              <a:rPr lang="mk-MK" sz="1400" dirty="0" smtClean="0">
                <a:sym typeface="Symbol"/>
              </a:rPr>
              <a:t>(Упатстство: Гледај го кругот и табелата од претходниот слајд)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5943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/>
              <a:t>Задачите да се решат во тетратките, ако имате проблеми барајте помош.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</TotalTime>
  <Words>315</Words>
  <Application>Microsoft Office PowerPoint</Application>
  <PresentationFormat>On-screen Show (4:3)</PresentationFormat>
  <Paragraphs>122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Дефиниција на тригонометриски функции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ПЛОШТИНА И ВОЛУМЕН НА ЦИЛИНДАР</dc:title>
  <dc:creator>Debelio</dc:creator>
  <cp:lastModifiedBy>User</cp:lastModifiedBy>
  <cp:revision>21</cp:revision>
  <dcterms:created xsi:type="dcterms:W3CDTF">2014-02-17T09:02:47Z</dcterms:created>
  <dcterms:modified xsi:type="dcterms:W3CDTF">2020-03-23T08:10:10Z</dcterms:modified>
</cp:coreProperties>
</file>