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8.9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60" r:id="rId1"/>
  </p:sldMasterIdLst>
  <p:sldIdLst>
    <p:sldId id="259" r:id="rId2"/>
    <p:sldId id="268" r:id="rId3"/>
    <p:sldId id="263" r:id="rId4"/>
    <p:sldId id="261" r:id="rId5"/>
    <p:sldId id="257" r:id="rId6"/>
    <p:sldId id="258" r:id="rId7"/>
    <p:sldId id="264" r:id="rId8"/>
    <p:sldId id="267" r:id="rId9"/>
    <p:sldId id="271" r:id="rId10"/>
    <p:sldId id="270" r:id="rId11"/>
    <p:sldId id="273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8028800" cy="780288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tags" Target="tags/tag1.xml" /><Relationship Id="rId14" Type="http://schemas.openxmlformats.org/officeDocument/2006/relationships/presProps" Target="presProps.xml" /><Relationship Id="rId15" Type="http://schemas.openxmlformats.org/officeDocument/2006/relationships/viewProps" Target="viewProps.xml" /><Relationship Id="rId16" Type="http://schemas.openxmlformats.org/officeDocument/2006/relationships/theme" Target="theme/theme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ct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ct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9" name="Flowchart: Process 8"/>
          <p:cNvSpPr/>
          <p:nvPr/>
        </p:nvSpPr>
        <p:spPr>
          <a:xfrm rot="19468672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ct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9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7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8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1600199"/>
          </a:xfrm>
        </p:spPr>
        <p:txBody>
          <a:bodyPr>
            <a:normAutofit fontScale="90000"/>
          </a:bodyPr>
          <a:lstStyle/>
          <a:p>
            <a:br>
              <a:rPr lang="mk-MK" smtClean="0"/>
            </a:br>
            <a:br>
              <a:rPr lang="mk-MK" smtClean="0"/>
            </a:br>
            <a:br>
              <a:rPr lang="mk-MK" smtClean="0"/>
            </a:br>
            <a:br>
              <a:rPr lang="mk-MK" smtClean="0"/>
            </a:br>
            <a:r>
              <a:rPr lang="mk-MK" smtClean="0"/>
              <a:t>Децимални броеви</a:t>
            </a:r>
            <a:br>
              <a:rPr lang="mk-MK" smtClean="0"/>
            </a:br>
            <a:br>
              <a:rPr lang="mk-MK" smtClean="0"/>
            </a:br>
            <a:r>
              <a:rPr lang="mk-MK" sz="3100" smtClean="0"/>
              <a:t>Наставник: </a:t>
            </a:r>
            <a:br>
              <a:rPr lang="mk-MK" sz="3100" smtClean="0"/>
            </a:br>
            <a:r>
              <a:rPr lang="mk-MK" sz="3100" smtClean="0"/>
              <a:t>Лидија Шунда Шокларовска</a:t>
            </a:r>
            <a:br>
              <a:rPr lang="mk-MK" sz="3100" smtClean="0"/>
            </a:br>
            <a:r>
              <a:rPr lang="mk-MK" sz="3100" smtClean="0"/>
              <a:t>Оу„Св. Климент Охридски“ Битола</a:t>
            </a:r>
            <a:endParaRPr lang="mk-MK" sz="3100"/>
          </a:p>
        </p:txBody>
      </p:sp>
      <p:pic>
        <p:nvPicPr>
          <p:cNvPr id="17410" name="Picture 2" descr="C:\Users\Com\Desktop\1441815348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 rot="2171314">
            <a:off x="5564462" y="3439900"/>
            <a:ext cx="3289856" cy="2056160"/>
          </a:xfrm>
          <a:prstGeom prst="rect">
            <a:avLst/>
          </a:prstGeom>
          <a:noFill/>
        </p:spPr>
      </p:pic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mk-MK" smtClean="0"/>
            </a:br>
            <a:r>
              <a:rPr lang="mk-MK" smtClean="0"/>
              <a:t>Множење и делење на децимални броеви</a:t>
            </a:r>
            <a:br>
              <a:rPr lang="mk-MK" smtClean="0"/>
            </a:br>
            <a:endParaRPr lang="mk-MK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85800" y="381001"/>
            <a:ext cx="6934200" cy="784830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mk-MK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mk-MK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mk-MK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mk-MK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mk-MK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mk-MK" smtClean="0">
                <a:ea typeface="Times New Roman" pitchFamily="18" charset="0"/>
                <a:cs typeface="Arial" pitchFamily="34" charset="0"/>
              </a:rPr>
              <a:t>а)</a:t>
            </a:r>
            <a:r>
              <a:rPr kumimoji="0" lang="mk-MK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mk-MK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2,8 · 1,5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mk-MK" smtClean="0">
                <a:cs typeface="Arial" pitchFamily="34" charset="0"/>
              </a:rPr>
              <a:t>      140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mk-MK" smtClean="0">
                <a:cs typeface="Arial" pitchFamily="34" charset="0"/>
              </a:rPr>
              <a:t>  +  28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mk-MK" smtClean="0">
                <a:cs typeface="Arial" pitchFamily="34" charset="0"/>
              </a:rPr>
              <a:t>________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mk-MK" smtClean="0">
                <a:cs typeface="Arial" pitchFamily="34" charset="0"/>
              </a:rPr>
              <a:t>      4,20 = 4,2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mk-MK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mk-MK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mk-MK" baseline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mk-MK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в) </a:t>
            </a:r>
            <a:r>
              <a:rPr lang="mk-MK" smtClean="0"/>
              <a:t>3,6 : 4=0,9                                         г) 5,46 : 3,5 = 54,6 : 35 = 1,56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k-MK" smtClean="0"/>
              <a:t>      36                                                                                  - </a:t>
            </a:r>
            <a:r>
              <a:rPr lang="mk-MK" u="sng" smtClean="0"/>
              <a:t>35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k-MK" smtClean="0"/>
              <a:t>                                                                                                196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k-MK" smtClean="0"/>
              <a:t>                                                                                              - </a:t>
            </a:r>
            <a:r>
              <a:rPr lang="mk-MK" u="sng" smtClean="0"/>
              <a:t>175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k-MK" smtClean="0"/>
              <a:t>                                                                                                  210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k-MK" smtClean="0"/>
              <a:t>                                                                                                 -</a:t>
            </a:r>
            <a:r>
              <a:rPr lang="mk-MK" u="sng" smtClean="0"/>
              <a:t>210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k-MK" smtClean="0"/>
              <a:t>                                                                                                       0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mk-MK" sz="1600" u="sng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k-MK" sz="1600" smtClean="0"/>
              <a:t>                                                                                     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mk-MK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mk-MK" sz="160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mk-MK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mk-MK" sz="160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mk-MK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mk-MK" sz="160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mk-MK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57600" y="1752600"/>
            <a:ext cx="2486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k-MK" smtClean="0">
                <a:ea typeface="Times New Roman" pitchFamily="18" charset="0"/>
                <a:cs typeface="Arial" pitchFamily="34" charset="0"/>
              </a:rPr>
              <a:t> б) 2,5 · 8,4 =  21,00 = 21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mk-MK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57200" y="68580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mk-M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smtClean="0"/>
              <a:t>Задачи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k-MK" sz="1800" smtClean="0"/>
              <a:t>3,68+0,361+2,52+1,439=</a:t>
            </a:r>
          </a:p>
          <a:p>
            <a:r>
              <a:rPr lang="mk-MK" sz="1800" smtClean="0"/>
              <a:t>(19,23+5,2)+(2,1+5,26)=</a:t>
            </a:r>
          </a:p>
          <a:p>
            <a:pPr eaLnBrk="0" hangingPunct="0"/>
            <a:r>
              <a:rPr lang="mk-MK" sz="1800" smtClean="0"/>
              <a:t>3,78+9,22+0,345=</a:t>
            </a:r>
          </a:p>
          <a:p>
            <a:pPr eaLnBrk="0" hangingPunct="0"/>
            <a:r>
              <a:rPr lang="mk-MK" sz="1800" smtClean="0"/>
              <a:t>129+9,76+13,24=</a:t>
            </a:r>
          </a:p>
          <a:p>
            <a:r>
              <a:rPr lang="mk-MK" sz="1800" smtClean="0"/>
              <a:t>(9,12 - 0,6) : 1,2 + 29,5 ⋅ 0,5</a:t>
            </a:r>
            <a:r>
              <a:rPr lang="en-US" sz="1800" smtClean="0"/>
              <a:t>=</a:t>
            </a:r>
            <a:endParaRPr lang="mk-MK" sz="1800" smtClean="0"/>
          </a:p>
          <a:p>
            <a:r>
              <a:rPr lang="mk-MK" sz="1800" smtClean="0"/>
              <a:t>1,2346 ⋅ 24=</a:t>
            </a:r>
          </a:p>
          <a:p>
            <a:r>
              <a:rPr lang="mk-MK" sz="1800" smtClean="0"/>
              <a:t>(4,569 - 1,014) + 2,445=</a:t>
            </a:r>
          </a:p>
          <a:p>
            <a:r>
              <a:rPr lang="mk-MK" sz="1800" smtClean="0"/>
              <a:t>(1000 ∙ 0,0072-68,2:10) + (50:100-420:1000)=</a:t>
            </a:r>
          </a:p>
          <a:p>
            <a:pPr lvl="0"/>
            <a:r>
              <a:rPr lang="mk-MK" sz="1800" smtClean="0"/>
              <a:t>Збирот на 19,89 и трикратната вредност на бројот 4,2 намали го 0,3 пати.</a:t>
            </a:r>
          </a:p>
          <a:p>
            <a:pPr lvl="0"/>
            <a:r>
              <a:rPr lang="mk-MK" sz="1800" smtClean="0"/>
              <a:t>Разликата на броевите 87,65 и 38,78 зголеми ја 5,6 пати.</a:t>
            </a:r>
          </a:p>
          <a:p>
            <a:r>
              <a:rPr lang="mk-MK" sz="1800" smtClean="0"/>
              <a:t>34 : 0,085 =</a:t>
            </a:r>
          </a:p>
          <a:p>
            <a:r>
              <a:rPr lang="mk-MK" sz="1800" smtClean="0"/>
              <a:t>0,0108 : 1,6 =</a:t>
            </a:r>
          </a:p>
          <a:p>
            <a:r>
              <a:rPr lang="mk-MK" sz="1800" smtClean="0"/>
              <a:t>(6,72 : 0,6 + 1,125 ∙ 0,8) : 1,21 + 8,375 =</a:t>
            </a:r>
          </a:p>
          <a:p>
            <a:r>
              <a:rPr lang="mk-MK" sz="1800" smtClean="0"/>
              <a:t>2,5 + 0,39 : 0,5 + (2,31 + 0,058) : 3,2 =</a:t>
            </a:r>
          </a:p>
          <a:p>
            <a:endParaRPr lang="mk-MK" sz="1800" smtClean="0"/>
          </a:p>
          <a:p>
            <a:pPr lvl="0">
              <a:buNone/>
            </a:pPr>
            <a:endParaRPr lang="mk-MK" sz="1800" smtClean="0"/>
          </a:p>
          <a:p>
            <a:endParaRPr lang="mk-MK" sz="1800" smtClean="0"/>
          </a:p>
          <a:p>
            <a:endParaRPr lang="mk-MK" sz="1800" smtClean="0"/>
          </a:p>
          <a:p>
            <a:endParaRPr lang="mk-MK" smtClean="0"/>
          </a:p>
          <a:p>
            <a:endParaRPr lang="mk-MK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mk-MK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mk-MK"/>
          </a:p>
        </p:txBody>
      </p:sp>
      <p:pic>
        <p:nvPicPr>
          <p:cNvPr id="23557" name="Picture 5" descr="C:\Users\Com\Desktop\brojki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953000" y="1752600"/>
            <a:ext cx="1713201" cy="1141615"/>
          </a:xfrm>
          <a:prstGeom prst="rect">
            <a:avLst/>
          </a:prstGeom>
          <a:noFill/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br>
              <a:rPr lang="mk-MK" sz="2800" smtClean="0">
                <a:latin typeface="+mn-lt"/>
              </a:rPr>
            </a:br>
            <a:br>
              <a:rPr lang="mk-MK" sz="2800" smtClean="0">
                <a:latin typeface="+mn-lt"/>
              </a:rPr>
            </a:br>
            <a:br>
              <a:rPr lang="mk-MK" sz="2800" smtClean="0">
                <a:latin typeface="+mn-lt"/>
              </a:rPr>
            </a:br>
            <a:br>
              <a:rPr lang="mk-MK" sz="2800" smtClean="0">
                <a:latin typeface="+mn-lt"/>
              </a:rPr>
            </a:br>
            <a:br>
              <a:rPr lang="mk-MK" sz="2800" smtClean="0">
                <a:latin typeface="+mn-lt"/>
              </a:rPr>
            </a:br>
            <a:br>
              <a:rPr lang="mk-MK" sz="2800" smtClean="0">
                <a:latin typeface="+mn-lt"/>
              </a:rPr>
            </a:br>
            <a:br>
              <a:rPr lang="mk-MK" sz="2800" smtClean="0">
                <a:latin typeface="+mn-lt"/>
              </a:rPr>
            </a:br>
            <a:br>
              <a:rPr lang="mk-MK" sz="2800" smtClean="0">
                <a:latin typeface="+mn-lt"/>
              </a:rPr>
            </a:br>
            <a:br>
              <a:rPr lang="mk-MK" sz="2800" smtClean="0">
                <a:latin typeface="+mn-lt"/>
              </a:rPr>
            </a:br>
            <a:br>
              <a:rPr lang="mk-MK" sz="2800" smtClean="0">
                <a:latin typeface="+mn-lt"/>
              </a:rPr>
            </a:br>
            <a:br>
              <a:rPr lang="mk-MK" sz="2800" smtClean="0">
                <a:latin typeface="+mn-lt"/>
              </a:rPr>
            </a:br>
            <a:br>
              <a:rPr lang="mk-MK" sz="2800" smtClean="0">
                <a:latin typeface="+mn-lt"/>
              </a:rPr>
            </a:br>
            <a:br>
              <a:rPr lang="mk-MK" sz="2800" smtClean="0">
                <a:latin typeface="+mn-lt"/>
              </a:rPr>
            </a:br>
            <a:r>
              <a:rPr lang="mk-MK" sz="2800" smtClean="0">
                <a:latin typeface="+mn-lt"/>
              </a:rPr>
              <a:t>СВОЈСТВА НА ДЕЦИМАЛНИТЕ БРОЕВИ</a:t>
            </a:r>
            <a:br>
              <a:rPr lang="mk-MK" sz="2800" smtClean="0">
                <a:latin typeface="+mn-lt"/>
              </a:rPr>
            </a:br>
            <a:r>
              <a:rPr lang="en-US" sz="2800" smtClean="0">
                <a:latin typeface="+mn-lt"/>
              </a:rPr>
              <a:t> </a:t>
            </a:r>
            <a:r>
              <a:rPr lang="mk-MK" sz="2800" smtClean="0">
                <a:latin typeface="+mn-lt"/>
              </a:rPr>
              <a:t>  </a:t>
            </a:r>
            <a:br>
              <a:rPr lang="mk-MK" sz="2800" smtClean="0">
                <a:latin typeface="+mn-lt"/>
              </a:rPr>
            </a:br>
            <a:r>
              <a:rPr lang="mk-MK" sz="2800" smtClean="0">
                <a:latin typeface="+mn-lt"/>
              </a:rPr>
              <a:t>1. </a:t>
            </a:r>
            <a:r>
              <a:rPr lang="mk-MK" sz="2400" i="1" smtClean="0">
                <a:latin typeface="+mn-lt"/>
              </a:rPr>
              <a:t>Децималниот број не се менува ако од десната страна му се допишат колку било нули</a:t>
            </a:r>
            <a:br>
              <a:rPr lang="mk-MK" sz="2400" i="1" smtClean="0">
                <a:latin typeface="+mn-lt"/>
              </a:rPr>
            </a:br>
            <a:r>
              <a:rPr lang="mk-MK" sz="2400" smtClean="0"/>
              <a:t> 0,3=0,30=0,300</a:t>
            </a:r>
            <a:r>
              <a:rPr lang="mk-MK" sz="2400" i="1" smtClean="0">
                <a:latin typeface="+mn-lt"/>
              </a:rPr>
              <a:t> </a:t>
            </a:r>
            <a:br>
              <a:rPr lang="mk-MK" sz="2400" smtClean="0">
                <a:latin typeface="+mn-lt"/>
              </a:rPr>
            </a:br>
            <a:r>
              <a:rPr lang="mk-MK" sz="2400" smtClean="0">
                <a:latin typeface="+mn-lt"/>
              </a:rPr>
              <a:t>2. </a:t>
            </a:r>
            <a:r>
              <a:rPr lang="mk-MK" sz="2400" i="1" smtClean="0">
                <a:latin typeface="+mn-lt"/>
              </a:rPr>
              <a:t>Секој природен број може да се запише како децимален број така што тој се одделува со запирка и се допишуваат нули како децимали </a:t>
            </a:r>
            <a:br>
              <a:rPr lang="mk-MK" sz="2400" i="1" smtClean="0">
                <a:latin typeface="+mn-lt"/>
              </a:rPr>
            </a:br>
            <a:r>
              <a:rPr lang="mk-MK" sz="2400" smtClean="0"/>
              <a:t> 5= 5,0 =5,00=5,000 </a:t>
            </a:r>
            <a:br>
              <a:rPr lang="mk-MK" sz="2400" smtClean="0">
                <a:latin typeface="+mn-lt"/>
              </a:rPr>
            </a:br>
            <a:r>
              <a:rPr lang="mk-MK" sz="2400" smtClean="0">
                <a:latin typeface="+mn-lt"/>
              </a:rPr>
              <a:t>3. </a:t>
            </a:r>
            <a:r>
              <a:rPr lang="mk-MK" sz="2400" i="1" smtClean="0">
                <a:latin typeface="+mn-lt"/>
              </a:rPr>
              <a:t>Децимален број кој од десно има нули,не се менува ако тие се изостават</a:t>
            </a:r>
            <a:br>
              <a:rPr lang="mk-MK" sz="2400" i="1" smtClean="0">
                <a:latin typeface="+mn-lt"/>
              </a:rPr>
            </a:br>
            <a:br>
              <a:rPr lang="mk-MK" sz="2800" i="1" smtClean="0">
                <a:latin typeface="+mn-lt"/>
              </a:rPr>
            </a:br>
            <a:br>
              <a:rPr lang="mk-MK" sz="2800" i="1" smtClean="0">
                <a:latin typeface="+mn-lt"/>
              </a:rPr>
            </a:br>
            <a:r>
              <a:rPr lang="mk-MK" sz="2800" i="1" smtClean="0">
                <a:latin typeface="+mn-lt"/>
              </a:rPr>
              <a:t> </a:t>
            </a:r>
            <a:br>
              <a:rPr lang="mk-MK" sz="2800" smtClean="0">
                <a:latin typeface="+mn-lt"/>
              </a:rPr>
            </a:br>
            <a:endParaRPr lang="mk-MK" sz="280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6400" y="4953000"/>
            <a:ext cx="2513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k-MK" sz="2400" smtClean="0"/>
              <a:t>432,32000=432,32</a:t>
            </a:r>
            <a:endParaRPr lang="mk-MK" sz="2400"/>
          </a:p>
        </p:txBody>
      </p:sp>
      <p:pic>
        <p:nvPicPr>
          <p:cNvPr id="19458" name="Picture 2" descr="C:\Users\Com\Desktop\dec. br brojna prava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743200" y="5410200"/>
            <a:ext cx="3931195" cy="1014585"/>
          </a:xfrm>
          <a:prstGeom prst="rect">
            <a:avLst/>
          </a:prstGeom>
          <a:noFill/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br>
              <a:rPr lang="mk-MK" sz="3200" smtClean="0"/>
            </a:br>
            <a:br>
              <a:rPr lang="mk-MK" sz="3200" smtClean="0"/>
            </a:br>
            <a:r>
              <a:rPr lang="mk-MK" sz="3200" smtClean="0"/>
              <a:t>Собирање на децимални броеви</a:t>
            </a:r>
            <a:br>
              <a:rPr lang="mk-MK" sz="3200" smtClean="0"/>
            </a:br>
            <a:br>
              <a:rPr lang="mk-MK" sz="2800" smtClean="0"/>
            </a:br>
            <a:br>
              <a:rPr lang="mk-MK" sz="2800" smtClean="0"/>
            </a:br>
            <a:endParaRPr lang="mk-MK" sz="2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k-MK" b="1" smtClean="0"/>
              <a:t>Собирањето на децималните броеви се изведува според истите правила кои важат и за собирањето на Природните броеви</a:t>
            </a:r>
            <a:endParaRPr lang="mk-MK" smtClean="0"/>
          </a:p>
          <a:p>
            <a:r>
              <a:rPr lang="en-US" b="1" smtClean="0"/>
              <a:t>-</a:t>
            </a:r>
            <a:r>
              <a:rPr lang="mk-MK" b="1" smtClean="0"/>
              <a:t>собирањето на децималните броеви најлесно се изведува  ако собироците се еден под рдуг</a:t>
            </a:r>
            <a:r>
              <a:rPr lang="en-US" b="1" smtClean="0"/>
              <a:t>,</a:t>
            </a:r>
            <a:endParaRPr lang="mk-MK" smtClean="0"/>
          </a:p>
          <a:p>
            <a:r>
              <a:rPr lang="en-US" b="1" smtClean="0"/>
              <a:t>-</a:t>
            </a:r>
            <a:r>
              <a:rPr lang="mk-MK" b="1" smtClean="0"/>
              <a:t>децималната запирка на собироците и збирот треба да биде една под друга, </a:t>
            </a:r>
            <a:endParaRPr lang="mk-MK" smtClean="0"/>
          </a:p>
          <a:p>
            <a:r>
              <a:rPr lang="en-US" b="1" smtClean="0"/>
              <a:t>-</a:t>
            </a:r>
            <a:r>
              <a:rPr lang="mk-MK" b="1" smtClean="0"/>
              <a:t>цифрите што се на иста позиција треба да бидат една под друга.</a:t>
            </a:r>
            <a:endParaRPr lang="mk-MK" smtClean="0"/>
          </a:p>
          <a:p>
            <a:endParaRPr lang="mk-MK"/>
          </a:p>
        </p:txBody>
      </p:sp>
      <p:pic>
        <p:nvPicPr>
          <p:cNvPr id="19458" name="Picture 2" descr="C:\Users\Com\Desktop\decimalen br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629400" y="5638800"/>
            <a:ext cx="1752600" cy="799778"/>
          </a:xfrm>
          <a:prstGeom prst="rect">
            <a:avLst/>
          </a:prstGeom>
          <a:noFill/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mk-MK" b="1" smtClean="0"/>
            </a:br>
            <a:r>
              <a:rPr lang="mk-MK" sz="3100" b="1" smtClean="0"/>
              <a:t>Комутативно и  асоцијативно својство за собирање</a:t>
            </a:r>
            <a:br>
              <a:rPr lang="mk-MK" smtClean="0"/>
            </a:b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mk-MK" smtClean="0"/>
              <a:t>N={1,2,3,4,5,6,7,8,9,.....} </a:t>
            </a:r>
            <a:r>
              <a:rPr lang="mk-MK" b="1" smtClean="0"/>
              <a:t>множество на природни броеви</a:t>
            </a:r>
            <a:endParaRPr lang="mk-MK" smtClean="0"/>
          </a:p>
          <a:p>
            <a:r>
              <a:rPr lang="mk-MK" smtClean="0"/>
              <a:t>No</a:t>
            </a:r>
            <a:r>
              <a:rPr lang="en-US" smtClean="0"/>
              <a:t>={0,1,2,3,4,5,6,7,8,9,………} </a:t>
            </a:r>
            <a:r>
              <a:rPr lang="en-US" b="1" err="1" smtClean="0"/>
              <a:t>проширено множество на природни броеви</a:t>
            </a:r>
            <a:endParaRPr lang="mk-MK" smtClean="0"/>
          </a:p>
          <a:p>
            <a:r>
              <a:rPr lang="mk-MK" smtClean="0"/>
              <a:t>За кои било </a:t>
            </a:r>
            <a:r>
              <a:rPr lang="mk-MK" i="1" smtClean="0"/>
              <a:t>а, b, c</a:t>
            </a:r>
            <a:r>
              <a:rPr lang="mk-MK" smtClean="0"/>
              <a:t> ∈ No точни се следниве равенства:</a:t>
            </a:r>
            <a:br>
              <a:rPr lang="mk-MK" smtClean="0"/>
            </a:br>
            <a:r>
              <a:rPr lang="mk-MK" smtClean="0"/>
              <a:t>– </a:t>
            </a:r>
            <a:r>
              <a:rPr lang="mk-MK" b="1" smtClean="0"/>
              <a:t>комутативно својство за собирање</a:t>
            </a:r>
            <a:r>
              <a:rPr lang="mk-MK" smtClean="0"/>
              <a:t>;</a:t>
            </a:r>
            <a:br>
              <a:rPr lang="mk-MK" smtClean="0"/>
            </a:br>
            <a:r>
              <a:rPr lang="mk-MK" b="1" i="1" smtClean="0"/>
              <a:t>a + b = b + a      </a:t>
            </a:r>
            <a:endParaRPr lang="mk-MK" b="1" i="1" smtClean="0"/>
          </a:p>
          <a:p>
            <a:pPr>
              <a:buNone/>
            </a:pPr>
            <a:r>
              <a:rPr lang="mk-MK" b="1" i="1" smtClean="0"/>
              <a:t>    пример: </a:t>
            </a:r>
            <a:r>
              <a:rPr lang="mk-MK" smtClean="0"/>
              <a:t>0,54 + 3,2 = 3,2 + 0,54</a:t>
            </a:r>
            <a:br>
              <a:rPr lang="mk-MK" smtClean="0"/>
            </a:br>
            <a:r>
              <a:rPr lang="mk-MK" smtClean="0"/>
              <a:t>– </a:t>
            </a:r>
            <a:r>
              <a:rPr lang="mk-MK" b="1" smtClean="0"/>
              <a:t>асоцијативно својство за собирање</a:t>
            </a:r>
            <a:r>
              <a:rPr lang="mk-MK" smtClean="0"/>
              <a:t>;</a:t>
            </a:r>
            <a:br>
              <a:rPr lang="mk-MK" smtClean="0"/>
            </a:br>
            <a:r>
              <a:rPr lang="mk-MK" b="1" i="1" smtClean="0"/>
              <a:t>(а + b) + c = а + (b + c) </a:t>
            </a:r>
            <a:endParaRPr lang="mk-MK" b="1" i="1" smtClean="0"/>
          </a:p>
          <a:p>
            <a:pPr>
              <a:buNone/>
            </a:pPr>
            <a:r>
              <a:rPr lang="mk-MK" b="1" i="1" smtClean="0"/>
              <a:t>    пример</a:t>
            </a:r>
            <a:r>
              <a:rPr lang="mk-MK" b="1" i="1" u="sng" smtClean="0"/>
              <a:t>:</a:t>
            </a:r>
            <a:r>
              <a:rPr lang="mk-MK" u="sng" smtClean="0"/>
              <a:t>(</a:t>
            </a:r>
            <a:r>
              <a:rPr lang="mk-MK" smtClean="0"/>
              <a:t>3,4 + 12,9) + 4,2=3,4 + (12,9 + 4,2).</a:t>
            </a:r>
            <a:br>
              <a:rPr lang="mk-MK" smtClean="0"/>
            </a:br>
            <a:r>
              <a:rPr lang="mk-MK" smtClean="0"/>
              <a:t>-нулата е </a:t>
            </a:r>
            <a:r>
              <a:rPr lang="mk-MK" b="1" smtClean="0"/>
              <a:t>неутрален елемент</a:t>
            </a:r>
            <a:r>
              <a:rPr lang="mk-MK" smtClean="0"/>
              <a:t> за собирањето;</a:t>
            </a:r>
            <a:br>
              <a:rPr lang="mk-MK" smtClean="0"/>
            </a:br>
            <a:r>
              <a:rPr lang="mk-MK" b="1" i="1" smtClean="0"/>
              <a:t>а + 0 = 0 + а = а  </a:t>
            </a:r>
          </a:p>
          <a:p>
            <a:pPr>
              <a:buNone/>
            </a:pPr>
            <a:r>
              <a:rPr lang="mk-MK" b="1" i="1" smtClean="0"/>
              <a:t>      пример: </a:t>
            </a:r>
            <a:r>
              <a:rPr lang="mk-MK" smtClean="0"/>
              <a:t>15,6 + 0= 15,6 </a:t>
            </a:r>
            <a:br>
              <a:rPr lang="mk-MK" smtClean="0"/>
            </a:br>
            <a:endParaRPr lang="mk-MK" smtClean="0"/>
          </a:p>
          <a:p>
            <a:endParaRPr lang="mk-MK"/>
          </a:p>
        </p:txBody>
      </p:sp>
      <p:pic>
        <p:nvPicPr>
          <p:cNvPr id="20482" name="Picture 2" descr="C:\Users\Com\Desktop\matematika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 rot="19977052">
            <a:off x="5716807" y="5139298"/>
            <a:ext cx="1754206" cy="1100138"/>
          </a:xfrm>
          <a:prstGeom prst="rect">
            <a:avLst/>
          </a:prstGeom>
          <a:noFill/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 algn="l"/>
            <a:br>
              <a:rPr lang="en-US" smtClean="0"/>
            </a:br>
            <a:br>
              <a:rPr lang="en-US" smtClean="0"/>
            </a:br>
            <a:br>
              <a:rPr lang="en-US" smtClean="0"/>
            </a:br>
            <a:br>
              <a:rPr lang="mk-MK" smtClean="0"/>
            </a:br>
            <a:br>
              <a:rPr lang="mk-MK" smtClean="0"/>
            </a:br>
            <a:br>
              <a:rPr lang="mk-MK" smtClean="0"/>
            </a:br>
            <a:br>
              <a:rPr lang="mk-MK" smtClean="0"/>
            </a:br>
            <a:br>
              <a:rPr lang="mk-MK" smtClean="0"/>
            </a:br>
            <a:br>
              <a:rPr lang="mk-MK" smtClean="0"/>
            </a:br>
            <a:br>
              <a:rPr lang="mk-MK" smtClean="0"/>
            </a:br>
            <a:r>
              <a:rPr lang="mk-MK" smtClean="0"/>
              <a:t>Задача 1</a:t>
            </a:r>
            <a:br>
              <a:rPr lang="mk-MK" smtClean="0"/>
            </a:br>
            <a:br>
              <a:rPr lang="mk-MK" smtClean="0"/>
            </a:br>
            <a:r>
              <a:rPr lang="mk-MK" smtClean="0"/>
              <a:t>Пресметај:</a:t>
            </a:r>
            <a:br>
              <a:rPr lang="mk-MK" smtClean="0"/>
            </a:br>
            <a:r>
              <a:rPr lang="mk-MK" smtClean="0"/>
              <a:t>а)</a:t>
            </a:r>
            <a:r>
              <a:rPr lang="en-US" smtClean="0"/>
              <a:t>4,18 + 9,26 =                          </a:t>
            </a:r>
            <a:br>
              <a:rPr lang="mk-MK" smtClean="0"/>
            </a:br>
            <a:r>
              <a:rPr lang="mk-MK" smtClean="0"/>
              <a:t>б) </a:t>
            </a:r>
            <a:r>
              <a:rPr lang="en-US" smtClean="0"/>
              <a:t>7,006 + 0,99 =                          </a:t>
            </a:r>
            <a:br>
              <a:rPr lang="mk-MK" smtClean="0"/>
            </a:br>
            <a:r>
              <a:rPr lang="mk-MK" smtClean="0"/>
              <a:t>в)</a:t>
            </a:r>
            <a:r>
              <a:rPr lang="en-US" smtClean="0"/>
              <a:t>259,843 + 5,5 =</a:t>
            </a:r>
            <a:br>
              <a:rPr lang="mk-MK" smtClean="0"/>
            </a:br>
            <a:r>
              <a:rPr lang="mk-MK" smtClean="0"/>
              <a:t>г)</a:t>
            </a:r>
            <a:r>
              <a:rPr lang="en-US" smtClean="0"/>
              <a:t> 1,006 + 0,92 + 7,459 =</a:t>
            </a:r>
            <a:br>
              <a:rPr lang="mk-MK" smtClean="0"/>
            </a:br>
            <a:r>
              <a:rPr lang="mk-MK" smtClean="0"/>
              <a:t>д)</a:t>
            </a:r>
            <a:r>
              <a:rPr lang="en-US" smtClean="0"/>
              <a:t> 5 + 0,4 + 0,006 + 0,0007 =</a:t>
            </a:r>
            <a:br>
              <a:rPr lang="mk-MK" smtClean="0"/>
            </a:br>
            <a:br>
              <a:rPr lang="mk-MK" smtClean="0"/>
            </a:br>
            <a:br>
              <a:rPr lang="mk-MK" smtClean="0"/>
            </a:br>
            <a:endParaRPr lang="mk-MK"/>
          </a:p>
        </p:txBody>
      </p: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mk-MK" smtClean="0"/>
            </a:br>
            <a:br>
              <a:rPr lang="mk-MK" smtClean="0"/>
            </a:br>
            <a:br>
              <a:rPr lang="mk-MK" smtClean="0"/>
            </a:br>
            <a:r>
              <a:rPr lang="mk-MK" smtClean="0"/>
              <a:t>Решение на Задача 1</a:t>
            </a:r>
            <a:br>
              <a:rPr lang="mk-MK" smtClean="0"/>
            </a:br>
            <a:br>
              <a:rPr lang="mk-MK" smtClean="0"/>
            </a:br>
            <a:br>
              <a:rPr lang="mk-MK" smtClean="0"/>
            </a:br>
            <a:endParaRPr lang="mk-MK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09600" y="1661993"/>
            <a:ext cx="7315200" cy="36933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mk-MK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    а)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4,18                        b) 7,006                           v) 259,843</a:t>
            </a:r>
            <a:endParaRPr kumimoji="0" lang="mk-MK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 +    9,26                     +     0,990                          +      </a:t>
            </a:r>
            <a:r>
              <a:rPr kumimoji="0" lang="mk-MK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5,500</a:t>
            </a:r>
            <a:endParaRPr kumimoji="0" lang="mk-MK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__________                _________                        __________</a:t>
            </a:r>
            <a:endParaRPr kumimoji="0" lang="mk-MK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     13,44                             7,996                               265,343</a:t>
            </a:r>
            <a:endParaRPr kumimoji="0" lang="mk-MK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AC C Times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mk-MK" b="1" smtClean="0">
              <a:latin typeface="MAC C Times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mk-MK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AC C Times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mk-MK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AC C Times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mk-MK" b="1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mk-MK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mk-MK" b="1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mk-MK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mk-MK" b="1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85800" y="3352801"/>
            <a:ext cx="7543800" cy="17543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mk-MK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   г)</a:t>
            </a:r>
            <a:r>
              <a:rPr kumimoji="0" lang="mk-MK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1,006                   </a:t>
            </a:r>
            <a:r>
              <a:rPr kumimoji="0" lang="mk-MK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д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 ) 5,0000    </a:t>
            </a:r>
            <a:endParaRPr kumimoji="0" lang="mk-MK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        0,920                         0,4000</a:t>
            </a:r>
            <a:endParaRPr kumimoji="0" lang="mk-MK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+     7,459                          0,0060          </a:t>
            </a:r>
            <a:endParaRPr kumimoji="0" lang="mk-MK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__________                  +   0,0007</a:t>
            </a:r>
            <a:endParaRPr kumimoji="0" lang="mk-MK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        9,385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                   __________</a:t>
            </a:r>
            <a:endParaRPr kumimoji="0" lang="mk-MK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                                        </a:t>
            </a:r>
            <a:r>
              <a:rPr kumimoji="0" lang="mk-MK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AC C Times" pitchFamily="18" charset="0"/>
                <a:ea typeface="Times New Roman" pitchFamily="18" charset="0"/>
                <a:cs typeface="Arial" pitchFamily="34" charset="0"/>
              </a:rPr>
              <a:t>  5,4067</a:t>
            </a:r>
            <a:endPara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Picture 1" descr="C:\Users\Com\Desktop\znaci 1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 rot="19523317">
            <a:off x="6019800" y="3657600"/>
            <a:ext cx="1066800" cy="1066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mk-MK" smtClean="0"/>
            </a:br>
            <a:br>
              <a:rPr lang="mk-MK" smtClean="0"/>
            </a:br>
            <a:br>
              <a:rPr lang="mk-MK" smtClean="0"/>
            </a:br>
            <a:br>
              <a:rPr lang="mk-MK" smtClean="0"/>
            </a:br>
            <a:br>
              <a:rPr lang="mk-MK" smtClean="0"/>
            </a:br>
            <a:br>
              <a:rPr lang="mk-MK" smtClean="0"/>
            </a:br>
            <a:br>
              <a:rPr lang="mk-MK" smtClean="0"/>
            </a:br>
            <a:br>
              <a:rPr lang="mk-MK" smtClean="0"/>
            </a:br>
            <a:br>
              <a:rPr lang="mk-MK" smtClean="0"/>
            </a:br>
            <a:r>
              <a:rPr lang="mk-MK" smtClean="0"/>
              <a:t>Задача 2</a:t>
            </a:r>
            <a:br>
              <a:rPr lang="mk-MK" smtClean="0"/>
            </a:br>
            <a:r>
              <a:rPr lang="mk-MK" sz="3100" smtClean="0"/>
              <a:t>Најди го збирот на три броја ако првиот број е </a:t>
            </a:r>
            <a:r>
              <a:rPr lang="en-US" sz="3100" smtClean="0"/>
              <a:t>257,4 </a:t>
            </a:r>
            <a:r>
              <a:rPr lang="mk-MK" sz="3100" smtClean="0"/>
              <a:t>вториот број е за </a:t>
            </a:r>
            <a:r>
              <a:rPr lang="en-US" sz="3100" smtClean="0"/>
              <a:t>45,9 </a:t>
            </a:r>
            <a:r>
              <a:rPr lang="mk-MK" sz="3100" smtClean="0"/>
              <a:t>поголем од првиот, а третиот е за </a:t>
            </a:r>
            <a:r>
              <a:rPr lang="en-US" sz="3100" smtClean="0"/>
              <a:t>12,05 </a:t>
            </a:r>
            <a:r>
              <a:rPr lang="mk-MK" sz="3100" smtClean="0"/>
              <a:t>поголем од вториот</a:t>
            </a:r>
            <a:br>
              <a:rPr lang="mk-MK" sz="3100" smtClean="0"/>
            </a:br>
            <a:br>
              <a:rPr lang="en-US" smtClean="0"/>
            </a:br>
            <a:r>
              <a:rPr lang="mk-MK" sz="3100" u="sng" smtClean="0"/>
              <a:t>Решение на Задача 2</a:t>
            </a:r>
            <a:br>
              <a:rPr lang="mk-MK" u="sng" smtClean="0"/>
            </a:br>
            <a:br>
              <a:rPr lang="mk-MK" u="sng" smtClean="0"/>
            </a:br>
            <a:br>
              <a:rPr lang="mk-MK" u="sng" smtClean="0"/>
            </a:br>
            <a:br>
              <a:rPr lang="mk-MK" smtClean="0"/>
            </a:br>
            <a:br>
              <a:rPr lang="mk-MK" smtClean="0"/>
            </a:br>
            <a:endParaRPr lang="mk-MK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066800" y="3657601"/>
            <a:ext cx="5029200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mk-MK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 Прв број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:  </a:t>
            </a:r>
            <a:r>
              <a:rPr kumimoji="0" lang="mk-MK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257,4</a:t>
            </a:r>
            <a:endParaRPr kumimoji="0" lang="mk-MK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mk-MK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Втор број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:  257,4 + 45,9 = 303,3</a:t>
            </a:r>
            <a:endParaRPr kumimoji="0" lang="mk-MK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mk-MK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Трет број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:  303,3 + 12,05 = 315,35</a:t>
            </a:r>
            <a:endParaRPr kumimoji="0" lang="mk-MK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mk-MK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вкупно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:</a:t>
            </a:r>
            <a:endParaRPr kumimoji="0" lang="mk-MK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257,4 + 303,3 + 315,35 = </a:t>
            </a: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876,05</a:t>
            </a:r>
            <a:endPara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027" name="Picture 3" descr="C:\Users\Com\Desktop\znaci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 rot="1222116">
            <a:off x="5791200" y="3581400"/>
            <a:ext cx="1147763" cy="1147763"/>
          </a:xfrm>
          <a:prstGeom prst="rect">
            <a:avLst/>
          </a:prstGeom>
          <a:noFill/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mk-MK" smtClean="0"/>
            </a:br>
            <a:br>
              <a:rPr lang="mk-MK" smtClean="0"/>
            </a:br>
            <a:br>
              <a:rPr lang="mk-MK" smtClean="0"/>
            </a:br>
            <a:br>
              <a:rPr lang="mk-MK" smtClean="0"/>
            </a:br>
            <a:br>
              <a:rPr lang="mk-MK" smtClean="0"/>
            </a:br>
            <a:br>
              <a:rPr lang="mk-MK" smtClean="0"/>
            </a:br>
            <a:br>
              <a:rPr lang="mk-MK" smtClean="0"/>
            </a:br>
            <a:br>
              <a:rPr lang="mk-MK" smtClean="0"/>
            </a:br>
            <a:br>
              <a:rPr lang="mk-MK" smtClean="0"/>
            </a:br>
            <a:br>
              <a:rPr lang="mk-MK" smtClean="0"/>
            </a:br>
            <a:br>
              <a:rPr lang="mk-MK" smtClean="0"/>
            </a:br>
            <a:r>
              <a:rPr lang="mk-MK" smtClean="0"/>
              <a:t>Одземање на децимални броеви</a:t>
            </a:r>
            <a:br>
              <a:rPr lang="mk-MK" smtClean="0"/>
            </a:br>
            <a:r>
              <a:rPr lang="mk-MK" sz="3100" smtClean="0"/>
              <a:t>Децимални броеви се одземаат како што</a:t>
            </a:r>
            <a:r>
              <a:rPr lang="en-US" sz="3100" smtClean="0"/>
              <a:t> </a:t>
            </a:r>
            <a:r>
              <a:rPr lang="mk-MK" sz="3100" smtClean="0"/>
              <a:t>се одземаат природни броеви.</a:t>
            </a:r>
            <a:br>
              <a:rPr lang="mk-MK" sz="3100" smtClean="0"/>
            </a:br>
            <a:r>
              <a:rPr lang="mk-MK" sz="3100" smtClean="0"/>
              <a:t>Задача 3 </a:t>
            </a:r>
            <a:br>
              <a:rPr lang="mk-MK" sz="3100" smtClean="0"/>
            </a:br>
            <a:r>
              <a:rPr lang="mk-MK" sz="3100" u="sng" smtClean="0"/>
              <a:t>решение:</a:t>
            </a:r>
            <a:br>
              <a:rPr lang="mk-MK" sz="3600" smtClean="0"/>
            </a:br>
            <a:br>
              <a:rPr lang="mk-MK" sz="3600" smtClean="0"/>
            </a:br>
            <a:br>
              <a:rPr lang="mk-MK" sz="3600" smtClean="0"/>
            </a:br>
            <a:br>
              <a:rPr lang="mk-MK" sz="3600" smtClean="0"/>
            </a:br>
            <a:br>
              <a:rPr lang="mk-MK" sz="3600" smtClean="0"/>
            </a:br>
            <a:br>
              <a:rPr lang="mk-MK" sz="3600" smtClean="0"/>
            </a:br>
            <a:br>
              <a:rPr lang="mk-MK" sz="3600" smtClean="0"/>
            </a:br>
            <a:br>
              <a:rPr lang="mk-MK" sz="3600" smtClean="0"/>
            </a:br>
            <a:br>
              <a:rPr lang="mk-MK" sz="3600" smtClean="0"/>
            </a:br>
            <a:br>
              <a:rPr lang="mk-MK" smtClean="0"/>
            </a:br>
            <a:endParaRPr lang="mk-MK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066800" y="2743200"/>
            <a:ext cx="5257800" cy="18158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mk-MK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AC C Times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a)</a:t>
            </a:r>
            <a:r>
              <a:rPr kumimoji="0" lang="mk-MK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4,32               </a:t>
            </a:r>
            <a:r>
              <a:rPr kumimoji="0" lang="mk-MK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б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) 25,306             </a:t>
            </a:r>
            <a:r>
              <a:rPr kumimoji="0" lang="mk-MK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) 105,800</a:t>
            </a:r>
            <a:endParaRPr kumimoji="0" lang="mk-MK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mk-MK" smtClean="0">
                <a:ea typeface="Times New Roman" pitchFamily="18" charset="0"/>
                <a:cs typeface="Arial" pitchFamily="34" charset="0"/>
              </a:rPr>
              <a:t>-</a:t>
            </a:r>
            <a:r>
              <a:rPr kumimoji="0" lang="mk-MK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mk-MK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0,51              </a:t>
            </a:r>
            <a:r>
              <a:rPr kumimoji="0" lang="mk-MK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mk-MK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6,420             </a:t>
            </a:r>
            <a:r>
              <a:rPr lang="mk-MK" smtClean="0"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   4,537</a:t>
            </a:r>
            <a:endParaRPr kumimoji="0" lang="mk-MK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_________           __________          __________</a:t>
            </a:r>
            <a:endParaRPr kumimoji="0" lang="mk-MK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mk-MK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,8</a:t>
            </a:r>
            <a:r>
              <a:rPr kumimoji="0" lang="mk-MK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                 </a:t>
            </a:r>
            <a:r>
              <a:rPr kumimoji="0" lang="mk-MK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lang="mk-MK" b="1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mk-MK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8</a:t>
            </a: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mk-MK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88</a:t>
            </a: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6               </a:t>
            </a:r>
            <a:r>
              <a:rPr kumimoji="0" lang="mk-MK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mk-MK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01</a:t>
            </a: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mk-MK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263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4495801"/>
            <a:ext cx="8077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k-MK" sz="2800" smtClean="0"/>
              <a:t>Задача 4</a:t>
            </a:r>
          </a:p>
          <a:p>
            <a:r>
              <a:rPr lang="mk-MK" sz="2800" smtClean="0"/>
              <a:t>Разликата на броевите 87,65 и 38,78 зголеми за 5,6. </a:t>
            </a:r>
            <a:br>
              <a:rPr lang="mk-MK" sz="2800" smtClean="0"/>
            </a:br>
            <a:r>
              <a:rPr lang="mk-MK" sz="2800" u="sng" smtClean="0"/>
              <a:t>решение:</a:t>
            </a:r>
            <a:r>
              <a:rPr lang="mk-MK" sz="2800" smtClean="0"/>
              <a:t>(87,65-38,78)+5,6=48,87+5,6=54,47</a:t>
            </a:r>
            <a:endParaRPr lang="mk-MK" sz="2800"/>
          </a:p>
        </p:txBody>
      </p:sp>
      <p:pic>
        <p:nvPicPr>
          <p:cNvPr id="20482" name="Picture 2" descr="C:\Users\Com\Desktop\znaci 1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 rot="1579988">
            <a:off x="6041162" y="2215527"/>
            <a:ext cx="1396569" cy="1453701"/>
          </a:xfrm>
          <a:prstGeom prst="rect">
            <a:avLst/>
          </a:prstGeom>
          <a:noFill/>
        </p:spPr>
      </p:pic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mk-MK" smtClean="0"/>
            </a:br>
            <a:r>
              <a:rPr lang="mk-MK" smtClean="0"/>
              <a:t>Комутативно, асоцијативно и дистрибутивно својство </a:t>
            </a:r>
            <a:br>
              <a:rPr lang="mk-MK" smtClean="0"/>
            </a:br>
            <a:endParaRPr lang="mk-MK"/>
          </a:p>
        </p:txBody>
      </p:sp>
      <p:sp>
        <p:nvSpPr>
          <p:cNvPr id="3" name="Rectangle 2"/>
          <p:cNvSpPr/>
          <p:nvPr/>
        </p:nvSpPr>
        <p:spPr>
          <a:xfrm>
            <a:off x="685800" y="152400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mk-MK" smtClean="0"/>
              <a:t>-</a:t>
            </a:r>
            <a:r>
              <a:rPr lang="mk-MK" b="1" smtClean="0"/>
              <a:t>комутативно својство за множење</a:t>
            </a:r>
            <a:br>
              <a:rPr lang="mk-MK" smtClean="0"/>
            </a:br>
            <a:r>
              <a:rPr lang="mk-MK" b="1" i="1" smtClean="0"/>
              <a:t>a • b = b • a  </a:t>
            </a:r>
          </a:p>
          <a:p>
            <a:r>
              <a:rPr lang="mk-MK" b="1" i="1" smtClean="0"/>
              <a:t>Пример: </a:t>
            </a:r>
            <a:r>
              <a:rPr lang="mk-MK" smtClean="0"/>
              <a:t>7,04 ⋅ 20,6 = 20,6 ⋅ 7,04</a:t>
            </a:r>
            <a:br>
              <a:rPr lang="mk-MK" smtClean="0"/>
            </a:br>
            <a:r>
              <a:rPr lang="mk-MK" smtClean="0"/>
              <a:t>-</a:t>
            </a:r>
            <a:r>
              <a:rPr lang="mk-MK" b="1" smtClean="0"/>
              <a:t>асоцијативно својство за множење</a:t>
            </a:r>
            <a:r>
              <a:rPr lang="mk-MK" smtClean="0"/>
              <a:t>;</a:t>
            </a:r>
            <a:br>
              <a:rPr lang="mk-MK" smtClean="0"/>
            </a:br>
            <a:r>
              <a:rPr lang="mk-MK" b="1" i="1" smtClean="0"/>
              <a:t>(a∙b)∙c = a∙(b∙c)</a:t>
            </a:r>
          </a:p>
          <a:p>
            <a:r>
              <a:rPr lang="mk-MK" b="1" i="1" smtClean="0"/>
              <a:t>Пример: </a:t>
            </a:r>
            <a:r>
              <a:rPr lang="mk-MK" smtClean="0"/>
              <a:t>2,3 ⋅ (7,2 ⋅ 0,1) = (2,3 ⋅ 7,2) ⋅ 0,1</a:t>
            </a:r>
          </a:p>
          <a:p>
            <a:endParaRPr lang="mk-MK" smtClean="0"/>
          </a:p>
          <a:p>
            <a:endParaRPr lang="mk-MK" b="1" i="1" smtClean="0"/>
          </a:p>
          <a:p>
            <a:br>
              <a:rPr lang="mk-MK" smtClean="0"/>
            </a:br>
            <a:endParaRPr lang="mk-MK"/>
          </a:p>
        </p:txBody>
      </p:sp>
      <p:sp>
        <p:nvSpPr>
          <p:cNvPr id="4" name="Rectangle 3"/>
          <p:cNvSpPr/>
          <p:nvPr/>
        </p:nvSpPr>
        <p:spPr>
          <a:xfrm>
            <a:off x="762000" y="4267200"/>
            <a:ext cx="5715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k-MK" smtClean="0"/>
              <a:t>-единицата е </a:t>
            </a:r>
            <a:r>
              <a:rPr lang="mk-MK" b="1" smtClean="0"/>
              <a:t>неутрален елемент</a:t>
            </a:r>
            <a:r>
              <a:rPr lang="mk-MK" smtClean="0"/>
              <a:t> за множењето;</a:t>
            </a:r>
            <a:br>
              <a:rPr lang="mk-MK" smtClean="0"/>
            </a:br>
            <a:r>
              <a:rPr lang="mk-MK" b="1" i="1" smtClean="0"/>
              <a:t>а • 1 = 1 • а = а</a:t>
            </a:r>
          </a:p>
          <a:p>
            <a:r>
              <a:rPr lang="mk-MK" b="1" i="1" smtClean="0"/>
              <a:t>Пример: </a:t>
            </a:r>
            <a:r>
              <a:rPr lang="mk-MK" smtClean="0"/>
              <a:t>9,8 ⋅ 1 = 9,8 </a:t>
            </a:r>
            <a:br>
              <a:rPr lang="mk-MK" smtClean="0"/>
            </a:br>
            <a:endParaRPr lang="mk-MK"/>
          </a:p>
        </p:txBody>
      </p:sp>
      <p:sp>
        <p:nvSpPr>
          <p:cNvPr id="5" name="Rectangle 4"/>
          <p:cNvSpPr/>
          <p:nvPr/>
        </p:nvSpPr>
        <p:spPr>
          <a:xfrm>
            <a:off x="762000" y="3276600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k-MK" smtClean="0"/>
              <a:t>-</a:t>
            </a:r>
            <a:r>
              <a:rPr lang="mk-MK" b="1" smtClean="0"/>
              <a:t>дистрибутивно својство на множењето во однос на собирањето</a:t>
            </a:r>
            <a:r>
              <a:rPr lang="mk-MK" smtClean="0"/>
              <a:t>; </a:t>
            </a:r>
            <a:br>
              <a:rPr lang="mk-MK" smtClean="0"/>
            </a:br>
            <a:r>
              <a:rPr lang="mk-MK" b="1" i="1" smtClean="0"/>
              <a:t>(а + b)∙c = а∙с + b∙c   </a:t>
            </a:r>
            <a:endParaRPr lang="mk-MK" b="1" i="1" smtClean="0"/>
          </a:p>
          <a:p>
            <a:r>
              <a:rPr lang="mk-MK" b="1" i="1" smtClean="0"/>
              <a:t>Пример:</a:t>
            </a:r>
            <a:r>
              <a:rPr lang="mk-MK" smtClean="0"/>
              <a:t>(3,48 + 1,01) ⋅ 5,2 = 3,48 ⋅ 5,2 + 1,01 ⋅ 5,2.</a:t>
            </a:r>
            <a:endParaRPr lang="mk-MK"/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8.09.12"/>
  <p:tag name="AS_TITLE" val="Aspose.Slides for .NET 2.0"/>
  <p:tag name="AS_VERSION" val="18.9"/>
</p:tagLst>
</file>

<file path=ppt/theme/_rels/theme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r="http://schemas.openxmlformats.org/officeDocument/2006/relationships"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Arial"/>
        <a:cs typeface="Arial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Arial"/>
        <a:cs typeface="Arial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79</Paragraphs>
  <Slides>11</Slides>
  <Notes>0</Notes>
  <TotalTime>354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baseType="lpstr" size="12">
      <vt:lpstr>Solstice</vt:lpstr>
      <vt:lpstr>Децимални броевиНаставник: Лидија Шунда ШокларовскаОу„Св. Климент Охридски“ Битола</vt:lpstr>
      <vt:lpstr>СВОЈСТВА НА ДЕЦИМАЛНИТЕ БРОЕВИ   1. Децималниот број не се менува ако од десната страна му се допишат колку било нули 0,3=0,30=0,300 2. Секој природен број може да се запише како децимален број така што тој се одделува со запирка и се допишуваат нули како децимали  5= 5,0 =5,00=5,000 3. Децимален број кој од десно има нули,не се менува ако тие се изостават </vt:lpstr>
      <vt:lpstr>Собирање на децимални броеви</vt:lpstr>
      <vt:lpstr>Комутативно и  асоцијативно својство за собирање</vt:lpstr>
      <vt:lpstr>Задача 1Пресметај:а)4,18 + 9,26 =                          б) 7,006 + 0,99 =                          в)259,843 + 5,5 =г) 1,006 + 0,92 + 7,459 =д) 5 + 0,4 + 0,006 + 0,0007 =</vt:lpstr>
      <vt:lpstr>Решение на Задача 1</vt:lpstr>
      <vt:lpstr>Задача 2Најди го збирот на три броја ако првиот број е 257,4 вториот број е за 45,9 поголем од првиот, а третиот е за 12,05 поголем од вториотРешение на Задача 2</vt:lpstr>
      <vt:lpstr>Одземање на децимални броевиДецимални броеви се одземаат како што се одземаат природни броеви.Задача 3 решение:</vt:lpstr>
      <vt:lpstr>Комутативно, асоцијативно и дистрибутивно својство </vt:lpstr>
      <vt:lpstr>Множење и делење на децимални броеви</vt:lpstr>
      <vt:lpstr>Задачи</vt:lpstr>
    </vt:vector>
  </TitlesOfParts>
  <LinksUpToDate>0</LinksUpToDate>
  <SharedDoc>0</SharedDoc>
  <HyperlinksChanged>0</HyperlinksChanged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Slide 1</dc:title>
  <cp:revision>26</cp:revision>
  <dcterms:created xsi:type="dcterms:W3CDTF">2006-08-16T00:00:00Z</dcterms:created>
  <dcterms:modified xsi:type="dcterms:W3CDTF">2020-03-19T18:16:59Z</dcterms:modified>
</cp:coreProperties>
</file>