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sldIdLst>
    <p:sldId id="257" r:id="rId2"/>
    <p:sldId id="260" r:id="rId3"/>
    <p:sldId id="263" r:id="rId4"/>
    <p:sldId id="267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0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9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8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4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27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4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8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3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3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3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5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4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DC937F-7D2C-4D07-BEB0-9267108663B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BA1D7-FB0D-40C5-B354-7906A0EF1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947854" cy="4401237"/>
          </a:xfrm>
        </p:spPr>
        <p:txBody>
          <a:bodyPr>
            <a:normAutofit/>
          </a:bodyPr>
          <a:lstStyle/>
          <a:p>
            <a:r>
              <a:rPr lang="mk-MK" dirty="0" smtClean="0">
                <a:cs typeface="Arial" panose="020B0604020202020204" pitchFamily="34" charset="0"/>
              </a:rPr>
              <a:t/>
            </a:r>
            <a:br>
              <a:rPr lang="mk-MK" dirty="0" smtClean="0">
                <a:cs typeface="Arial" panose="020B0604020202020204" pitchFamily="34" charset="0"/>
              </a:rPr>
            </a:br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ДОЛЖИНА НА КРУЖЕН ЛАК. ПЛОШТИНА НА ДЕЛОВИ НА КРУГ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k-MK" dirty="0" smtClean="0"/>
              <a:t>Пример</a:t>
            </a:r>
            <a:r>
              <a:rPr lang="en-GB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1673" y="2556932"/>
                <a:ext cx="10354614" cy="33189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1)</a:t>
                </a:r>
                <a:r>
                  <a:rPr lang="mk-MK" dirty="0" smtClean="0"/>
                  <a:t>Да се најде плоштината на кружниот отсечок на кружница со радиус 6 </a:t>
                </a:r>
                <a:r>
                  <a:rPr lang="en-GB" dirty="0" smtClean="0"/>
                  <a:t>cm, </a:t>
                </a:r>
                <a:r>
                  <a:rPr lang="mk-MK" dirty="0" smtClean="0"/>
                  <a:t>соодветен на централниот агол </a:t>
                </a:r>
                <a:r>
                  <a:rPr lang="el-GR" dirty="0"/>
                  <a:t>α</a:t>
                </a:r>
                <a:r>
                  <a:rPr lang="mk-MK" dirty="0" smtClean="0"/>
                  <a:t>=120</a:t>
                </a:r>
                <a:r>
                  <a:rPr lang="en-GB" dirty="0" smtClean="0"/>
                  <a:t>º</a:t>
                </a:r>
                <a:endParaRPr lang="mk-MK" dirty="0" smtClean="0"/>
              </a:p>
              <a:p>
                <a:pPr marL="0" indent="0">
                  <a:buNone/>
                </a:pPr>
                <a:r>
                  <a:rPr lang="mk-MK" dirty="0" smtClean="0"/>
                  <a:t>Решение</a:t>
                </a:r>
                <a:r>
                  <a:rPr lang="en-GB" dirty="0" smtClean="0"/>
                  <a:t>:</a:t>
                </a:r>
                <a:r>
                  <a:rPr lang="mk-MK" dirty="0" smtClean="0"/>
                  <a:t> </a:t>
                </a:r>
                <a:r>
                  <a:rPr lang="en-GB" dirty="0" smtClean="0"/>
                  <a:t>P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>
                            <a:solidFill>
                              <a:schemeClr val="tx1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GB" b="1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tx1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- 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tx1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tx1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b="0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∗120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dirty="0" smtClean="0"/>
                  <a:t>-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 smtClean="0"/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m:rPr>
                            <m:nor/>
                          </m:rPr>
                          <a:rPr lang="en-GB" i="0" dirty="0"/>
                          <m:t>º</m:t>
                        </m:r>
                        <m:r>
                          <m:rPr>
                            <m:nor/>
                          </m:rPr>
                          <a:rPr lang="mk-MK" dirty="0"/>
                          <m:t> 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m:rPr>
                            <m:nor/>
                          </m:rPr>
                          <a:rPr lang="en-GB" dirty="0"/>
                          <m:t>º</m:t>
                        </m:r>
                        <m:r>
                          <m:rPr>
                            <m:nor/>
                          </m:rPr>
                          <a:rPr lang="mk-MK" dirty="0"/>
                          <m:t> 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)</a:t>
                </a:r>
                <a:r>
                  <a:rPr lang="en-GB" dirty="0"/>
                  <a:t>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/>
                      <m:t>2</m:t>
                    </m:r>
                    <m:r>
                      <m:rPr>
                        <m:nor/>
                      </m:rPr>
                      <a:rPr lang="en-GB" b="1" i="0" baseline="30000" dirty="0" smtClean="0"/>
                      <m:t> </m:t>
                    </m:r>
                  </m:oMath>
                </a14:m>
                <a:r>
                  <a:rPr lang="en-GB" dirty="0" smtClean="0"/>
                  <a:t>= 6(2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dirty="0" smtClean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 smtClean="0"/>
                  <a:t>)</a:t>
                </a:r>
                <a:r>
                  <a:rPr lang="en-GB" dirty="0"/>
                  <a:t> </a:t>
                </a:r>
                <a:r>
                  <a:rPr lang="en-GB" sz="2200" dirty="0" smtClean="0"/>
                  <a:t>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200" b="1" baseline="30000" dirty="0" smtClean="0"/>
                      <m:t>2</m:t>
                    </m:r>
                  </m:oMath>
                </a14:m>
                <a:endParaRPr lang="en-GB" sz="22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1673" y="2556932"/>
                <a:ext cx="10354614" cy="3318936"/>
              </a:xfrm>
              <a:blipFill>
                <a:blip r:embed="rId2"/>
                <a:stretch>
                  <a:fillRect l="-942" t="-1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69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Г) Плоштина на кружен прстен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mk-MK" dirty="0" smtClean="0"/>
                  <a:t>Дадени се кружници </a:t>
                </a:r>
                <a:r>
                  <a:rPr lang="en-GB" dirty="0" smtClean="0"/>
                  <a:t>k</a:t>
                </a:r>
                <a:r>
                  <a:rPr lang="en-GB" i="1" dirty="0" smtClean="0"/>
                  <a:t>(</a:t>
                </a:r>
                <a:r>
                  <a:rPr lang="en-GB" i="1" dirty="0" err="1" smtClean="0"/>
                  <a:t>O,r</a:t>
                </a:r>
                <a:r>
                  <a:rPr lang="en-GB" i="1" dirty="0" smtClean="0"/>
                  <a:t>) </a:t>
                </a:r>
                <a:r>
                  <a:rPr lang="mk-MK" dirty="0" smtClean="0"/>
                  <a:t>и </a:t>
                </a:r>
                <a:r>
                  <a:rPr lang="en-GB" dirty="0" smtClean="0"/>
                  <a:t>k</a:t>
                </a:r>
                <a:r>
                  <a:rPr lang="mk-MK" baseline="-25000" dirty="0" smtClean="0"/>
                  <a:t>1</a:t>
                </a:r>
                <a:r>
                  <a:rPr lang="en-GB" i="1" dirty="0" smtClean="0"/>
                  <a:t>(O,R)</a:t>
                </a:r>
                <a:r>
                  <a:rPr lang="mk-MK" i="1" dirty="0" smtClean="0"/>
                  <a:t> </a:t>
                </a:r>
                <a:r>
                  <a:rPr lang="mk-MK" dirty="0" smtClean="0"/>
                  <a:t>каде што </a:t>
                </a:r>
                <a:r>
                  <a:rPr lang="en-GB" i="1" dirty="0" smtClean="0"/>
                  <a:t>r&lt;R.</a:t>
                </a:r>
                <a:r>
                  <a:rPr lang="mk-MK" i="1" dirty="0" smtClean="0"/>
                  <a:t> </a:t>
                </a:r>
                <a:r>
                  <a:rPr lang="mk-MK" dirty="0" smtClean="0"/>
                  <a:t>Рамнинската геометриска фигура </a:t>
                </a:r>
                <a:r>
                  <a:rPr lang="en-GB" dirty="0" smtClean="0"/>
                  <a:t>F</a:t>
                </a:r>
                <a:r>
                  <a:rPr lang="mk-MK" dirty="0" smtClean="0"/>
                  <a:t> определена со точка А која припаѓа на </a:t>
                </a:r>
                <a:r>
                  <a:rPr lang="en-GB" dirty="0" smtClean="0"/>
                  <a:t>F</a:t>
                </a:r>
                <a:r>
                  <a:rPr lang="mk-MK" dirty="0" smtClean="0"/>
                  <a:t>, се нарекува кружен прстен ако и само ако </a:t>
                </a:r>
                <a:r>
                  <a:rPr lang="en-GB" i="1" dirty="0" smtClean="0"/>
                  <a:t>r</a:t>
                </a:r>
                <a:r>
                  <a:rPr lang="mk-MK" baseline="-25000" dirty="0" smtClean="0"/>
                  <a:t> </a:t>
                </a:r>
                <a:r>
                  <a:rPr lang="mk-MK" dirty="0" smtClean="0"/>
                  <a:t>≤</a:t>
                </a:r>
                <a:r>
                  <a:rPr lang="en-GB" dirty="0" smtClean="0"/>
                  <a:t> AO </a:t>
                </a:r>
                <a:r>
                  <a:rPr lang="mk-MK" dirty="0" smtClean="0"/>
                  <a:t>≤</a:t>
                </a:r>
                <a:r>
                  <a:rPr lang="en-GB" dirty="0" smtClean="0"/>
                  <a:t> R</a:t>
                </a:r>
                <a:r>
                  <a:rPr lang="mk-MK" dirty="0" smtClean="0"/>
                  <a:t>.</a:t>
                </a:r>
                <a:endParaRPr lang="en-GB" dirty="0"/>
              </a:p>
              <a:p>
                <a:r>
                  <a:rPr lang="mk-MK" dirty="0" smtClean="0"/>
                  <a:t>Плоштината на кружниот прстен се пресметува како </a:t>
                </a:r>
              </a:p>
              <a:p>
                <a:pPr marL="0" indent="0">
                  <a:buNone/>
                </a:pPr>
                <a:r>
                  <a:rPr lang="mk-MK" dirty="0" smtClean="0"/>
                  <a:t>разлика меѓу плоштините на двете кружници.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FF0000"/>
                    </a:solidFill>
                  </a:rPr>
                  <a:t>P=</a:t>
                </a:r>
                <a:r>
                  <a:rPr lang="el-G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>
                        <a:solidFill>
                          <a:srgbClr val="FF0000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b="1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-</a:t>
                </a:r>
                <a:r>
                  <a:rPr lang="el-G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>
                        <a:solidFill>
                          <a:srgbClr val="FF0000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en-GB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b="1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>
                        <a:solidFill>
                          <a:srgbClr val="FF0000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GB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b="1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b="1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2" y="3525354"/>
            <a:ext cx="2407360" cy="2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5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k-MK" dirty="0" smtClean="0"/>
              <a:t>Пример</a:t>
            </a:r>
            <a:r>
              <a:rPr lang="en-GB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1)</a:t>
                </a:r>
                <a:r>
                  <a:rPr lang="mk-MK" dirty="0" smtClean="0"/>
                  <a:t>Да се најде плоштината на кружниот прстен што го формираат опишаната и впишаната кружница на правилен шестоаголник со страна 12</a:t>
                </a:r>
                <a:r>
                  <a:rPr lang="en-GB" dirty="0"/>
                  <a:t> </a:t>
                </a:r>
                <a:r>
                  <a:rPr lang="en-GB" dirty="0" smtClean="0"/>
                  <a:t>cm.</a:t>
                </a:r>
              </a:p>
              <a:p>
                <a:pPr marL="0" indent="0">
                  <a:buNone/>
                </a:pPr>
                <a:r>
                  <a:rPr lang="mk-MK" dirty="0" smtClean="0"/>
                  <a:t>Решение</a:t>
                </a:r>
                <a:r>
                  <a:rPr lang="en-GB" dirty="0" smtClean="0"/>
                  <a:t>:</a:t>
                </a:r>
                <a:r>
                  <a:rPr lang="mk-MK" dirty="0" smtClean="0"/>
                  <a:t> Радиусот на опишаната кружница е еднаков со страната на шестоаголникот, а радиусот на впишаната кружница е еднаков со висината на карактеристичниот триаголник. </a:t>
                </a:r>
                <a:r>
                  <a:rPr lang="en-GB" dirty="0" smtClean="0"/>
                  <a:t>R=12cm,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 smtClean="0"/>
                  <a:t> cm.</a:t>
                </a:r>
              </a:p>
              <a:p>
                <a:pPr marL="0" indent="0">
                  <a:buNone/>
                </a:pPr>
                <a:r>
                  <a:rPr lang="en-GB" dirty="0" smtClean="0"/>
                  <a:t>P=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>
                        <a:solidFill>
                          <a:schemeClr val="tx1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en-GB" smtClean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GB" smtClean="0">
                        <a:solidFill>
                          <a:schemeClr val="tx1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b="1" baseline="30000" dirty="0" smtClean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solidFill>
                          <a:schemeClr val="tx1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b="1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)=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>
                        <a:solidFill>
                          <a:schemeClr val="tx1"/>
                        </a:solidFill>
                      </a:rPr>
                      <m:t>π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[12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-(</a:t>
                </a:r>
                <a:r>
                  <a:rPr lang="en-GB" dirty="0"/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]cm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=36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>
                        <a:solidFill>
                          <a:schemeClr val="tx1"/>
                        </a:solidFill>
                      </a:rPr>
                      <m:t>π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 b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41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mk-MK" dirty="0" smtClean="0"/>
          </a:p>
          <a:p>
            <a:pPr algn="r"/>
            <a:endParaRPr lang="mk-MK" dirty="0"/>
          </a:p>
          <a:p>
            <a:pPr algn="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1635617"/>
            <a:ext cx="6815669" cy="28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А) Должина на кружен лак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mk-MK" dirty="0" smtClean="0"/>
                  <a:t>Должината на кружницата (нејзиниот периметар) се наоѓа со формулата</a:t>
                </a:r>
                <a:r>
                  <a:rPr lang="en-GB" dirty="0" smtClean="0"/>
                  <a:t>: L=2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/>
                      <m:t>π</m:t>
                    </m:r>
                  </m:oMath>
                </a14:m>
                <a:r>
                  <a:rPr lang="en-GB" dirty="0" smtClean="0"/>
                  <a:t>r</a:t>
                </a:r>
                <a:endParaRPr lang="mk-MK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64" y="3179169"/>
            <a:ext cx="2683799" cy="26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8039" y="1300766"/>
                <a:ext cx="9620519" cy="420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k-MK" sz="2400" dirty="0" smtClean="0"/>
                  <a:t>Ако кржницата ја поделиме на 360 еднакви делови, должината на кружниот лак кој соодвествува на централен агол од 1</a:t>
                </a:r>
                <a:r>
                  <a:rPr lang="en-GB" sz="2400" dirty="0" smtClean="0"/>
                  <a:t>º</a:t>
                </a:r>
                <a:r>
                  <a:rPr lang="mk-MK" sz="2400" dirty="0" smtClean="0"/>
                  <a:t> ќе биде</a:t>
                </a:r>
                <a:r>
                  <a:rPr lang="en-GB" sz="2400" dirty="0" smtClean="0"/>
                  <a:t>:</a:t>
                </a:r>
                <a:r>
                  <a:rPr lang="mk-MK" sz="2400" dirty="0" smtClean="0"/>
                  <a:t> </a:t>
                </a:r>
                <a:r>
                  <a:rPr lang="en-GB" sz="2400" dirty="0" smtClean="0"/>
                  <a:t>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GB" sz="2400" i="0" smtClean="0"/>
                          <m:t>r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k-MK" sz="2400" dirty="0" smtClean="0"/>
                  <a:t>Според ова, ако централниот агол е </a:t>
                </a:r>
                <a:r>
                  <a:rPr lang="el-GR" sz="2400" dirty="0" smtClean="0"/>
                  <a:t>α</a:t>
                </a:r>
                <a:r>
                  <a:rPr lang="mk-MK" sz="2400" dirty="0" smtClean="0"/>
                  <a:t>, должината на кружниот лак ќе биде</a:t>
                </a:r>
                <a:r>
                  <a:rPr lang="en-GB" sz="2400" dirty="0" smtClean="0"/>
                  <a:t>:  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GB" sz="2400" b="1" i="0" smtClean="0"/>
                          <m:t>r</m:t>
                        </m:r>
                        <m:r>
                          <m:rPr>
                            <m:nor/>
                          </m:rPr>
                          <a:rPr lang="el-GR" sz="2400" dirty="0" smtClean="0"/>
                          <m:t>α</m:t>
                        </m:r>
                      </m:num>
                      <m:den>
                        <m:r>
                          <a:rPr lang="mk-MK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mk-MK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mk-MK" sz="2400" dirty="0" smtClean="0">
                    <a:solidFill>
                      <a:srgbClr val="FF0000"/>
                    </a:solidFill>
                  </a:rPr>
                  <a:t>Нешто плус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:</a:t>
                </a:r>
                <a:r>
                  <a:rPr lang="mk-MK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mk-MK" sz="2400" dirty="0" smtClean="0"/>
                  <a:t>До оваа формула може да се дојде и преку впишани и опишани искршени линии во кругот, користејќи должина на кружен лак </a:t>
                </a:r>
                <a:r>
                  <a:rPr lang="en-GB" sz="2400" dirty="0" smtClean="0"/>
                  <a:t>l</a:t>
                </a:r>
                <a:r>
                  <a:rPr lang="mk-MK" sz="2400" dirty="0" smtClean="0"/>
                  <a:t>, радиус на кружница</a:t>
                </a:r>
                <a:r>
                  <a:rPr lang="en-GB" sz="2400" dirty="0" smtClean="0"/>
                  <a:t> r</a:t>
                </a:r>
                <a:r>
                  <a:rPr lang="mk-MK" sz="2400" dirty="0" smtClean="0"/>
                  <a:t>, централен агол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/>
                      <m:t>α</m:t>
                    </m:r>
                  </m:oMath>
                </a14:m>
                <a:r>
                  <a:rPr lang="mk-MK" sz="2400" dirty="0" smtClean="0"/>
                  <a:t> и коефициент на пропорционалност </a:t>
                </a:r>
                <a:r>
                  <a:rPr lang="en-GB" sz="2400" dirty="0" smtClean="0"/>
                  <a:t>k.</a:t>
                </a:r>
                <a:r>
                  <a:rPr lang="en-GB" sz="2400" dirty="0"/>
                  <a:t> 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l:r=k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chemeClr val="tx1"/>
                        </a:solidFill>
                      </a:rPr>
                      <m:t>α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mk-MK" sz="2400" dirty="0" smtClean="0">
                    <a:solidFill>
                      <a:schemeClr val="tx1"/>
                    </a:solidFill>
                  </a:rPr>
                  <a:t>односно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l=</a:t>
                </a:r>
                <a:r>
                  <a:rPr lang="en-GB" sz="2400" dirty="0" err="1" smtClean="0">
                    <a:solidFill>
                      <a:srgbClr val="FF0000"/>
                    </a:solidFill>
                  </a:rPr>
                  <a:t>kr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rgbClr val="FF0000"/>
                        </a:solidFill>
                      </a:rPr>
                      <m:t>α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(k=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m:rPr>
                            <m:nor/>
                          </m:rPr>
                          <a:rPr lang="en-GB" sz="2400" dirty="0" smtClean="0">
                            <a:solidFill>
                              <a:schemeClr val="tx1"/>
                            </a:solidFill>
                          </a:rPr>
                          <m:t>º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GB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39" y="1300766"/>
                <a:ext cx="9620519" cy="4200189"/>
              </a:xfrm>
              <a:prstGeom prst="rect">
                <a:avLst/>
              </a:prstGeom>
              <a:blipFill>
                <a:blip r:embed="rId2"/>
                <a:stretch>
                  <a:fillRect l="-824" t="-1161" r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89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k-MK" dirty="0" smtClean="0"/>
              <a:t>Примери</a:t>
            </a:r>
            <a:r>
              <a:rPr lang="en-GB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46986"/>
                <a:ext cx="9601196" cy="342888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1)</a:t>
                </a:r>
                <a:r>
                  <a:rPr lang="mk-MK" dirty="0" smtClean="0"/>
                  <a:t> Да се најде должината на кружен лак во кружница со радиус 2</a:t>
                </a:r>
                <a:r>
                  <a:rPr lang="en-GB" dirty="0" smtClean="0"/>
                  <a:t> cm</a:t>
                </a:r>
                <a:r>
                  <a:rPr lang="mk-MK" dirty="0" smtClean="0"/>
                  <a:t>, соодветен на периферен агол </a:t>
                </a:r>
                <a:r>
                  <a:rPr lang="el-GR" dirty="0" smtClean="0"/>
                  <a:t>β</a:t>
                </a:r>
                <a:r>
                  <a:rPr lang="mk-MK" dirty="0" smtClean="0"/>
                  <a:t>=75</a:t>
                </a:r>
                <a:r>
                  <a:rPr lang="en-GB" dirty="0" smtClean="0"/>
                  <a:t>º</a:t>
                </a:r>
                <a:endParaRPr lang="mk-MK" dirty="0" smtClean="0"/>
              </a:p>
              <a:p>
                <a:pPr marL="0" indent="0">
                  <a:buNone/>
                </a:pPr>
                <a:r>
                  <a:rPr lang="mk-MK" dirty="0" smtClean="0"/>
                  <a:t>Решение</a:t>
                </a:r>
                <a:r>
                  <a:rPr lang="en-GB" dirty="0" smtClean="0"/>
                  <a:t>:</a:t>
                </a:r>
                <a:r>
                  <a:rPr lang="mk-MK" dirty="0" smtClean="0"/>
                  <a:t> Од периферниот агол </a:t>
                </a:r>
                <a:r>
                  <a:rPr lang="el-GR" dirty="0" smtClean="0"/>
                  <a:t>β</a:t>
                </a:r>
                <a:r>
                  <a:rPr lang="mk-MK" dirty="0" smtClean="0"/>
                  <a:t>, ќе го најдеме централниот агол </a:t>
                </a:r>
                <a:r>
                  <a:rPr lang="el-GR" dirty="0" smtClean="0"/>
                  <a:t>α</a:t>
                </a:r>
                <a:r>
                  <a:rPr lang="mk-MK" dirty="0" smtClean="0"/>
                  <a:t>=2</a:t>
                </a:r>
                <a:r>
                  <a:rPr lang="el-GR" dirty="0" smtClean="0"/>
                  <a:t>β</a:t>
                </a:r>
                <a:r>
                  <a:rPr lang="mk-MK" dirty="0" smtClean="0"/>
                  <a:t>=150</a:t>
                </a:r>
                <a:r>
                  <a:rPr lang="en-GB" dirty="0" smtClean="0"/>
                  <a:t>º</a:t>
                </a:r>
                <a:r>
                  <a:rPr lang="mk-MK" dirty="0" smtClean="0"/>
                  <a:t>. Сега, со замена во формулата добиваме </a:t>
                </a:r>
                <a:r>
                  <a:rPr lang="en-GB" dirty="0" smtClean="0"/>
                  <a:t>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∗2∗150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en-GB" dirty="0" smtClean="0"/>
                  <a:t> cm=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b="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 cm</a:t>
                </a:r>
              </a:p>
              <a:p>
                <a:pPr marL="0" indent="0">
                  <a:buNone/>
                </a:pPr>
                <a:r>
                  <a:rPr lang="en-GB" dirty="0" smtClean="0"/>
                  <a:t>2) </a:t>
                </a:r>
                <a:r>
                  <a:rPr lang="mk-MK" dirty="0" smtClean="0"/>
                  <a:t>Да се најде централниот агол во кружница со радиус 3 </a:t>
                </a:r>
                <a:r>
                  <a:rPr lang="en-GB" dirty="0" smtClean="0"/>
                  <a:t>cm, </a:t>
                </a:r>
                <a:r>
                  <a:rPr lang="mk-MK" dirty="0" smtClean="0"/>
                  <a:t>соодветен на кружен лак со должина </a:t>
                </a:r>
                <a:r>
                  <a:rPr lang="en-GB" dirty="0" smtClean="0"/>
                  <a:t>l=2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 smtClean="0"/>
                  <a:t> cm</a:t>
                </a:r>
              </a:p>
              <a:p>
                <a:pPr marL="0" indent="0">
                  <a:buNone/>
                </a:pPr>
                <a:r>
                  <a:rPr lang="mk-MK" dirty="0" smtClean="0"/>
                  <a:t>Решение</a:t>
                </a:r>
                <a:r>
                  <a:rPr lang="en-GB" dirty="0" smtClean="0"/>
                  <a:t>:</a:t>
                </a:r>
                <a:r>
                  <a:rPr lang="mk-MK" dirty="0" smtClean="0"/>
                  <a:t> 2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mk-MK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k-MK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num>
                      <m:den>
                        <m:r>
                          <a:rPr lang="mk-MK" b="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mk-MK" dirty="0" smtClean="0"/>
                  <a:t>, односно </a:t>
                </a:r>
                <a:r>
                  <a:rPr lang="el-GR" dirty="0" smtClean="0"/>
                  <a:t>α</a:t>
                </a:r>
                <a:r>
                  <a:rPr lang="mk-MK" dirty="0" smtClean="0"/>
                  <a:t>=120</a:t>
                </a:r>
                <a:r>
                  <a:rPr lang="en-GB" dirty="0" smtClean="0"/>
                  <a:t>º</a:t>
                </a:r>
              </a:p>
              <a:p>
                <a:pPr marL="0" indent="0">
                  <a:buNone/>
                </a:pPr>
                <a:endParaRPr lang="mk-MK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46986"/>
                <a:ext cx="9601196" cy="3428882"/>
              </a:xfrm>
              <a:blipFill>
                <a:blip r:embed="rId2"/>
                <a:stretch>
                  <a:fillRect l="-1017" t="-2309" r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24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Б) Плоштина на кружен исечок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Делот од кругот зафатен со централен агол се нарекува кружен исечок или кружен сектор.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12" y="3033827"/>
            <a:ext cx="3201107" cy="28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916" y="1429555"/>
                <a:ext cx="10367493" cy="3780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k-MK" sz="2400" dirty="0" smtClean="0"/>
                  <a:t>Кругот е поделен на 360 делови при што секој од нив зафаќа централен агол од 1</a:t>
                </a:r>
                <a:r>
                  <a:rPr lang="en-GB" sz="2400" dirty="0" smtClean="0"/>
                  <a:t>º</a:t>
                </a:r>
                <a:r>
                  <a:rPr lang="mk-MK" sz="2400" dirty="0" smtClean="0"/>
                  <a:t>. Плоштината на целиот круг е </a:t>
                </a:r>
                <a:r>
                  <a:rPr lang="en-GB" sz="2400" dirty="0" smtClean="0"/>
                  <a:t>P=r</a:t>
                </a:r>
                <a:r>
                  <a:rPr lang="en-GB" sz="2400" baseline="30000" dirty="0"/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/>
                      <m:t>π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mk-MK" sz="2400" dirty="0" smtClean="0"/>
                  <a:t>па бидејќи сите исечоци се складни меѓу себе, плоштината на секој од нив е </a:t>
                </a:r>
                <a:r>
                  <a:rPr lang="en-GB" sz="2400" dirty="0" smtClean="0"/>
                  <a:t>P</a:t>
                </a:r>
                <a:r>
                  <a:rPr lang="en-GB" sz="2400" baseline="-25000" dirty="0" smtClean="0"/>
                  <a:t>0</a:t>
                </a:r>
                <a:r>
                  <a:rPr lang="en-GB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b="1"/>
                          <m:t>π</m:t>
                        </m:r>
                        <m:r>
                          <m:rPr>
                            <m:nor/>
                          </m:rPr>
                          <a:rPr lang="en-GB" sz="2400" b="1"/>
                          <m:t>r</m:t>
                        </m:r>
                        <m:r>
                          <m:rPr>
                            <m:nor/>
                          </m:rPr>
                          <a:rPr lang="en-GB" sz="2400" b="1" baseline="30000" dirty="0" smtClean="0"/>
                          <m:t>2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𝟑𝟔𝟎</m:t>
                        </m:r>
                      </m:den>
                    </m:f>
                  </m:oMath>
                </a14:m>
                <a:endParaRPr lang="en-GB" sz="24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k-MK" sz="2400" dirty="0" smtClean="0"/>
                  <a:t>Според ова, плоштината на кружен исечок со централен агол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/>
                      <m:t>α</m:t>
                    </m:r>
                  </m:oMath>
                </a14:m>
                <a:r>
                  <a:rPr lang="mk-MK" sz="2400" dirty="0" smtClean="0"/>
                  <a:t> е</a:t>
                </a:r>
                <a:r>
                  <a:rPr lang="en-GB" sz="2400" dirty="0" smtClean="0"/>
                  <a:t>: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>
                            <a:solidFill>
                              <a:srgbClr val="FF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GB" sz="2400" baseline="30000" dirty="0" smtClean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dirty="0" smtClean="0">
                            <a:solidFill>
                              <a:srgbClr val="FF0000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GB" sz="2400" dirty="0" smtClean="0"/>
              </a:p>
              <a:p>
                <a:endParaRPr lang="en-GB" sz="24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k-MK" sz="2400" dirty="0" smtClean="0"/>
                  <a:t>Ако во оваа формула ја замениме формулата за должина на кружен лак, ќе добиеме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𝑙𝑟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6" y="1429555"/>
                <a:ext cx="10367493" cy="3780330"/>
              </a:xfrm>
              <a:prstGeom prst="rect">
                <a:avLst/>
              </a:prstGeom>
              <a:blipFill>
                <a:blip r:embed="rId2"/>
                <a:stretch>
                  <a:fillRect l="-764" t="-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1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k-MK" dirty="0" smtClean="0"/>
              <a:t>Примери</a:t>
            </a:r>
            <a:r>
              <a:rPr lang="en-GB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1)</a:t>
                </a:r>
                <a:r>
                  <a:rPr lang="mk-MK" dirty="0" smtClean="0"/>
                  <a:t> Да се најде плоштината на кружен исечок во кружница со радиус 6 </a:t>
                </a:r>
                <a:r>
                  <a:rPr lang="en-GB" dirty="0" smtClean="0"/>
                  <a:t>cm</a:t>
                </a:r>
                <a:r>
                  <a:rPr lang="mk-MK" dirty="0" smtClean="0"/>
                  <a:t>, соодветен на централен агол </a:t>
                </a:r>
                <a:r>
                  <a:rPr lang="el-GR" dirty="0" smtClean="0"/>
                  <a:t>α</a:t>
                </a:r>
                <a:r>
                  <a:rPr lang="mk-MK" dirty="0" smtClean="0"/>
                  <a:t>=75</a:t>
                </a:r>
                <a:r>
                  <a:rPr lang="en-GB" dirty="0" smtClean="0"/>
                  <a:t>º</a:t>
                </a:r>
                <a:r>
                  <a:rPr lang="mk-MK" dirty="0" smtClean="0"/>
                  <a:t>.</a:t>
                </a:r>
              </a:p>
              <a:p>
                <a:pPr marL="0" indent="0">
                  <a:buNone/>
                </a:pPr>
                <a:r>
                  <a:rPr lang="mk-MK" dirty="0" smtClean="0"/>
                  <a:t>Решение</a:t>
                </a:r>
                <a:r>
                  <a:rPr lang="en-GB" dirty="0" smtClean="0"/>
                  <a:t>:</a:t>
                </a:r>
                <a:r>
                  <a:rPr lang="mk-MK" dirty="0" smtClean="0"/>
                  <a:t> </a:t>
                </a:r>
                <a:r>
                  <a:rPr lang="en-GB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/>
                          <m:t>π</m:t>
                        </m:r>
                        <m:r>
                          <m:rPr>
                            <m:nor/>
                          </m:rPr>
                          <a:rPr lang="en-GB"/>
                          <m:t>r</m:t>
                        </m:r>
                        <m:r>
                          <m:rPr>
                            <m:nor/>
                          </m:rPr>
                          <a:rPr lang="en-GB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num>
                      <m:den>
                        <m:r>
                          <a:rPr lang="en-GB" b="0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smtClean="0"/>
                          <m:t>π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∗6</m:t>
                        </m:r>
                        <m:r>
                          <m:rPr>
                            <m:nor/>
                          </m:rPr>
                          <a:rPr lang="en-GB" b="1" baseline="30000" dirty="0" smtClean="0"/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∗75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dirty="0" smtClean="0"/>
                  <a:t> 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 smtClean="0"/>
                      <m:t>2</m:t>
                    </m:r>
                  </m:oMath>
                </a14:m>
                <a:r>
                  <a:rPr lang="en-GB" dirty="0" smtClean="0"/>
                  <a:t> =7,5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smtClean="0"/>
                      <m:t>π</m:t>
                    </m:r>
                  </m:oMath>
                </a14:m>
                <a:r>
                  <a:rPr lang="en-GB" b="1" dirty="0" smtClean="0"/>
                  <a:t> </a:t>
                </a:r>
                <a:r>
                  <a:rPr lang="en-GB" dirty="0" smtClean="0"/>
                  <a:t>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/>
                      <m:t>2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2)</a:t>
                </a:r>
                <a:r>
                  <a:rPr lang="mk-MK" dirty="0" smtClean="0"/>
                  <a:t> Да се најде централниот агол во кружница со радиус 3 </a:t>
                </a:r>
                <a:r>
                  <a:rPr lang="en-GB" dirty="0" smtClean="0"/>
                  <a:t>cm</a:t>
                </a:r>
                <a:r>
                  <a:rPr lang="mk-MK" dirty="0" smtClean="0"/>
                  <a:t>, соодветен на кружен исечок со плоштина </a:t>
                </a:r>
                <a:r>
                  <a:rPr lang="en-GB" dirty="0" smtClean="0"/>
                  <a:t>P=2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/>
                      <m:t>π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cm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baseline="30000" dirty="0"/>
                      <m:t>2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r>
                  <a:rPr lang="mk-MK" dirty="0" smtClean="0"/>
                  <a:t>Решение</a:t>
                </a:r>
                <a:r>
                  <a:rPr lang="en-GB" dirty="0" smtClean="0"/>
                  <a:t>: </a:t>
                </a:r>
                <a:r>
                  <a:rPr lang="en-GB" dirty="0"/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/>
                      <m:t>π</m:t>
                    </m:r>
                    <m:r>
                      <m:rPr>
                        <m:nor/>
                      </m:rPr>
                      <a:rPr lang="en-GB" b="0" i="0" smtClean="0"/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baseline="30000" dirty="0"/>
                          <m:t>2</m:t>
                        </m:r>
                        <m:r>
                          <m:rPr>
                            <m:nor/>
                          </m:rPr>
                          <a:rPr lang="el-GR" b="1"/>
                          <m:t>π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dirty="0" smtClean="0"/>
                  <a:t>, </a:t>
                </a:r>
                <a:r>
                  <a:rPr lang="mk-MK" dirty="0" smtClean="0"/>
                  <a:t>односно </a:t>
                </a:r>
                <a:r>
                  <a:rPr lang="el-GR" dirty="0"/>
                  <a:t>α</a:t>
                </a:r>
                <a:r>
                  <a:rPr lang="mk-MK" dirty="0" smtClean="0"/>
                  <a:t>=80</a:t>
                </a:r>
                <a:r>
                  <a:rPr lang="en-GB" dirty="0" smtClean="0"/>
                  <a:t>º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 r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31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В) Плоштина на кружен отсечок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Делот од кругот што е зафатен со еден негов лак и соодветната тетива го нарекуваме кружен отсечок или кружен сегмент.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73" y="3532718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5009" y="1159099"/>
                <a:ext cx="9955369" cy="3933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k-MK" sz="2400" dirty="0" smtClean="0"/>
                  <a:t>За определување на формулата за формулата за пресметување на плоштината на кружен отсечок ќе разгледаме 2 случаи</a:t>
                </a:r>
                <a:r>
                  <a:rPr lang="en-GB" sz="2400" dirty="0" smtClean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mk-MK" sz="2400" dirty="0" smtClean="0"/>
                  <a:t>Ако </a:t>
                </a:r>
                <a:r>
                  <a:rPr lang="el-GR" sz="2400" dirty="0" smtClean="0"/>
                  <a:t>α</a:t>
                </a:r>
                <a:r>
                  <a:rPr lang="en-GB" sz="2400" dirty="0" smtClean="0"/>
                  <a:t>&lt;</a:t>
                </a:r>
                <a:r>
                  <a:rPr lang="mk-MK" sz="2400" dirty="0" smtClean="0"/>
                  <a:t>180</a:t>
                </a:r>
                <a:r>
                  <a:rPr lang="en-GB" sz="2400" dirty="0" smtClean="0"/>
                  <a:t>º</a:t>
                </a:r>
                <a:r>
                  <a:rPr lang="mk-MK" sz="2400" dirty="0" smtClean="0"/>
                  <a:t>, тогаш плоштината на кружниот отсечок се добива како разлика на плоштините на кружниот исечок соодветен на аголот </a:t>
                </a:r>
                <a:r>
                  <a:rPr lang="el-GR" sz="2400" dirty="0" smtClean="0"/>
                  <a:t>α</a:t>
                </a:r>
                <a:r>
                  <a:rPr lang="mk-MK" sz="2400" dirty="0" smtClean="0"/>
                  <a:t> и на триаголникот </a:t>
                </a:r>
                <a:r>
                  <a:rPr lang="en-GB" sz="2400" dirty="0" smtClean="0"/>
                  <a:t>ABO.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b="1">
                            <a:solidFill>
                              <a:srgbClr val="FF0000"/>
                            </a:solidFill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GB" sz="2400" b="1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dirty="0" smtClean="0">
                            <a:solidFill>
                              <a:srgbClr val="FF0000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l-G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- 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1" baseline="30000" dirty="0" smtClean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dirty="0" smtClean="0">
                            <a:solidFill>
                              <a:srgbClr val="FF0000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GB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dirty="0" smtClean="0">
                            <a:solidFill>
                              <a:srgbClr val="FF0000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mk-MK" sz="2400" dirty="0" smtClean="0"/>
                  <a:t>Ако</a:t>
                </a:r>
                <a:r>
                  <a:rPr lang="el-GR" sz="2400" dirty="0" smtClean="0"/>
                  <a:t> α&gt;</a:t>
                </a:r>
                <a:r>
                  <a:rPr lang="mk-MK" sz="2400" dirty="0" smtClean="0"/>
                  <a:t>180</a:t>
                </a:r>
                <a:r>
                  <a:rPr lang="en-GB" sz="2400" dirty="0" smtClean="0"/>
                  <a:t>º</a:t>
                </a:r>
                <a:r>
                  <a:rPr lang="mk-MK" sz="2400" dirty="0" smtClean="0"/>
                  <a:t>, тогаш најпрво го определуваме аголот </a:t>
                </a:r>
                <a:r>
                  <a:rPr lang="el-GR" sz="2400" dirty="0" smtClean="0"/>
                  <a:t>β</a:t>
                </a:r>
                <a:r>
                  <a:rPr lang="mk-MK" sz="2400" dirty="0" smtClean="0"/>
                  <a:t>=360</a:t>
                </a:r>
                <a:r>
                  <a:rPr lang="en-GB" sz="2400" dirty="0" smtClean="0"/>
                  <a:t>º</a:t>
                </a:r>
                <a:r>
                  <a:rPr lang="mk-MK" sz="2400" dirty="0" smtClean="0"/>
                  <a:t>-</a:t>
                </a:r>
                <a:r>
                  <a:rPr lang="el-GR" sz="2400" dirty="0" smtClean="0"/>
                  <a:t>α</a:t>
                </a:r>
                <a:r>
                  <a:rPr lang="mk-MK" sz="2400" dirty="0" smtClean="0"/>
                  <a:t>. Потоа ја определуваме плоштната </a:t>
                </a:r>
                <a:r>
                  <a:rPr lang="en-GB" sz="2400" dirty="0" smtClean="0"/>
                  <a:t>P</a:t>
                </a:r>
                <a:r>
                  <a:rPr lang="en-GB" sz="2400" baseline="-25000" dirty="0" smtClean="0"/>
                  <a:t>1</a:t>
                </a:r>
                <a:r>
                  <a:rPr lang="mk-MK" sz="2400" dirty="0" smtClean="0"/>
                  <a:t> на кружниот отсечок определен со истата тетива и поламиот припаден периферен централен агол. Плоштината на дадениот кружен отсечок е разлика од плоштината на кругот и </a:t>
                </a:r>
                <a:r>
                  <a:rPr lang="en-GB" sz="2400" dirty="0" smtClean="0"/>
                  <a:t>P</a:t>
                </a:r>
                <a:r>
                  <a:rPr lang="en-GB" sz="2400" baseline="-25000" dirty="0" smtClean="0"/>
                  <a:t>1</a:t>
                </a:r>
                <a:r>
                  <a:rPr lang="mk-MK" sz="2400" dirty="0" smtClean="0"/>
                  <a:t>.</a:t>
                </a:r>
              </a:p>
              <a:p>
                <a:r>
                  <a:rPr lang="mk-MK" sz="2400" dirty="0"/>
                  <a:t> </a:t>
                </a:r>
                <a:r>
                  <a:rPr lang="mk-MK" sz="2400" dirty="0" smtClean="0"/>
                  <a:t>  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P=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>
                        <a:solidFill>
                          <a:srgbClr val="FF0000"/>
                        </a:solidFill>
                      </a:rPr>
                      <m:t>π</m:t>
                    </m:r>
                    <m:r>
                      <m:rPr>
                        <m:nor/>
                      </m:rPr>
                      <a:rPr lang="en-GB" sz="2400" b="1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GB" sz="2400" b="1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- P</a:t>
                </a:r>
                <a:r>
                  <a:rPr lang="en-GB" sz="2400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GB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09" y="1159099"/>
                <a:ext cx="9955369" cy="3933513"/>
              </a:xfrm>
              <a:prstGeom prst="rect">
                <a:avLst/>
              </a:prstGeom>
              <a:blipFill>
                <a:blip r:embed="rId2"/>
                <a:stretch>
                  <a:fillRect l="-796" t="-1240" b="-2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77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211</TotalTime>
  <Words>450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Garamond</vt:lpstr>
      <vt:lpstr>Wingdings</vt:lpstr>
      <vt:lpstr>Organic</vt:lpstr>
      <vt:lpstr> ДОЛЖИНА НА КРУЖЕН ЛАК. ПЛОШТИНА НА ДЕЛОВИ НА КРУГ</vt:lpstr>
      <vt:lpstr>А) Должина на кружен лак</vt:lpstr>
      <vt:lpstr>PowerPoint Presentation</vt:lpstr>
      <vt:lpstr>Примери:</vt:lpstr>
      <vt:lpstr>Б) Плоштина на кружен исечок</vt:lpstr>
      <vt:lpstr>PowerPoint Presentation</vt:lpstr>
      <vt:lpstr>Примери:</vt:lpstr>
      <vt:lpstr>В) Плоштина на кружен отсечок</vt:lpstr>
      <vt:lpstr>PowerPoint Presentation</vt:lpstr>
      <vt:lpstr>Пример:</vt:lpstr>
      <vt:lpstr>Г) Плоштина на кружен прстен</vt:lpstr>
      <vt:lpstr>Пример: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ДОЛЖИНА НА КРУЖЕН ЛАК. ПЛОШТИНА НА ДЕЛОВИ НА КРУГ</dc:title>
  <dc:creator>Filimena Najdovska</dc:creator>
  <cp:lastModifiedBy>Dell</cp:lastModifiedBy>
  <cp:revision>22</cp:revision>
  <dcterms:created xsi:type="dcterms:W3CDTF">2020-03-18T20:33:19Z</dcterms:created>
  <dcterms:modified xsi:type="dcterms:W3CDTF">2020-03-24T14:02:02Z</dcterms:modified>
</cp:coreProperties>
</file>