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430EF-063E-4DEA-99C5-7881CCCBE24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317DB-B1CC-422F-A8A0-463772774E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308848" cy="18288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 </a:t>
            </a:r>
            <a:r>
              <a:rPr lang="mk-MK" dirty="0" smtClean="0"/>
              <a:t>Должина на кружен лак.</a:t>
            </a:r>
            <a:br>
              <a:rPr lang="mk-MK" dirty="0" smtClean="0"/>
            </a:br>
            <a:r>
              <a:rPr lang="mk-MK" dirty="0" smtClean="0"/>
              <a:t>Плоштина на делови од круг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76. Пресметај ја плоштината на кружен исечок, ако: а) </a:t>
            </a:r>
            <a:r>
              <a:rPr lang="en-US" sz="3200" dirty="0" smtClean="0"/>
              <a:t>r=10cm,     =50</a:t>
            </a:r>
            <a:r>
              <a:rPr lang="en-US" sz="3200" dirty="0" smtClean="0">
                <a:latin typeface="Algerian" pitchFamily="82" charset="0"/>
              </a:rPr>
              <a:t> </a:t>
            </a:r>
            <a:r>
              <a:rPr lang="en-US" sz="3200" dirty="0" smtClean="0"/>
              <a:t>, </a:t>
            </a:r>
            <a:r>
              <a:rPr lang="mk-MK" sz="3200" dirty="0" smtClean="0"/>
              <a:t>б)</a:t>
            </a:r>
            <a:r>
              <a:rPr lang="en-US" sz="3200" dirty="0" smtClean="0"/>
              <a:t> r=10cm, l=12cm.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а) </a:t>
            </a:r>
            <a:r>
              <a:rPr lang="en-US" dirty="0" smtClean="0"/>
              <a:t>P=?  r=10cm        =50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mk-MK" dirty="0" smtClean="0"/>
              <a:t>б) </a:t>
            </a:r>
            <a:r>
              <a:rPr lang="en-US" dirty="0" smtClean="0"/>
              <a:t>P=?  R=10cm  l=12cm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9163" y="2514600"/>
          <a:ext cx="7365084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438280" imgH="419040" progId="Equation.3">
                  <p:embed/>
                </p:oleObj>
              </mc:Choice>
              <mc:Fallback>
                <p:oleObj name="Equation" r:id="rId3" imgW="24382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2514600"/>
                        <a:ext cx="7365084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24200" y="205740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52280" imgH="139680" progId="Equation.3">
                  <p:embed/>
                </p:oleObj>
              </mc:Choice>
              <mc:Fallback>
                <p:oleObj name="Equation" r:id="rId5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0" y="144780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66800" y="4648200"/>
          <a:ext cx="45494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1854000" imgH="393480" progId="Equation.3">
                  <p:embed/>
                </p:oleObj>
              </mc:Choice>
              <mc:Fallback>
                <p:oleObj name="Equation" r:id="rId9" imgW="1854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45494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277112"/>
          </a:xfrm>
        </p:spPr>
        <p:txBody>
          <a:bodyPr>
            <a:noAutofit/>
          </a:bodyPr>
          <a:lstStyle/>
          <a:p>
            <a:r>
              <a:rPr lang="mk-MK" sz="3200" dirty="0" smtClean="0"/>
              <a:t>77. Најди го централниот агол на кружен исечок, ако неговата плоштина е </a:t>
            </a:r>
            <a:r>
              <a:rPr lang="en-US" sz="3200" dirty="0" smtClean="0"/>
              <a:t>		, a </a:t>
            </a:r>
            <a:r>
              <a:rPr lang="mk-MK" sz="3200" dirty="0" smtClean="0"/>
              <a:t>радиусот 8</a:t>
            </a:r>
            <a:r>
              <a:rPr lang="en-US" sz="3200" dirty="0" smtClean="0"/>
              <a:t>cm.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</p:nvPr>
        </p:nvGraphicFramePr>
        <p:xfrm>
          <a:off x="1219200" y="4471988"/>
          <a:ext cx="59436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2628720" imgH="419040" progId="Equation.3">
                  <p:embed/>
                </p:oleObj>
              </mc:Choice>
              <mc:Fallback>
                <p:oleObj name="Equation" r:id="rId3" imgW="2628720" imgH="41904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71988"/>
                        <a:ext cx="59436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174749" y="2433638"/>
          <a:ext cx="1555589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685800" imgH="203040" progId="Equation.3">
                  <p:embed/>
                </p:oleObj>
              </mc:Choice>
              <mc:Fallback>
                <p:oleObj name="Equation" r:id="rId5" imgW="685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49" y="2433638"/>
                        <a:ext cx="1555589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76600" y="2438400"/>
          <a:ext cx="134257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507960" imgH="177480" progId="Equation.3">
                  <p:embed/>
                </p:oleObj>
              </mc:Choice>
              <mc:Fallback>
                <p:oleObj name="Equation" r:id="rId7" imgW="5079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134257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105400" y="2438400"/>
          <a:ext cx="1022350" cy="49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368280" imgH="177480" progId="Equation.3">
                  <p:embed/>
                </p:oleObj>
              </mc:Choice>
              <mc:Fallback>
                <p:oleObj name="Equation" r:id="rId9" imgW="3682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438400"/>
                        <a:ext cx="1022350" cy="493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371600" y="3152694"/>
          <a:ext cx="1371600" cy="87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1" imgW="622080" imgH="419040" progId="Equation.3">
                  <p:embed/>
                </p:oleObj>
              </mc:Choice>
              <mc:Fallback>
                <p:oleObj name="Equation" r:id="rId11" imgW="6220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52694"/>
                        <a:ext cx="1371600" cy="871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800600" y="1524000"/>
          <a:ext cx="1054100" cy="49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3" imgW="431640" imgH="203040" progId="Equation.3">
                  <p:embed/>
                </p:oleObj>
              </mc:Choice>
              <mc:Fallback>
                <p:oleObj name="Equation" r:id="rId13" imgW="4316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1054100" cy="49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1371600"/>
          </a:xfrm>
        </p:spPr>
        <p:txBody>
          <a:bodyPr>
            <a:noAutofit/>
          </a:bodyPr>
          <a:lstStyle/>
          <a:p>
            <a:r>
              <a:rPr lang="mk-MK" sz="3200" dirty="0" smtClean="0"/>
              <a:t>78. Пресметај ја плоштината на кружен отсечок со тетива </a:t>
            </a:r>
            <a:r>
              <a:rPr lang="en-US" sz="3200" dirty="0" smtClean="0"/>
              <a:t>a=10cm </a:t>
            </a:r>
            <a:r>
              <a:rPr lang="mk-MK" sz="3200" dirty="0" smtClean="0"/>
              <a:t>и централен агол:</a:t>
            </a:r>
            <a:br>
              <a:rPr lang="mk-MK" sz="3200" dirty="0" smtClean="0"/>
            </a:br>
            <a:r>
              <a:rPr lang="mk-MK" sz="3200" dirty="0" smtClean="0"/>
              <a:t>а) </a:t>
            </a:r>
            <a:r>
              <a:rPr lang="en-US" sz="3200" dirty="0" smtClean="0"/>
              <a:t>         </a:t>
            </a:r>
            <a:r>
              <a:rPr lang="mk-MK" sz="3200" dirty="0" smtClean="0"/>
              <a:t>		б)</a:t>
            </a:r>
            <a:r>
              <a:rPr lang="en-US" sz="3200" dirty="0" smtClean="0"/>
              <a:t>       </a:t>
            </a:r>
            <a:r>
              <a:rPr lang="mk-MK" sz="3200" dirty="0" smtClean="0"/>
              <a:t>		в)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3962400" cy="685800"/>
          </a:xfrm>
        </p:spPr>
        <p:txBody>
          <a:bodyPr/>
          <a:lstStyle/>
          <a:p>
            <a:r>
              <a:rPr lang="en-US" dirty="0" smtClean="0"/>
              <a:t>a)  P=?    a=10cm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3550" y="3419475"/>
          <a:ext cx="8069263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4330440" imgH="1638000" progId="Equation.3">
                  <p:embed/>
                </p:oleObj>
              </mc:Choice>
              <mc:Fallback>
                <p:oleObj name="Equation" r:id="rId3" imgW="4330440" imgH="163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419475"/>
                        <a:ext cx="8069263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05200" y="2743200"/>
          <a:ext cx="1187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558720" imgH="203040" progId="Equation.3">
                  <p:embed/>
                </p:oleObj>
              </mc:Choice>
              <mc:Fallback>
                <p:oleObj name="Equation" r:id="rId5" imgW="558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11874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90600" y="19050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7" imgW="304560" imgH="203040" progId="Equation.3">
                  <p:embed/>
                </p:oleObj>
              </mc:Choice>
              <mc:Fallback>
                <p:oleObj name="Equation" r:id="rId7" imgW="304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85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733800" y="1905000"/>
          <a:ext cx="533400" cy="44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241200" imgH="203040" progId="Equation.3">
                  <p:embed/>
                </p:oleObj>
              </mc:Choice>
              <mc:Fallback>
                <p:oleObj name="Equation" r:id="rId9" imgW="2412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533400" cy="449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400800" y="1905000"/>
          <a:ext cx="76200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1" imgW="317160" imgH="203040" progId="Equation.3">
                  <p:embed/>
                </p:oleObj>
              </mc:Choice>
              <mc:Fallback>
                <p:oleObj name="Equation" r:id="rId11" imgW="3171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05000"/>
                        <a:ext cx="76200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389120"/>
          </a:xfrm>
        </p:spPr>
        <p:txBody>
          <a:bodyPr/>
          <a:lstStyle/>
          <a:p>
            <a:r>
              <a:rPr lang="mk-MK" dirty="0" smtClean="0"/>
              <a:t>б)</a:t>
            </a:r>
            <a:r>
              <a:rPr lang="en-US" dirty="0" smtClean="0"/>
              <a:t>   P=?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mk-MK" dirty="0" smtClean="0"/>
              <a:t>в)</a:t>
            </a:r>
            <a:r>
              <a:rPr lang="en-US" dirty="0" smtClean="0"/>
              <a:t>  P=?    a=10cm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752600"/>
          <a:ext cx="646077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4114800" imgH="419040" progId="Equation.3">
                  <p:embed/>
                </p:oleObj>
              </mc:Choice>
              <mc:Fallback>
                <p:oleObj name="Equation" r:id="rId3" imgW="41148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646077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86000" y="914400"/>
          <a:ext cx="1052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10525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0" y="914400"/>
          <a:ext cx="2057401" cy="45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812520" imgH="177480" progId="Equation.3">
                  <p:embed/>
                </p:oleObj>
              </mc:Choice>
              <mc:Fallback>
                <p:oleObj name="Equation" r:id="rId7" imgW="8125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2057401" cy="450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114120" imgH="215640" progId="Equation.3">
                  <p:embed/>
                </p:oleObj>
              </mc:Choice>
              <mc:Fallback>
                <p:oleObj name="Equation" r:id="rId9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657600" y="3200400"/>
          <a:ext cx="114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571320" imgH="203040" progId="Equation.3">
                  <p:embed/>
                </p:oleObj>
              </mc:Choice>
              <mc:Fallback>
                <p:oleObj name="Equation" r:id="rId11" imgW="5713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1143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257800" y="3276600"/>
          <a:ext cx="2349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1409400" imgH="228600" progId="Equation.3">
                  <p:embed/>
                </p:oleObj>
              </mc:Choice>
              <mc:Fallback>
                <p:oleObj name="Equation" r:id="rId13" imgW="1409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600"/>
                        <a:ext cx="2349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87425" y="3821113"/>
          <a:ext cx="6964363" cy="260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4381200" imgH="1638000" progId="Equation.3">
                  <p:embed/>
                </p:oleObj>
              </mc:Choice>
              <mc:Fallback>
                <p:oleObj name="Equation" r:id="rId15" imgW="4381200" imgH="1638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821113"/>
                        <a:ext cx="6964363" cy="260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86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Calibri</vt:lpstr>
      <vt:lpstr>Constantia</vt:lpstr>
      <vt:lpstr>Wingdings 2</vt:lpstr>
      <vt:lpstr>Flow</vt:lpstr>
      <vt:lpstr>Equation</vt:lpstr>
      <vt:lpstr> Должина на кружен лак. Плоштина на делови од круг</vt:lpstr>
      <vt:lpstr>76. Пресметај ја плоштината на кружен исечок, ако: а) r=10cm,     =50 , б) r=10cm, l=12cm.</vt:lpstr>
      <vt:lpstr>77. Најди го централниот агол на кружен исечок, ако неговата плоштина е   , a радиусот 8cm.</vt:lpstr>
      <vt:lpstr>78. Пресметај ја плоштината на кружен отсечок со тетива a=10cm и централен агол: а)            б)         в)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Ilce</dc:creator>
  <cp:lastModifiedBy>Dell</cp:lastModifiedBy>
  <cp:revision>26</cp:revision>
  <dcterms:created xsi:type="dcterms:W3CDTF">2020-03-18T22:43:27Z</dcterms:created>
  <dcterms:modified xsi:type="dcterms:W3CDTF">2020-03-24T14:04:15Z</dcterms:modified>
</cp:coreProperties>
</file>