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-ZV_jMumFE" TargetMode="External"/><Relationship Id="rId2" Type="http://schemas.openxmlformats.org/officeDocument/2006/relationships/hyperlink" Target="https://www.youtube.com/watch?v=7f9_U85_YX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3e7kNC4KVA" TargetMode="External"/><Relationship Id="rId4" Type="http://schemas.openxmlformats.org/officeDocument/2006/relationships/hyperlink" Target="https://www.youtube.com/watch?v=hlcUtoLB13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sz="4000" dirty="0" smtClean="0"/>
              <a:t>Должина на кружен лак. Плоштина на делови на круг</a:t>
            </a:r>
            <a:endParaRPr lang="mk-MK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mk-MK" dirty="0" smtClean="0"/>
              <a:t>СОТУ </a:t>
            </a:r>
            <a:r>
              <a:rPr lang="en-US" dirty="0" smtClean="0"/>
              <a:t>“</a:t>
            </a:r>
            <a:r>
              <a:rPr lang="mk-MK" dirty="0" smtClean="0"/>
              <a:t>Ѓорѓи Наумов</a:t>
            </a:r>
            <a:r>
              <a:rPr lang="en-US" dirty="0" smtClean="0"/>
              <a:t>”</a:t>
            </a:r>
            <a:endParaRPr lang="mk-MK" dirty="0" smtClean="0"/>
          </a:p>
          <a:p>
            <a:pPr algn="l"/>
            <a:r>
              <a:rPr lang="mk-MK" dirty="0" smtClean="0"/>
              <a:t>Математика     </a:t>
            </a:r>
            <a:r>
              <a:rPr lang="en-US" dirty="0" smtClean="0"/>
              <a:t>II-9 </a:t>
            </a:r>
            <a:endParaRPr lang="mk-MK" dirty="0" smtClean="0"/>
          </a:p>
          <a:p>
            <a:pPr algn="l"/>
            <a:r>
              <a:rPr lang="mk-MK" dirty="0" smtClean="0"/>
              <a:t>Наставник: Татијана Јовановска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5535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901521"/>
                <a:ext cx="9601196" cy="49743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mk-MK" dirty="0" smtClean="0">
                    <a:solidFill>
                      <a:srgbClr val="FF0000"/>
                    </a:solidFill>
                  </a:rPr>
                  <a:t>Централен агол е аголот чие теме лежи во центарот на кружницата, а неговите краци ја сечат кружницата.</a:t>
                </a:r>
              </a:p>
              <a:p>
                <a:endParaRPr lang="mk-MK" dirty="0"/>
              </a:p>
              <a:p>
                <a:endParaRPr lang="mk-MK" dirty="0" smtClean="0"/>
              </a:p>
              <a:p>
                <a:r>
                  <a:rPr lang="mk-MK" dirty="0" smtClean="0"/>
                  <a:t>При работењето со дожини на лаци, целата кружница се смета како кружен лак што одговара на централен агол од 360</a:t>
                </a:r>
                <a:r>
                  <a:rPr lang="mk-MK" dirty="0" smtClean="0">
                    <a:sym typeface="Symbol" panose="05050102010706020507" pitchFamily="18" charset="2"/>
                  </a:rPr>
                  <a:t></a:t>
                </a:r>
              </a:p>
              <a:p>
                <a:r>
                  <a:rPr lang="mk-MK" dirty="0" smtClean="0">
                    <a:sym typeface="Symbol" panose="05050102010706020507" pitchFamily="18" charset="2"/>
                  </a:rPr>
                  <a:t>Должината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mk-MK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mk-MK" dirty="0" smtClean="0"/>
                  <a:t>на кружен лак со централен агол од 1</a:t>
                </a:r>
                <a:r>
                  <a:rPr lang="mk-MK" dirty="0" smtClean="0">
                    <a:sym typeface="Symbol" panose="05050102010706020507" pitchFamily="18" charset="2"/>
                  </a:rPr>
                  <a:t> е 360-ти дел од должината на целата кружница т.е.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mk-MK" dirty="0" smtClean="0"/>
                  <a:t>т.е.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mk-M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mk-MK" dirty="0" smtClean="0"/>
                  <a:t>Ако, пак, на кружниот лак му одговара централен агол </a:t>
                </a:r>
                <a14:m>
                  <m:oMath xmlns:m="http://schemas.openxmlformats.org/officeDocument/2006/math">
                    <m:r>
                      <a:rPr lang="mk-M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mk-M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mk-MK" dirty="0" smtClean="0"/>
                  <a:t>тогаш неговата должна 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mk-M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901521"/>
                <a:ext cx="9601196" cy="4974347"/>
              </a:xfrm>
              <a:blipFill rotWithShape="0">
                <a:blip r:embed="rId2"/>
                <a:stretch>
                  <a:fillRect l="-1144" t="-2574" b="-980"/>
                </a:stretch>
              </a:blipFill>
            </p:spPr>
            <p:txBody>
              <a:bodyPr/>
              <a:lstStyle/>
              <a:p>
                <a:r>
                  <a:rPr lang="mk-M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8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914400"/>
                <a:ext cx="9601196" cy="4961468"/>
              </a:xfrm>
            </p:spPr>
            <p:txBody>
              <a:bodyPr/>
              <a:lstStyle/>
              <a:p>
                <a:r>
                  <a:rPr lang="mk-MK" dirty="0" smtClean="0"/>
                  <a:t>Во кружница со радиус 15 </a:t>
                </a:r>
                <a:r>
                  <a:rPr lang="en-US" dirty="0" smtClean="0"/>
                  <a:t>cm </a:t>
                </a:r>
                <a:r>
                  <a:rPr lang="mk-MK" dirty="0" smtClean="0"/>
                  <a:t>пресметај ја должината на кружниот лак со централен агол а) </a:t>
                </a:r>
                <a14:m>
                  <m:oMath xmlns:m="http://schemas.openxmlformats.org/officeDocument/2006/math">
                    <m:r>
                      <a:rPr lang="mk-M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mk-M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=36°</m:t>
                    </m:r>
                  </m:oMath>
                </a14:m>
                <a:r>
                  <a:rPr lang="mk-MK" dirty="0" smtClean="0"/>
                  <a:t>  б)</a:t>
                </a:r>
                <a14:m>
                  <m:oMath xmlns:m="http://schemas.openxmlformats.org/officeDocument/2006/math">
                    <m:r>
                      <a:rPr lang="mk-MK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mk-M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=43°12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mk-MK" dirty="0" smtClean="0"/>
                  <a:t>Решение:</a:t>
                </a:r>
              </a:p>
              <a:p>
                <a:endParaRPr lang="mk-MK" dirty="0"/>
              </a:p>
              <a:p>
                <a:r>
                  <a:rPr lang="en-US" dirty="0"/>
                  <a:t>a</a:t>
                </a:r>
                <a:r>
                  <a:rPr lang="en-US" b="0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≈9,42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 smtClean="0"/>
              </a:p>
              <a:p>
                <a:r>
                  <a:rPr lang="mk-MK" dirty="0" smtClean="0"/>
                  <a:t>б</a:t>
                </a:r>
                <a:r>
                  <a:rPr lang="en-US" dirty="0" smtClean="0"/>
                  <a:t>)</a:t>
                </a:r>
                <a:r>
                  <a:rPr lang="mk-MK" dirty="0" smtClean="0"/>
                  <a:t> Прво треба </a:t>
                </a:r>
                <a14:m>
                  <m:oMath xmlns:m="http://schemas.openxmlformats.org/officeDocument/2006/math">
                    <m:r>
                      <a:rPr lang="mk-MK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mk-MK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=43°12′</m:t>
                    </m:r>
                  </m:oMath>
                </a14:m>
                <a:r>
                  <a:rPr lang="mk-MK" dirty="0" smtClean="0"/>
                  <a:t> да го претвориме во степени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°=0,2 </m:t>
                    </m:r>
                  </m:oMath>
                </a14:m>
                <a:r>
                  <a:rPr lang="mk-MK" dirty="0" smtClean="0"/>
                  <a:t> значи </a:t>
                </a:r>
                <a14:m>
                  <m:oMath xmlns:m="http://schemas.openxmlformats.org/officeDocument/2006/math">
                    <m:r>
                      <a:rPr lang="mk-MK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mk-MK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=43</m:t>
                    </m:r>
                  </m:oMath>
                </a14:m>
                <a:r>
                  <a:rPr lang="mk-MK" dirty="0" smtClean="0"/>
                  <a:t>,2</a:t>
                </a:r>
                <a14:m>
                  <m:oMath xmlns:m="http://schemas.openxmlformats.org/officeDocument/2006/math">
                    <m:r>
                      <a:rPr lang="mk-MK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mk-MK" dirty="0"/>
                  <a:t> </a:t>
                </a:r>
                <a:endParaRPr lang="mk-MK" dirty="0" smtClean="0"/>
              </a:p>
              <a:p>
                <a:r>
                  <a:rPr lang="mk-MK" dirty="0" smtClean="0"/>
                  <a:t>Потоа со замена во формулата (направи сам) се добива</a:t>
                </a:r>
                <a:endParaRPr lang="en-US" dirty="0" smtClean="0"/>
              </a:p>
              <a:p>
                <a:r>
                  <a:rPr lang="mk-MK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=3,6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≈11,3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/>
              </a:p>
              <a:p>
                <a:endParaRPr lang="mk-M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914400"/>
                <a:ext cx="9601196" cy="4961468"/>
              </a:xfrm>
              <a:blipFill rotWithShape="0">
                <a:blip r:embed="rId2"/>
                <a:stretch>
                  <a:fillRect l="-1144" t="-1966" b="-369"/>
                </a:stretch>
              </a:blipFill>
            </p:spPr>
            <p:txBody>
              <a:bodyPr/>
              <a:lstStyle/>
              <a:p>
                <a:r>
                  <a:rPr lang="mk-M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9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 smtClean="0"/>
              <a:t>Кружен исечок или кружен сектор е делот од кругот зафатен со еден негов централен агол</a:t>
            </a:r>
            <a:endParaRPr lang="mk-MK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mk-MK" dirty="0" smtClean="0"/>
                  <a:t>Плоштина на кружен исечок кој одговара на централен агол </a:t>
                </a:r>
                <a14:m>
                  <m:oMath xmlns:m="http://schemas.openxmlformats.org/officeDocument/2006/math">
                    <m:r>
                      <a:rPr lang="mk-M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mk-M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mk-MK" dirty="0" smtClean="0"/>
                  <a:t>се пресметува по формулата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1. </a:t>
                </a:r>
                <a:r>
                  <a:rPr lang="mk-MK" dirty="0" smtClean="0"/>
                  <a:t>Плоштина на кружен исечок во круг со радиус 12 и центрле агол од 40</a:t>
                </a:r>
                <a:r>
                  <a:rPr lang="mk-MK" dirty="0" smtClean="0">
                    <a:sym typeface="Symbol" panose="05050102010706020507" pitchFamily="18" charset="2"/>
                  </a:rPr>
                  <a:t> се пресметува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360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∙40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360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mk-M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mk-M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6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mk-MK" sz="3200" dirty="0" smtClean="0"/>
              <a:t>Во круг со радиус 10 </a:t>
            </a:r>
            <a:r>
              <a:rPr lang="en-US" sz="3200" dirty="0" smtClean="0"/>
              <a:t>cm</a:t>
            </a:r>
            <a:r>
              <a:rPr lang="mk-MK" sz="3200" dirty="0" smtClean="0"/>
              <a:t>, даден е кружен исечок чијшто кужен лак има должина 12,56 </a:t>
            </a:r>
            <a:r>
              <a:rPr lang="en-US" sz="3200" dirty="0" smtClean="0"/>
              <a:t>cm. </a:t>
            </a:r>
            <a:r>
              <a:rPr lang="mk-MK" sz="3200" dirty="0" smtClean="0"/>
              <a:t>Пресметај ја плоштината на исечокот</a:t>
            </a:r>
            <a:endParaRPr lang="mk-MK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mk-MK" dirty="0" smtClean="0"/>
                  <a:t>Решение: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∙180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10∙12,56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=62,8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mk-MK" dirty="0" smtClean="0"/>
                  <a:t>Значи за пресметување на плоштина на кружен исечок може да се користи и формулата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𝑟𝑙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mk-MK" dirty="0" smtClean="0"/>
              </a:p>
              <a:p>
                <a:r>
                  <a:rPr lang="mk-MK" dirty="0" smtClean="0"/>
                  <a:t>Каде </a:t>
                </a:r>
                <a:r>
                  <a:rPr lang="en-US" dirty="0" smtClean="0"/>
                  <a:t> r </a:t>
                </a:r>
                <a:r>
                  <a:rPr lang="mk-MK" dirty="0" smtClean="0"/>
                  <a:t>е радиусот на кругот, а </a:t>
                </a:r>
                <a:r>
                  <a:rPr lang="en-US" dirty="0" smtClean="0"/>
                  <a:t>l</a:t>
                </a:r>
                <a:r>
                  <a:rPr lang="mk-MK" dirty="0" smtClean="0"/>
                  <a:t> е должината на кружниот лак што одговара на кружниот исечок.</a:t>
                </a:r>
                <a:r>
                  <a:rPr lang="en-US" dirty="0" smtClean="0"/>
                  <a:t> </a:t>
                </a:r>
                <a:endParaRPr lang="mk-M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1284" b="-2385"/>
                </a:stretch>
              </a:blipFill>
            </p:spPr>
            <p:txBody>
              <a:bodyPr/>
              <a:lstStyle/>
              <a:p>
                <a:r>
                  <a:rPr lang="mk-M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8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249" y="866223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lang="mk-MK" sz="3200" dirty="0" smtClean="0"/>
              <a:t>Кружен отсечок или кружен сегмент се вика делот од кругот зафатен со еден негов кружен лак и соодветната тетива</a:t>
            </a:r>
            <a:endParaRPr lang="mk-MK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7" y="2519742"/>
            <a:ext cx="2661098" cy="2670443"/>
          </a:xfrm>
        </p:spPr>
      </p:pic>
      <p:sp>
        <p:nvSpPr>
          <p:cNvPr id="5" name="TextBox 4"/>
          <p:cNvSpPr txBox="1"/>
          <p:nvPr/>
        </p:nvSpPr>
        <p:spPr>
          <a:xfrm>
            <a:off x="4378817" y="2691685"/>
            <a:ext cx="690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Плоштината на кружен сегмент или отсечок е разликата од плоштината на соодветниот кружен исечок и рамнокракиот триаголвник формиран од двата радиуси и тетивата.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6208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811369"/>
                <a:ext cx="9601196" cy="5064499"/>
              </a:xfrm>
            </p:spPr>
            <p:txBody>
              <a:bodyPr/>
              <a:lstStyle/>
              <a:p>
                <a:r>
                  <a:rPr lang="mk-MK" dirty="0" smtClean="0"/>
                  <a:t>Пресметај ја плоштината на кружен отсечок со централен агол </a:t>
                </a:r>
                <a14:m>
                  <m:oMath xmlns:m="http://schemas.openxmlformats.org/officeDocument/2006/math">
                    <m:r>
                      <a:rPr lang="mk-M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mk-M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=72°</m:t>
                    </m:r>
                  </m:oMath>
                </a14:m>
                <a:r>
                  <a:rPr lang="mk-MK" dirty="0" smtClean="0"/>
                  <a:t> во круг со радиус </a:t>
                </a:r>
                <a:r>
                  <a:rPr lang="en-US" dirty="0" smtClean="0"/>
                  <a:t>r = 4cm.</a:t>
                </a:r>
              </a:p>
              <a:p>
                <a:r>
                  <a:rPr lang="mk-MK" dirty="0" smtClean="0"/>
                  <a:t>Решение:</a:t>
                </a:r>
              </a:p>
              <a:p>
                <a:endParaRPr lang="mk-MK" dirty="0"/>
              </a:p>
              <a:p>
                <a:r>
                  <a:rPr lang="mk-MK" dirty="0" smtClean="0"/>
                  <a:t>Плоштината на исечокот 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mk-M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mk-MK" dirty="0" smtClean="0"/>
                  <a:t>Плоштината на триаголникот зафатен со радиусите и тетивата е</a:t>
                </a:r>
                <a:endParaRPr lang="en-US" dirty="0" smtClean="0"/>
              </a:p>
              <a:p>
                <a:r>
                  <a:rPr lang="mk-MK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mk-M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mk-MK" dirty="0" smtClean="0"/>
                  <a:t>следствено бараната плоштина е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∙0,95≈2,45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811369"/>
                <a:ext cx="9601196" cy="5064499"/>
              </a:xfrm>
              <a:blipFill rotWithShape="0">
                <a:blip r:embed="rId2"/>
                <a:stretch>
                  <a:fillRect l="-1144" t="-1925"/>
                </a:stretch>
              </a:blipFill>
            </p:spPr>
            <p:txBody>
              <a:bodyPr/>
              <a:lstStyle/>
              <a:p>
                <a:r>
                  <a:rPr lang="mk-M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58" y="2479462"/>
            <a:ext cx="2152650" cy="2333625"/>
          </a:xfrm>
        </p:spPr>
      </p:pic>
      <p:sp>
        <p:nvSpPr>
          <p:cNvPr id="6" name="TextBox 5"/>
          <p:cNvSpPr txBox="1"/>
          <p:nvPr/>
        </p:nvSpPr>
        <p:spPr>
          <a:xfrm>
            <a:off x="991673" y="888642"/>
            <a:ext cx="101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Делот од рамнината ограничен со две концентрични кружници се вика кружен прстен. Плоштината на кружен прстен е еднаква на разликата од плоштините на круговите (како на сликата подолу)</a:t>
            </a:r>
            <a:endParaRPr lang="mk-M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5780" y="1661375"/>
                <a:ext cx="7212169" cy="1821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dirty="0" smtClean="0"/>
                  <a:t>Пресметај ја плоштината на пресекот на водоводна цевка ако дијаметарот на надворешниот круг е 10 </a:t>
                </a:r>
                <a:r>
                  <a:rPr lang="en-US" dirty="0" smtClean="0"/>
                  <a:t>cm, </a:t>
                </a:r>
                <a:r>
                  <a:rPr lang="mk-MK" dirty="0" smtClean="0"/>
                  <a:t>а дебелината на ѕидот е 2 </a:t>
                </a:r>
                <a:r>
                  <a:rPr lang="en-US" dirty="0" smtClean="0"/>
                  <a:t>mm.</a:t>
                </a:r>
              </a:p>
              <a:p>
                <a:r>
                  <a:rPr lang="mk-MK" dirty="0" smtClean="0"/>
                  <a:t>Решение:</a:t>
                </a:r>
              </a:p>
              <a:p>
                <a:r>
                  <a:rPr lang="mk-MK" dirty="0" smtClean="0"/>
                  <a:t>Радиусот на поголемиот круг, како половина од дијаметарот е 50 </a:t>
                </a:r>
                <a:r>
                  <a:rPr lang="en-US" dirty="0" smtClean="0"/>
                  <a:t>mm, </a:t>
                </a:r>
                <a:r>
                  <a:rPr lang="mk-MK" dirty="0" smtClean="0"/>
                  <a:t>а радиусот на помалиот круг е 50-2=48</a:t>
                </a:r>
                <a:r>
                  <a:rPr lang="en-US" dirty="0" smtClean="0"/>
                  <a:t>mm.</a:t>
                </a:r>
              </a:p>
              <a:p>
                <a:r>
                  <a:rPr lang="mk-MK" dirty="0" smtClean="0"/>
                  <a:t>Значи,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≈615,4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mk-MK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80" y="1661375"/>
                <a:ext cx="7212169" cy="1821140"/>
              </a:xfrm>
              <a:prstGeom prst="rect">
                <a:avLst/>
              </a:prstGeom>
              <a:blipFill rotWithShape="0">
                <a:blip r:embed="rId3"/>
                <a:stretch>
                  <a:fillRect l="-761" t="-2013" r="-338" b="-1342"/>
                </a:stretch>
              </a:blipFill>
            </p:spPr>
            <p:txBody>
              <a:bodyPr/>
              <a:lstStyle/>
              <a:p>
                <a:r>
                  <a:rPr lang="mk-M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8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mk-MK" sz="3600" dirty="0" smtClean="0"/>
              <a:t>Во прилог ви </a:t>
            </a:r>
            <a:r>
              <a:rPr lang="mk-MK" sz="3600" smtClean="0"/>
              <a:t>доставувам </a:t>
            </a:r>
            <a:r>
              <a:rPr lang="mk-MK" sz="3600" smtClean="0"/>
              <a:t>неколку </a:t>
            </a:r>
            <a:r>
              <a:rPr lang="mk-MK" sz="3600" dirty="0" smtClean="0"/>
              <a:t>видеа, за кои сметам дека ќе ви бидат од корист</a:t>
            </a:r>
            <a:endParaRPr lang="mk-M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www.youtube.com/watch?v=7f9_U85_YX4</a:t>
            </a:r>
            <a:r>
              <a:rPr lang="mk-MK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www.youtube.com/watch?v=v-ZV_jMumFE</a:t>
            </a:r>
            <a:endParaRPr lang="mk-MK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www.youtube.com/watch?v=hlcUtoLB13U</a:t>
            </a:r>
            <a:endParaRPr lang="mk-MK" dirty="0" smtClean="0"/>
          </a:p>
          <a:p>
            <a:r>
              <a:rPr lang="en-US">
                <a:hlinkClick r:id="rId5"/>
              </a:rPr>
              <a:t>https://www.youtube.com/watch?v=t3e7kNC4KVA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21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347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Garamond</vt:lpstr>
      <vt:lpstr>Symbol</vt:lpstr>
      <vt:lpstr>Organic</vt:lpstr>
      <vt:lpstr>Должина на кружен лак. Плоштина на делови на круг</vt:lpstr>
      <vt:lpstr>PowerPoint Presentation</vt:lpstr>
      <vt:lpstr>PowerPoint Presentation</vt:lpstr>
      <vt:lpstr>Кружен исечок или кружен сектор е делот од кругот зафатен со еден негов централен агол</vt:lpstr>
      <vt:lpstr>Во круг со радиус 10 cm, даден е кружен исечок чијшто кужен лак има должина 12,56 cm. Пресметај ја плоштината на исечокот</vt:lpstr>
      <vt:lpstr>Кружен отсечок или кружен сегмент се вика делот од кругот зафатен со еден негов кружен лак и соодветната тетива</vt:lpstr>
      <vt:lpstr>PowerPoint Presentation</vt:lpstr>
      <vt:lpstr>PowerPoint Presentation</vt:lpstr>
      <vt:lpstr>Во прилог ви доставувам неколку видеа, за кои сметам дека ќе ви бидат од корист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Должина на кружен лак. Плоштина на делови на круг</dc:title>
  <dc:creator>Windows User</dc:creator>
  <cp:lastModifiedBy>Windows User</cp:lastModifiedBy>
  <cp:revision>8</cp:revision>
  <dcterms:created xsi:type="dcterms:W3CDTF">2020-03-21T22:57:45Z</dcterms:created>
  <dcterms:modified xsi:type="dcterms:W3CDTF">2020-03-22T00:10:12Z</dcterms:modified>
</cp:coreProperties>
</file>