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mk-M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CCFF"/>
    <a:srgbClr val="8A021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ECCA454-4A08-42DC-B566-6A473428ACFB}" type="datetimeFigureOut">
              <a:rPr lang="mk-MK" smtClean="0"/>
              <a:pPr/>
              <a:t>21.03.2020</a:t>
            </a:fld>
            <a:endParaRPr lang="mk-MK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mk-MK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5BE6A20-0EA0-4E36-B365-7444BFB01467}" type="slidenum">
              <a:rPr lang="mk-MK" smtClean="0"/>
              <a:pPr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CCA454-4A08-42DC-B566-6A473428ACFB}" type="datetimeFigureOut">
              <a:rPr lang="mk-MK" smtClean="0"/>
              <a:pPr/>
              <a:t>21.03.2020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BE6A20-0EA0-4E36-B365-7444BFB01467}" type="slidenum">
              <a:rPr lang="mk-MK" smtClean="0"/>
              <a:pPr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CCA454-4A08-42DC-B566-6A473428ACFB}" type="datetimeFigureOut">
              <a:rPr lang="mk-MK" smtClean="0"/>
              <a:pPr/>
              <a:t>21.03.2020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BE6A20-0EA0-4E36-B365-7444BFB01467}" type="slidenum">
              <a:rPr lang="mk-MK" smtClean="0"/>
              <a:pPr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CCA454-4A08-42DC-B566-6A473428ACFB}" type="datetimeFigureOut">
              <a:rPr lang="mk-MK" smtClean="0"/>
              <a:pPr/>
              <a:t>21.03.2020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BE6A20-0EA0-4E36-B365-7444BFB01467}" type="slidenum">
              <a:rPr lang="mk-MK" smtClean="0"/>
              <a:pPr/>
              <a:t>‹#›</a:t>
            </a:fld>
            <a:endParaRPr lang="mk-MK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CCA454-4A08-42DC-B566-6A473428ACFB}" type="datetimeFigureOut">
              <a:rPr lang="mk-MK" smtClean="0"/>
              <a:pPr/>
              <a:t>21.03.2020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BE6A20-0EA0-4E36-B365-7444BFB01467}" type="slidenum">
              <a:rPr lang="mk-MK" smtClean="0"/>
              <a:pPr/>
              <a:t>‹#›</a:t>
            </a:fld>
            <a:endParaRPr lang="mk-MK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CCA454-4A08-42DC-B566-6A473428ACFB}" type="datetimeFigureOut">
              <a:rPr lang="mk-MK" smtClean="0"/>
              <a:pPr/>
              <a:t>21.03.2020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BE6A20-0EA0-4E36-B365-7444BFB01467}" type="slidenum">
              <a:rPr lang="mk-MK" smtClean="0"/>
              <a:pPr/>
              <a:t>‹#›</a:t>
            </a:fld>
            <a:endParaRPr lang="mk-M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CCA454-4A08-42DC-B566-6A473428ACFB}" type="datetimeFigureOut">
              <a:rPr lang="mk-MK" smtClean="0"/>
              <a:pPr/>
              <a:t>21.03.2020</a:t>
            </a:fld>
            <a:endParaRPr lang="mk-M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mk-M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BE6A20-0EA0-4E36-B365-7444BFB01467}" type="slidenum">
              <a:rPr lang="mk-MK" smtClean="0"/>
              <a:pPr/>
              <a:t>‹#›</a:t>
            </a:fld>
            <a:endParaRPr lang="mk-M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CCA454-4A08-42DC-B566-6A473428ACFB}" type="datetimeFigureOut">
              <a:rPr lang="mk-MK" smtClean="0"/>
              <a:pPr/>
              <a:t>21.03.2020</a:t>
            </a:fld>
            <a:endParaRPr lang="mk-M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mk-M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BE6A20-0EA0-4E36-B365-7444BFB01467}" type="slidenum">
              <a:rPr lang="mk-MK" smtClean="0"/>
              <a:pPr/>
              <a:t>‹#›</a:t>
            </a:fld>
            <a:endParaRPr lang="mk-MK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CCA454-4A08-42DC-B566-6A473428ACFB}" type="datetimeFigureOut">
              <a:rPr lang="mk-MK" smtClean="0"/>
              <a:pPr/>
              <a:t>21.03.2020</a:t>
            </a:fld>
            <a:endParaRPr lang="mk-M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BE6A20-0EA0-4E36-B365-7444BFB01467}" type="slidenum">
              <a:rPr lang="mk-MK" smtClean="0"/>
              <a:pPr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ECCA454-4A08-42DC-B566-6A473428ACFB}" type="datetimeFigureOut">
              <a:rPr lang="mk-MK" smtClean="0"/>
              <a:pPr/>
              <a:t>21.03.2020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BE6A20-0EA0-4E36-B365-7444BFB01467}" type="slidenum">
              <a:rPr lang="mk-MK" smtClean="0"/>
              <a:pPr/>
              <a:t>‹#›</a:t>
            </a:fld>
            <a:endParaRPr lang="mk-M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ECCA454-4A08-42DC-B566-6A473428ACFB}" type="datetimeFigureOut">
              <a:rPr lang="mk-MK" smtClean="0"/>
              <a:pPr/>
              <a:t>21.03.2020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5BE6A20-0EA0-4E36-B365-7444BFB01467}" type="slidenum">
              <a:rPr lang="mk-MK" smtClean="0"/>
              <a:pPr/>
              <a:t>‹#›</a:t>
            </a:fld>
            <a:endParaRPr lang="mk-M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ECCA454-4A08-42DC-B566-6A473428ACFB}" type="datetimeFigureOut">
              <a:rPr lang="mk-MK" smtClean="0"/>
              <a:pPr/>
              <a:t>21.03.2020</a:t>
            </a:fld>
            <a:endParaRPr lang="mk-MK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mk-MK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5BE6A20-0EA0-4E36-B365-7444BFB01467}" type="slidenum">
              <a:rPr lang="mk-MK" smtClean="0"/>
              <a:pPr/>
              <a:t>‹#›</a:t>
            </a:fld>
            <a:endParaRPr lang="mk-M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mk-MK" b="1" dirty="0" smtClean="0">
                <a:solidFill>
                  <a:srgbClr val="FF0000"/>
                </a:solidFill>
              </a:rPr>
              <a:t>Елементи на музичкиот фолклор</a:t>
            </a:r>
            <a:endParaRPr lang="mk-MK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mk-MK" dirty="0"/>
          </a:p>
        </p:txBody>
      </p:sp>
      <p:pic>
        <p:nvPicPr>
          <p:cNvPr id="4" name="Picture 3" descr="Image result for тапан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786058"/>
            <a:ext cx="228601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mk-MK" b="1" dirty="0" smtClean="0">
                <a:solidFill>
                  <a:srgbClr val="FF0000"/>
                </a:solidFill>
              </a:rPr>
              <a:t>ПОДЕЛБА НА НАРОДНИ ОРА</a:t>
            </a:r>
          </a:p>
          <a:p>
            <a:pPr algn="ctr"/>
            <a:endParaRPr lang="mk-MK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dirty="0" smtClean="0">
                <a:solidFill>
                  <a:srgbClr val="7030A0"/>
                </a:solidFill>
              </a:rPr>
              <a:t>НАРОДНИ ОРА</a:t>
            </a:r>
            <a:endParaRPr lang="mk-MK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5786" y="2143116"/>
            <a:ext cx="2357454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rgbClr val="FF0000"/>
                </a:solidFill>
              </a:rPr>
              <a:t>МАШКО ОРО</a:t>
            </a:r>
            <a:endParaRPr lang="mk-MK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8992" y="2143116"/>
            <a:ext cx="2357454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rgbClr val="FF0000"/>
                </a:solidFill>
              </a:rPr>
              <a:t>ЖЕНСКО ОРО</a:t>
            </a:r>
            <a:endParaRPr lang="mk-MK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72198" y="2143116"/>
            <a:ext cx="2357454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rgbClr val="FF0000"/>
                </a:solidFill>
              </a:rPr>
              <a:t>МЕШАНО ОРО</a:t>
            </a:r>
            <a:endParaRPr lang="mk-MK" b="1" dirty="0">
              <a:solidFill>
                <a:srgbClr val="FF0000"/>
              </a:solidFill>
            </a:endParaRPr>
          </a:p>
        </p:txBody>
      </p:sp>
      <p:pic>
        <p:nvPicPr>
          <p:cNvPr id="7" name="Picture 6" descr="Image result for МАШКО ОРО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786190"/>
            <a:ext cx="221457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Image result for МАШКО ОРО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786190"/>
            <a:ext cx="221457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Image result for ОРа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3714752"/>
            <a:ext cx="214314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own Arrow 9"/>
          <p:cNvSpPr/>
          <p:nvPr/>
        </p:nvSpPr>
        <p:spPr>
          <a:xfrm>
            <a:off x="1785918" y="3143248"/>
            <a:ext cx="357190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11" name="Down Arrow 10"/>
          <p:cNvSpPr/>
          <p:nvPr/>
        </p:nvSpPr>
        <p:spPr>
          <a:xfrm>
            <a:off x="4429124" y="3143248"/>
            <a:ext cx="357190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12" name="Down Arrow 11"/>
          <p:cNvSpPr/>
          <p:nvPr/>
        </p:nvSpPr>
        <p:spPr>
          <a:xfrm>
            <a:off x="7072330" y="3143248"/>
            <a:ext cx="357190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mk-MK" b="1" dirty="0" smtClean="0">
                <a:solidFill>
                  <a:srgbClr val="FF0000"/>
                </a:solidFill>
              </a:rPr>
              <a:t>СЕТО ОНА ШТО ГО СОЗДАЛ НАРОДОТ И ШТО ПРЕТСТАВУВА НЕГОВО ТРАДИЦИОНАЛНО ОБЕЛЕЖЈЕ </a:t>
            </a:r>
          </a:p>
          <a:p>
            <a:pPr>
              <a:buNone/>
            </a:pPr>
            <a:r>
              <a:rPr lang="mk-MK" b="1" dirty="0" smtClean="0">
                <a:solidFill>
                  <a:srgbClr val="FF0000"/>
                </a:solidFill>
              </a:rPr>
              <a:t>  СЕ ВИКА НАРОДНО </a:t>
            </a:r>
          </a:p>
          <a:p>
            <a:pPr>
              <a:buNone/>
            </a:pPr>
            <a:r>
              <a:rPr lang="mk-MK" b="1" dirty="0" smtClean="0">
                <a:solidFill>
                  <a:srgbClr val="FF0000"/>
                </a:solidFill>
              </a:rPr>
              <a:t>  ТВОРЕШТВО.</a:t>
            </a:r>
            <a:endParaRPr lang="mk-MK" b="1" dirty="0" smtClean="0">
              <a:solidFill>
                <a:srgbClr val="00B0F0"/>
              </a:solidFill>
            </a:endParaRPr>
          </a:p>
          <a:p>
            <a:r>
              <a:rPr lang="mk-MK" b="1" dirty="0" smtClean="0">
                <a:solidFill>
                  <a:srgbClr val="002060"/>
                </a:solidFill>
              </a:rPr>
              <a:t>ПРЕКУ НАРОДНОТО </a:t>
            </a:r>
          </a:p>
          <a:p>
            <a:pPr>
              <a:buNone/>
            </a:pPr>
            <a:r>
              <a:rPr lang="mk-MK" b="1" dirty="0" smtClean="0">
                <a:solidFill>
                  <a:srgbClr val="002060"/>
                </a:solidFill>
              </a:rPr>
              <a:t>  ТВОРЕШТВО НАРОДОТ ЈА </a:t>
            </a:r>
          </a:p>
          <a:p>
            <a:pPr>
              <a:buNone/>
            </a:pPr>
            <a:r>
              <a:rPr lang="mk-MK" b="1" dirty="0" smtClean="0">
                <a:solidFill>
                  <a:srgbClr val="002060"/>
                </a:solidFill>
              </a:rPr>
              <a:t>  ПРЕТСТАВУВАЛ  СВОЈАТА </a:t>
            </a:r>
          </a:p>
          <a:p>
            <a:pPr>
              <a:buNone/>
            </a:pPr>
            <a:r>
              <a:rPr lang="mk-MK" b="1" dirty="0" smtClean="0">
                <a:solidFill>
                  <a:srgbClr val="002060"/>
                </a:solidFill>
              </a:rPr>
              <a:t> КУЛТУРА И ТРАДИЦИЈА.</a:t>
            </a:r>
          </a:p>
          <a:p>
            <a:endParaRPr lang="mk-M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dirty="0" smtClean="0">
                <a:solidFill>
                  <a:srgbClr val="002060"/>
                </a:solidFill>
              </a:rPr>
              <a:t>ДА СЕ ПОТСЕТИМЕ</a:t>
            </a:r>
            <a:r>
              <a:rPr lang="mk-MK" dirty="0" smtClean="0"/>
              <a:t>!</a:t>
            </a:r>
            <a:endParaRPr lang="mk-MK" dirty="0"/>
          </a:p>
        </p:txBody>
      </p:sp>
      <p:pic>
        <p:nvPicPr>
          <p:cNvPr id="4" name="Picture 3" descr="Image result for народна носиј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643182"/>
            <a:ext cx="257176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mk-MK" b="1" dirty="0" smtClean="0">
                <a:solidFill>
                  <a:srgbClr val="FF0000"/>
                </a:solidFill>
              </a:rPr>
              <a:t>ПОИМОТ ФОЛКЛОР ЗНАЧИ НАРОДНО ТВОРЕШТВО (ТРАДИЦИЈА).</a:t>
            </a:r>
            <a:endParaRPr lang="mk-MK" b="1" dirty="0" smtClean="0">
              <a:solidFill>
                <a:srgbClr val="7030A0"/>
              </a:solidFill>
            </a:endParaRPr>
          </a:p>
          <a:p>
            <a:r>
              <a:rPr lang="mk-MK" b="1" dirty="0" smtClean="0">
                <a:solidFill>
                  <a:srgbClr val="7030A0"/>
                </a:solidFill>
              </a:rPr>
              <a:t>ПОТЕКНУВА ОД ДВА ЗБОРА </a:t>
            </a:r>
            <a:r>
              <a:rPr lang="en-US" b="1" i="1" dirty="0" smtClean="0">
                <a:solidFill>
                  <a:srgbClr val="7030A0"/>
                </a:solidFill>
              </a:rPr>
              <a:t>FOLLK</a:t>
            </a:r>
            <a:r>
              <a:rPr lang="en-US" b="1" dirty="0" smtClean="0">
                <a:solidFill>
                  <a:srgbClr val="7030A0"/>
                </a:solidFill>
              </a:rPr>
              <a:t>  </a:t>
            </a:r>
            <a:r>
              <a:rPr lang="mk-MK" b="1" dirty="0" smtClean="0">
                <a:solidFill>
                  <a:srgbClr val="7030A0"/>
                </a:solidFill>
              </a:rPr>
              <a:t>ШТО ЗНАЧИ НАРОД И </a:t>
            </a:r>
            <a:r>
              <a:rPr lang="en-US" b="1" i="1" dirty="0" smtClean="0">
                <a:solidFill>
                  <a:srgbClr val="7030A0"/>
                </a:solidFill>
              </a:rPr>
              <a:t>LLORE</a:t>
            </a:r>
            <a:r>
              <a:rPr lang="mk-MK" b="1" dirty="0" smtClean="0">
                <a:solidFill>
                  <a:srgbClr val="7030A0"/>
                </a:solidFill>
              </a:rPr>
              <a:t>  ШТО </a:t>
            </a:r>
          </a:p>
          <a:p>
            <a:pPr>
              <a:buNone/>
            </a:pPr>
            <a:r>
              <a:rPr lang="mk-MK" b="1" dirty="0" smtClean="0">
                <a:solidFill>
                  <a:srgbClr val="7030A0"/>
                </a:solidFill>
              </a:rPr>
              <a:t>  ЗНАЧИ ТВОРЕШТВО.</a:t>
            </a:r>
            <a:endParaRPr lang="mk-MK" b="1" dirty="0" smtClean="0">
              <a:solidFill>
                <a:srgbClr val="00B0F0"/>
              </a:solidFill>
            </a:endParaRPr>
          </a:p>
          <a:p>
            <a:r>
              <a:rPr lang="mk-MK" b="1" dirty="0" smtClean="0">
                <a:solidFill>
                  <a:srgbClr val="00B0F0"/>
                </a:solidFill>
              </a:rPr>
              <a:t>ФОЛКЛОР Е УНИВРЗАЛЕН ЗБОР ВО ЦЕЛИОТ СВЕТ.</a:t>
            </a:r>
          </a:p>
          <a:p>
            <a:endParaRPr lang="mk-M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b="1" dirty="0" smtClean="0">
                <a:solidFill>
                  <a:srgbClr val="0070C0"/>
                </a:solidFill>
              </a:rPr>
              <a:t>ФОЛКЛОР</a:t>
            </a:r>
            <a:endParaRPr lang="mk-MK" b="1" dirty="0">
              <a:solidFill>
                <a:srgbClr val="0070C0"/>
              </a:solidFill>
            </a:endParaRPr>
          </a:p>
        </p:txBody>
      </p:sp>
      <p:pic>
        <p:nvPicPr>
          <p:cNvPr id="4" name="Picture 3" descr="Image result for народен вез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4286256"/>
            <a:ext cx="4572032" cy="1447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k-M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mk-MK" dirty="0" smtClean="0">
                <a:solidFill>
                  <a:srgbClr val="FF0000"/>
                </a:solidFill>
              </a:rPr>
              <a:t>Елементи на музичкиот фолклор</a:t>
            </a:r>
            <a:endParaRPr lang="mk-MK" dirty="0"/>
          </a:p>
        </p:txBody>
      </p:sp>
      <p:sp>
        <p:nvSpPr>
          <p:cNvPr id="4" name="Rectangle 3"/>
          <p:cNvSpPr/>
          <p:nvPr/>
        </p:nvSpPr>
        <p:spPr>
          <a:xfrm>
            <a:off x="3214678" y="1857364"/>
            <a:ext cx="3357586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rgbClr val="FF0000"/>
                </a:solidFill>
              </a:rPr>
              <a:t>МУЗИЧКИ ФОЛКЛОР</a:t>
            </a:r>
            <a:endParaRPr lang="mk-MK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7224" y="3357562"/>
            <a:ext cx="2214578" cy="2000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rgbClr val="FF0000"/>
                </a:solidFill>
              </a:rPr>
              <a:t>НАРОДНИ ПЕСНИ</a:t>
            </a:r>
            <a:endParaRPr lang="mk-MK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68" y="3357562"/>
            <a:ext cx="2214578" cy="2000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rgbClr val="FF0000"/>
                </a:solidFill>
              </a:rPr>
              <a:t>НАРОДНИ ОРА</a:t>
            </a:r>
            <a:endParaRPr lang="mk-MK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15074" y="3286124"/>
            <a:ext cx="2214578" cy="2000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rgbClr val="FF0000"/>
                </a:solidFill>
              </a:rPr>
              <a:t>НАРОДНИ ИНСТРУМЕНТИ</a:t>
            </a:r>
            <a:endParaRPr lang="mk-MK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2786050" y="2857496"/>
            <a:ext cx="1143008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929322" y="2857496"/>
            <a:ext cx="135732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2"/>
          </p:cNvCxnSpPr>
          <p:nvPr/>
        </p:nvCxnSpPr>
        <p:spPr>
          <a:xfrm rot="5400000">
            <a:off x="4625579" y="2946794"/>
            <a:ext cx="357190" cy="1785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b="1" dirty="0" smtClean="0">
                <a:solidFill>
                  <a:srgbClr val="FF0000"/>
                </a:solidFill>
              </a:rPr>
              <a:t>Народната песна е тесно поврзана со животот на луѓето, нивните обичаи, празници и празнувања.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ctr"/>
            <a:endParaRPr lang="mk-MK" b="1" dirty="0" smtClean="0">
              <a:solidFill>
                <a:schemeClr val="accent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dirty="0" smtClean="0">
                <a:solidFill>
                  <a:srgbClr val="002060"/>
                </a:solidFill>
              </a:rPr>
              <a:t>НАРОДНИ ПЕСНИ</a:t>
            </a:r>
            <a:endParaRPr lang="mk-MK" dirty="0">
              <a:solidFill>
                <a:srgbClr val="002060"/>
              </a:solidFill>
            </a:endParaRPr>
          </a:p>
        </p:txBody>
      </p:sp>
      <p:pic>
        <p:nvPicPr>
          <p:cNvPr id="4" name="Picture 3" descr="Image result for народни обича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071810"/>
            <a:ext cx="321471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Image result for народни обича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071810"/>
            <a:ext cx="3000396" cy="21910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b="1" dirty="0" smtClean="0">
                <a:solidFill>
                  <a:srgbClr val="00B0F0"/>
                </a:solidFill>
              </a:rPr>
              <a:t>Во песните се опеани маките и страдањата на народот низ вековите, љубовта кон татковината и </a:t>
            </a:r>
          </a:p>
          <a:p>
            <a:pPr>
              <a:buNone/>
            </a:pPr>
            <a:r>
              <a:rPr lang="mk-MK" b="1" dirty="0" smtClean="0">
                <a:solidFill>
                  <a:srgbClr val="00B0F0"/>
                </a:solidFill>
              </a:rPr>
              <a:t>  своите блиски, </a:t>
            </a:r>
          </a:p>
          <a:p>
            <a:pPr>
              <a:buNone/>
            </a:pPr>
            <a:r>
              <a:rPr lang="mk-MK" b="1" dirty="0" smtClean="0">
                <a:solidFill>
                  <a:srgbClr val="00B0F0"/>
                </a:solidFill>
              </a:rPr>
              <a:t>  разни случувања </a:t>
            </a:r>
          </a:p>
          <a:p>
            <a:pPr>
              <a:buNone/>
            </a:pPr>
            <a:r>
              <a:rPr lang="mk-MK" b="1" dirty="0" smtClean="0">
                <a:solidFill>
                  <a:srgbClr val="00B0F0"/>
                </a:solidFill>
              </a:rPr>
              <a:t> додека работеле, </a:t>
            </a:r>
          </a:p>
          <a:p>
            <a:pPr>
              <a:buNone/>
            </a:pPr>
            <a:r>
              <a:rPr lang="mk-MK" b="1" dirty="0" smtClean="0">
                <a:solidFill>
                  <a:srgbClr val="00B0F0"/>
                </a:solidFill>
              </a:rPr>
              <a:t>  нивните обичаи </a:t>
            </a:r>
          </a:p>
          <a:p>
            <a:pPr>
              <a:buNone/>
            </a:pPr>
            <a:r>
              <a:rPr lang="mk-MK" b="1" dirty="0" smtClean="0">
                <a:solidFill>
                  <a:srgbClr val="00B0F0"/>
                </a:solidFill>
              </a:rPr>
              <a:t>  и традиција.</a:t>
            </a:r>
          </a:p>
          <a:p>
            <a:endParaRPr lang="mk-M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dirty="0" smtClean="0">
                <a:solidFill>
                  <a:srgbClr val="FF0000"/>
                </a:solidFill>
              </a:rPr>
              <a:t>НАРОДНИ ПЕСНИ</a:t>
            </a:r>
            <a:endParaRPr lang="mk-MK" dirty="0">
              <a:solidFill>
                <a:srgbClr val="FF0000"/>
              </a:solidFill>
            </a:endParaRPr>
          </a:p>
        </p:txBody>
      </p:sp>
      <p:pic>
        <p:nvPicPr>
          <p:cNvPr id="4" name="Picture 3" descr="Image result for народни обича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2571744"/>
            <a:ext cx="414340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mk-MK" b="1" dirty="0" smtClean="0">
                <a:solidFill>
                  <a:srgbClr val="FF3399"/>
                </a:solidFill>
              </a:rPr>
              <a:t>НАРОДНИ </a:t>
            </a:r>
            <a:r>
              <a:rPr lang="mk-MK" b="1" dirty="0" smtClean="0">
                <a:solidFill>
                  <a:srgbClr val="FF3399"/>
                </a:solidFill>
              </a:rPr>
              <a:t>ПЕСНИ СПОРЕД СОДРЖИНАТА</a:t>
            </a:r>
            <a:r>
              <a:rPr lang="en-US" b="1" dirty="0" smtClean="0">
                <a:solidFill>
                  <a:srgbClr val="FF3399"/>
                </a:solidFill>
              </a:rPr>
              <a:t>:</a:t>
            </a:r>
            <a:endParaRPr lang="mk-MK" b="1" dirty="0" smtClean="0">
              <a:solidFill>
                <a:srgbClr val="FF3399"/>
              </a:solidFill>
            </a:endParaRPr>
          </a:p>
          <a:p>
            <a:pPr algn="ctr"/>
            <a:endParaRPr lang="mk-MK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dirty="0" smtClean="0">
                <a:solidFill>
                  <a:srgbClr val="00B0F0"/>
                </a:solidFill>
              </a:rPr>
              <a:t>Поделба на </a:t>
            </a:r>
            <a:r>
              <a:rPr lang="mk-MK" dirty="0" smtClean="0">
                <a:solidFill>
                  <a:srgbClr val="00B0F0"/>
                </a:solidFill>
              </a:rPr>
              <a:t>народни </a:t>
            </a:r>
            <a:r>
              <a:rPr lang="mk-MK" dirty="0" smtClean="0">
                <a:solidFill>
                  <a:srgbClr val="00B0F0"/>
                </a:solidFill>
              </a:rPr>
              <a:t>песни</a:t>
            </a:r>
            <a:endParaRPr lang="mk-MK" dirty="0">
              <a:solidFill>
                <a:srgbClr val="00B0F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8992" y="2500306"/>
            <a:ext cx="2286016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rgbClr val="FF3399"/>
                </a:solidFill>
              </a:rPr>
              <a:t>семејни</a:t>
            </a:r>
            <a:endParaRPr lang="mk-MK" b="1" dirty="0">
              <a:solidFill>
                <a:srgbClr val="FF339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034" y="3786190"/>
            <a:ext cx="2286016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rgbClr val="FF3399"/>
                </a:solidFill>
              </a:rPr>
              <a:t>обредни</a:t>
            </a:r>
            <a:endParaRPr lang="mk-MK" b="1" dirty="0">
              <a:solidFill>
                <a:srgbClr val="FF339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86116" y="3714752"/>
            <a:ext cx="2286016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rgbClr val="FF3399"/>
                </a:solidFill>
              </a:rPr>
              <a:t>обичајни</a:t>
            </a:r>
            <a:endParaRPr lang="mk-MK" b="1" dirty="0">
              <a:solidFill>
                <a:srgbClr val="FF3399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00760" y="3714752"/>
            <a:ext cx="2286016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rgbClr val="FF3399"/>
                </a:solidFill>
              </a:rPr>
              <a:t>револуционерни</a:t>
            </a:r>
            <a:endParaRPr lang="mk-MK" b="1" dirty="0">
              <a:solidFill>
                <a:srgbClr val="FF339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472" y="4929198"/>
            <a:ext cx="2286016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rgbClr val="FF3399"/>
                </a:solidFill>
              </a:rPr>
              <a:t>трудови</a:t>
            </a:r>
            <a:endParaRPr lang="mk-MK" b="1" dirty="0">
              <a:solidFill>
                <a:srgbClr val="FF3399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7554" y="4857760"/>
            <a:ext cx="2286016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rgbClr val="FF3399"/>
                </a:solidFill>
              </a:rPr>
              <a:t>шегобојни</a:t>
            </a:r>
            <a:endParaRPr lang="mk-MK" b="1" dirty="0">
              <a:solidFill>
                <a:srgbClr val="FF3399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43636" y="4786322"/>
            <a:ext cx="2286016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rgbClr val="FF3399"/>
                </a:solidFill>
              </a:rPr>
              <a:t>љубовни</a:t>
            </a:r>
            <a:endParaRPr lang="mk-MK" b="1" dirty="0">
              <a:solidFill>
                <a:srgbClr val="FF339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МАКЕДОНСКИТЕ НАРОДНИ ИНСТРУМЕНТИ СЕ ДЕЛАТ НА ТРАДИЦИОНАЛНИ И ОРИЕНТАЛНИ</a:t>
            </a: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endParaRPr lang="mk-M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dirty="0" smtClean="0">
                <a:solidFill>
                  <a:srgbClr val="00B0F0"/>
                </a:solidFill>
              </a:rPr>
              <a:t>НАРОДНИ ИНСТРУМЕНТИ</a:t>
            </a:r>
            <a:endParaRPr lang="mk-MK" dirty="0">
              <a:solidFill>
                <a:srgbClr val="00B0F0"/>
              </a:solidFill>
            </a:endParaRPr>
          </a:p>
        </p:txBody>
      </p:sp>
      <p:pic>
        <p:nvPicPr>
          <p:cNvPr id="4" name="Picture 3" descr="Image result for народни инструмент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714620"/>
            <a:ext cx="500066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mk-MK" b="1" dirty="0" smtClean="0">
                <a:solidFill>
                  <a:srgbClr val="7030A0"/>
                </a:solidFill>
              </a:rPr>
              <a:t>ТРАДИЦИОНАЛНИ ИНСТРУМЕНТИ</a:t>
            </a:r>
          </a:p>
          <a:p>
            <a:r>
              <a:rPr lang="mk-MK" b="1" dirty="0" smtClean="0">
                <a:solidFill>
                  <a:srgbClr val="0070C0"/>
                </a:solidFill>
              </a:rPr>
              <a:t>ГАЈДАТА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endParaRPr lang="mk-MK" b="1" dirty="0" smtClean="0">
              <a:solidFill>
                <a:srgbClr val="0070C0"/>
              </a:solidFill>
            </a:endParaRPr>
          </a:p>
          <a:p>
            <a:r>
              <a:rPr lang="mk-MK" b="1" dirty="0" smtClean="0">
                <a:solidFill>
                  <a:srgbClr val="0070C0"/>
                </a:solidFill>
              </a:rPr>
              <a:t>КАВАЛОТ</a:t>
            </a:r>
          </a:p>
          <a:p>
            <a:r>
              <a:rPr lang="mk-MK" b="1" dirty="0" smtClean="0">
                <a:solidFill>
                  <a:srgbClr val="0070C0"/>
                </a:solidFill>
              </a:rPr>
              <a:t>ТАРАБУКА</a:t>
            </a:r>
          </a:p>
          <a:p>
            <a:r>
              <a:rPr lang="mk-MK" b="1" dirty="0" smtClean="0">
                <a:solidFill>
                  <a:srgbClr val="0070C0"/>
                </a:solidFill>
              </a:rPr>
              <a:t>ДУДУКОТ</a:t>
            </a:r>
          </a:p>
          <a:p>
            <a:r>
              <a:rPr lang="mk-MK" b="1" dirty="0" smtClean="0">
                <a:solidFill>
                  <a:srgbClr val="0070C0"/>
                </a:solidFill>
              </a:rPr>
              <a:t>ЗУРЛАТА</a:t>
            </a:r>
          </a:p>
          <a:p>
            <a:r>
              <a:rPr lang="mk-MK" b="1" dirty="0" smtClean="0">
                <a:solidFill>
                  <a:srgbClr val="0070C0"/>
                </a:solidFill>
              </a:rPr>
              <a:t>ТАМБУРА</a:t>
            </a:r>
          </a:p>
          <a:p>
            <a:r>
              <a:rPr lang="mk-MK" b="1" dirty="0" smtClean="0">
                <a:solidFill>
                  <a:srgbClr val="0070C0"/>
                </a:solidFill>
              </a:rPr>
              <a:t>ТАПАНОТ</a:t>
            </a:r>
          </a:p>
          <a:p>
            <a:r>
              <a:rPr lang="mk-MK" b="1" dirty="0" smtClean="0">
                <a:solidFill>
                  <a:srgbClr val="0070C0"/>
                </a:solidFill>
              </a:rPr>
              <a:t>ДАЈРЕТО</a:t>
            </a:r>
          </a:p>
          <a:p>
            <a:endParaRPr lang="mk-MK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dirty="0" smtClean="0">
                <a:solidFill>
                  <a:srgbClr val="FF0000"/>
                </a:solidFill>
              </a:rPr>
              <a:t>НАРОДНИ ИНСТРУМЕНТИ</a:t>
            </a:r>
            <a:endParaRPr lang="mk-MK" dirty="0">
              <a:solidFill>
                <a:srgbClr val="FF0000"/>
              </a:solidFill>
            </a:endParaRPr>
          </a:p>
        </p:txBody>
      </p:sp>
      <p:pic>
        <p:nvPicPr>
          <p:cNvPr id="4" name="Picture 3" descr="Image result for народни инструменти гајд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143116"/>
            <a:ext cx="321471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mage result for народни инструменти гајд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2857496"/>
            <a:ext cx="1500198" cy="2782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mage result for народни инструменти гајд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4500570"/>
            <a:ext cx="1500198" cy="1301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87</TotalTime>
  <Words>191</Words>
  <Application>Microsoft Office PowerPoint</Application>
  <PresentationFormat>On-screen Show (4:3)</PresentationFormat>
  <Paragraphs>55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Concourse</vt:lpstr>
      <vt:lpstr>Елементи на музичкиот фолклор</vt:lpstr>
      <vt:lpstr>ДА СЕ ПОТСЕТИМЕ!</vt:lpstr>
      <vt:lpstr>ФОЛКЛОР</vt:lpstr>
      <vt:lpstr>Елементи на музичкиот фолклор</vt:lpstr>
      <vt:lpstr>НАРОДНИ ПЕСНИ</vt:lpstr>
      <vt:lpstr>НАРОДНИ ПЕСНИ</vt:lpstr>
      <vt:lpstr>Поделба на народни песни</vt:lpstr>
      <vt:lpstr>НАРОДНИ ИНСТРУМЕНТИ</vt:lpstr>
      <vt:lpstr>НАРОДНИ ИНСТРУМЕНТИ</vt:lpstr>
      <vt:lpstr>НАРОДНИ ОРА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Елементи на музичкиот фолклор</dc:title>
  <dc:creator>user</dc:creator>
  <cp:lastModifiedBy>user</cp:lastModifiedBy>
  <cp:revision>16</cp:revision>
  <dcterms:created xsi:type="dcterms:W3CDTF">2020-03-21T09:00:00Z</dcterms:created>
  <dcterms:modified xsi:type="dcterms:W3CDTF">2020-03-21T12:00:48Z</dcterms:modified>
</cp:coreProperties>
</file>