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0" r:id="rId14"/>
    <p:sldId id="271"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FE78-2A0B-4805-A7AE-040E011C1A13}" type="datetimeFigureOut">
              <a:rPr lang="en-US" smtClean="0"/>
              <a:t>3/20/2020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069F6-AF67-403C-B662-A37A8FFC5B1A}" type="slidenum">
              <a:rPr lang="en-US" smtClean="0"/>
              <a:t>‹#›</a:t>
            </a:fld>
            <a:endParaRPr lang="en-US"/>
          </a:p>
        </p:txBody>
      </p:sp>
    </p:spTree>
    <p:extLst>
      <p:ext uri="{BB962C8B-B14F-4D97-AF65-F5344CB8AC3E}">
        <p14:creationId xmlns:p14="http://schemas.microsoft.com/office/powerpoint/2010/main" val="337812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069F6-AF67-403C-B662-A37A8FFC5B1A}" type="slidenum">
              <a:rPr lang="en-US" smtClean="0"/>
              <a:t>5</a:t>
            </a:fld>
            <a:endParaRPr lang="en-US"/>
          </a:p>
        </p:txBody>
      </p:sp>
    </p:spTree>
    <p:extLst>
      <p:ext uri="{BB962C8B-B14F-4D97-AF65-F5344CB8AC3E}">
        <p14:creationId xmlns:p14="http://schemas.microsoft.com/office/powerpoint/2010/main" val="929307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CD21BB7-09E0-4C3D-BEFF-43DC9DA7C454}" type="datetimeFigureOut">
              <a:rPr lang="en-US" smtClean="0"/>
              <a:t>3/20/2020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9FA45B-6F9E-4D3D-A9C2-223B21BECB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9FA45B-6F9E-4D3D-A9C2-223B21BECB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9FA45B-6F9E-4D3D-A9C2-223B21BECB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9FA45B-6F9E-4D3D-A9C2-223B21BECB4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9FA45B-6F9E-4D3D-A9C2-223B21BECB4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39FA45B-6F9E-4D3D-A9C2-223B21BECB4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39FA45B-6F9E-4D3D-A9C2-223B21BECB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9FA45B-6F9E-4D3D-A9C2-223B21BECB4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CD21BB7-09E0-4C3D-BEFF-43DC9DA7C454}" type="datetimeFigureOut">
              <a:rPr lang="en-US" smtClean="0"/>
              <a:t>3/20/2020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39FA45B-6F9E-4D3D-A9C2-223B21BECB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CD21BB7-09E0-4C3D-BEFF-43DC9DA7C454}" type="datetimeFigureOut">
              <a:rPr lang="en-US" smtClean="0"/>
              <a:t>3/20/2020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39FA45B-6F9E-4D3D-A9C2-223B21BECB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CD21BB7-09E0-4C3D-BEFF-43DC9DA7C454}" type="datetimeFigureOut">
              <a:rPr lang="en-US" smtClean="0"/>
              <a:t>3/20/2020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9FA45B-6F9E-4D3D-A9C2-223B21BECB4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CD21BB7-09E0-4C3D-BEFF-43DC9DA7C454}" type="datetimeFigureOut">
              <a:rPr lang="en-US" smtClean="0"/>
              <a:t>3/20/2020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9FA45B-6F9E-4D3D-A9C2-223B21BECB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609600"/>
          </a:xfrm>
        </p:spPr>
        <p:txBody>
          <a:bodyPr>
            <a:normAutofit/>
          </a:bodyPr>
          <a:lstStyle/>
          <a:p>
            <a:pPr algn="ctr"/>
            <a:r>
              <a:rPr lang="mk-MK" sz="2000" dirty="0" smtClean="0">
                <a:effectLst/>
                <a:latin typeface="Arial" panose="020B0604020202020204" pitchFamily="34" charset="0"/>
                <a:cs typeface="Arial" panose="020B0604020202020204" pitchFamily="34" charset="0"/>
              </a:rPr>
              <a:t>БОЛЕСТИ НА УРИНАРЕН СИСТЕМ</a:t>
            </a:r>
            <a:endParaRPr lang="en-US" sz="2000"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95400" y="2438400"/>
            <a:ext cx="6629400" cy="990600"/>
          </a:xfrm>
        </p:spPr>
        <p:txBody>
          <a:bodyPr>
            <a:normAutofit/>
          </a:bodyPr>
          <a:lstStyle/>
          <a:p>
            <a:pPr algn="ctr"/>
            <a:r>
              <a:rPr lang="mk-MK" sz="2000" b="1" dirty="0" smtClean="0">
                <a:latin typeface="Arial" panose="020B0604020202020204" pitchFamily="34" charset="0"/>
                <a:cs typeface="Arial" panose="020B0604020202020204" pitchFamily="34" charset="0"/>
              </a:rPr>
              <a:t>ХРОНИЧНА БУБРЕЖНА ИНСУФИЦИЕНЦИЈА</a:t>
            </a:r>
          </a:p>
          <a:p>
            <a:pPr algn="ctr"/>
            <a:r>
              <a:rPr lang="mk-MK" sz="2000" b="1" dirty="0" smtClean="0">
                <a:latin typeface="Arial" panose="020B0604020202020204" pitchFamily="34" charset="0"/>
                <a:cs typeface="Arial" panose="020B0604020202020204" pitchFamily="34" charset="0"/>
              </a:rPr>
              <a:t>ХБИ</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63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2557272"/>
          </a:xfrm>
        </p:spPr>
        <p:txBody>
          <a:bodyPr>
            <a:normAutofit/>
          </a:bodyPr>
          <a:lstStyle/>
          <a:p>
            <a:r>
              <a:rPr lang="mk-MK" sz="2000" dirty="0" smtClean="0">
                <a:latin typeface="Arial" panose="020B0604020202020204" pitchFamily="34" charset="0"/>
                <a:cs typeface="Arial" panose="020B0604020202020204" pitchFamily="34" charset="0"/>
              </a:rPr>
              <a:t>1</a:t>
            </a:r>
            <a:r>
              <a:rPr lang="mk-MK" sz="2000" b="1" dirty="0" smtClean="0">
                <a:latin typeface="Arial" panose="020B0604020202020204" pitchFamily="34" charset="0"/>
                <a:cs typeface="Arial" panose="020B0604020202020204" pitchFamily="34" charset="0"/>
              </a:rPr>
              <a:t>. </a:t>
            </a:r>
            <a:r>
              <a:rPr lang="mk-MK" sz="2000" b="1" dirty="0">
                <a:latin typeface="Arial" panose="020B0604020202020204" pitchFamily="34" charset="0"/>
                <a:cs typeface="Arial" panose="020B0604020202020204" pitchFamily="34" charset="0"/>
              </a:rPr>
              <a:t>Б</a:t>
            </a:r>
            <a:r>
              <a:rPr lang="mk-MK" sz="2000" b="1" dirty="0" smtClean="0">
                <a:latin typeface="Arial" panose="020B0604020202020204" pitchFamily="34" charset="0"/>
                <a:cs typeface="Arial" panose="020B0604020202020204" pitchFamily="34" charset="0"/>
              </a:rPr>
              <a:t>ојата на кожата </a:t>
            </a:r>
            <a:r>
              <a:rPr lang="mk-MK" sz="2000" dirty="0" smtClean="0">
                <a:latin typeface="Arial" panose="020B0604020202020204" pitchFamily="34" charset="0"/>
                <a:cs typeface="Arial" panose="020B0604020202020204" pitchFamily="34" charset="0"/>
              </a:rPr>
              <a:t>е бледо-сиво – жолтеникава</a:t>
            </a:r>
          </a:p>
          <a:p>
            <a:pPr marL="109728" indent="0">
              <a:buNone/>
            </a:pPr>
            <a:r>
              <a:rPr lang="mk-MK" sz="2000" dirty="0" smtClean="0">
                <a:latin typeface="Arial" panose="020B0604020202020204" pitchFamily="34" charset="0"/>
                <a:cs typeface="Arial" panose="020B0604020202020204" pitchFamily="34" charset="0"/>
              </a:rPr>
              <a:t>    Бледа поради анемијата бидејки бубрезите не создаваат</a:t>
            </a:r>
          </a:p>
          <a:p>
            <a:pPr marL="109728" indent="0">
              <a:buNone/>
            </a:pPr>
            <a:r>
              <a:rPr lang="mk-MK" sz="2000" dirty="0" smtClean="0">
                <a:latin typeface="Arial" panose="020B0604020202020204" pitchFamily="34" charset="0"/>
                <a:cs typeface="Arial" panose="020B0604020202020204" pitchFamily="34" charset="0"/>
              </a:rPr>
              <a:t>    доволно еритропоетин.Сива поради вишокот на уреа,</a:t>
            </a:r>
          </a:p>
          <a:p>
            <a:pPr marL="109728" indent="0">
              <a:buNone/>
            </a:pPr>
            <a:r>
              <a:rPr lang="mk-MK" sz="2000" dirty="0" smtClean="0">
                <a:latin typeface="Arial" panose="020B0604020202020204" pitchFamily="34" charset="0"/>
                <a:cs typeface="Arial" panose="020B0604020202020204" pitchFamily="34" charset="0"/>
              </a:rPr>
              <a:t>    креатинин,фенол,индол и други уремиски супстанци во крвта а</a:t>
            </a:r>
          </a:p>
          <a:p>
            <a:pPr marL="109728" indent="0">
              <a:buNone/>
            </a:pPr>
            <a:r>
              <a:rPr lang="mk-MK" sz="2000" dirty="0" smtClean="0">
                <a:latin typeface="Arial" panose="020B0604020202020204" pitchFamily="34" charset="0"/>
                <a:cs typeface="Arial" panose="020B0604020202020204" pitchFamily="34" charset="0"/>
              </a:rPr>
              <a:t>    жолтеникава поради насобирање на мокрачниот пигмент во</a:t>
            </a:r>
          </a:p>
          <a:p>
            <a:pPr marL="109728" indent="0">
              <a:buNone/>
            </a:pPr>
            <a:r>
              <a:rPr lang="mk-MK" sz="2000" dirty="0" smtClean="0">
                <a:latin typeface="Arial" panose="020B0604020202020204" pitchFamily="34" charset="0"/>
                <a:cs typeface="Arial" panose="020B0604020202020204" pitchFamily="34" charset="0"/>
              </a:rPr>
              <a:t>    крвта: урохром</a:t>
            </a:r>
          </a:p>
          <a:p>
            <a:endParaRPr lang="mk-MK" sz="2000" dirty="0" smtClean="0">
              <a:latin typeface="Arial" panose="020B0604020202020204" pitchFamily="34" charset="0"/>
              <a:cs typeface="Arial" panose="020B0604020202020204" pitchFamily="34" charset="0"/>
            </a:endParaRPr>
          </a:p>
          <a:p>
            <a:endParaRPr lang="en-US" sz="2000" dirty="0"/>
          </a:p>
        </p:txBody>
      </p:sp>
      <p:sp>
        <p:nvSpPr>
          <p:cNvPr id="2" name="Title 1"/>
          <p:cNvSpPr>
            <a:spLocks noGrp="1"/>
          </p:cNvSpPr>
          <p:nvPr>
            <p:ph type="title"/>
          </p:nvPr>
        </p:nvSpPr>
        <p:spPr>
          <a:xfrm>
            <a:off x="457200" y="228600"/>
            <a:ext cx="8229600" cy="1143000"/>
          </a:xfrm>
        </p:spPr>
        <p:txBody>
          <a:bodyPr>
            <a:normAutofit/>
          </a:bodyPr>
          <a:lstStyle/>
          <a:p>
            <a:pPr algn="ctr"/>
            <a:r>
              <a:rPr lang="mk-MK" sz="2000" dirty="0" smtClean="0">
                <a:effectLst/>
                <a:latin typeface="Arial" panose="020B0604020202020204" pitchFamily="34" charset="0"/>
                <a:cs typeface="Arial" panose="020B0604020202020204" pitchFamily="34" charset="0"/>
              </a:rPr>
              <a:t>КАКО ПО НАДВОРЕШЕН ИЗГЛЕД МОЖЕ ДА СЕ ЗАБЕЛЕЖИ ДЕКА ПАЦИЕНТОТ ИМА ХББ</a:t>
            </a: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14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oma\Desktop\HBI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483722"/>
            <a:ext cx="2743200" cy="22311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oma\Desktop\ХБУ0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814" y="3477902"/>
            <a:ext cx="3160077" cy="21862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9691" y="990600"/>
            <a:ext cx="7315200" cy="1908215"/>
          </a:xfrm>
          <a:prstGeom prst="rect">
            <a:avLst/>
          </a:prstGeom>
        </p:spPr>
        <p:txBody>
          <a:bodyPr wrap="square">
            <a:spAutoFit/>
          </a:bodyPr>
          <a:lstStyle/>
          <a:p>
            <a:r>
              <a:rPr lang="mk-MK" sz="2000" b="1" dirty="0">
                <a:latin typeface="Arial" panose="020B0604020202020204" pitchFamily="34" charset="0"/>
                <a:cs typeface="Arial" panose="020B0604020202020204" pitchFamily="34" charset="0"/>
              </a:rPr>
              <a:t>2.Често имаат отоци </a:t>
            </a:r>
            <a:r>
              <a:rPr lang="mk-MK" sz="2000" dirty="0">
                <a:latin typeface="Arial" panose="020B0604020202020204" pitchFamily="34" charset="0"/>
                <a:cs typeface="Arial" panose="020B0604020202020204" pitchFamily="34" charset="0"/>
              </a:rPr>
              <a:t>околу скочните зглобови или околу очите.Отоците се поради зголемено губење на протеини со мокрачата или неспособноста на бубрегот да ја излачи водата поради што настанува насобирање на вода во абдомен, плука, срце (анасарка)</a:t>
            </a:r>
          </a:p>
          <a:p>
            <a:endParaRPr lang="en-US" dirty="0"/>
          </a:p>
        </p:txBody>
      </p:sp>
    </p:spTree>
    <p:extLst>
      <p:ext uri="{BB962C8B-B14F-4D97-AF65-F5344CB8AC3E}">
        <p14:creationId xmlns:p14="http://schemas.microsoft.com/office/powerpoint/2010/main" val="196385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5600" y="1142999"/>
            <a:ext cx="8229600" cy="1905000"/>
          </a:xfrm>
        </p:spPr>
        <p:txBody>
          <a:bodyPr/>
          <a:lstStyle/>
          <a:p>
            <a:r>
              <a:rPr lang="mk-MK" sz="2000" b="1" dirty="0">
                <a:latin typeface="Arial" panose="020B0604020202020204" pitchFamily="34" charset="0"/>
                <a:cs typeface="Arial" panose="020B0604020202020204" pitchFamily="34" charset="0"/>
              </a:rPr>
              <a:t>3.Лесно се </a:t>
            </a:r>
            <a:r>
              <a:rPr lang="mk-MK" sz="2000" b="1" dirty="0" smtClean="0">
                <a:latin typeface="Arial" panose="020B0604020202020204" pitchFamily="34" charset="0"/>
                <a:cs typeface="Arial" panose="020B0604020202020204" pitchFamily="34" charset="0"/>
              </a:rPr>
              <a:t>заморуваат. </a:t>
            </a:r>
            <a:r>
              <a:rPr lang="mk-MK" sz="2000" dirty="0">
                <a:latin typeface="Arial" panose="020B0604020202020204" pitchFamily="34" charset="0"/>
                <a:cs typeface="Arial" panose="020B0604020202020204" pitchFamily="34" charset="0"/>
              </a:rPr>
              <a:t>Тоа може да биде поради анемијата,поради вишокот на течност,понекогаш поради зголемениот крвен притисок и срцевата слабост но видно е дека се заморуваат и при најмал напор</a:t>
            </a:r>
            <a:endParaRPr lang="en-US" sz="2000" dirty="0">
              <a:latin typeface="Arial" panose="020B0604020202020204" pitchFamily="34" charset="0"/>
              <a:cs typeface="Arial" panose="020B0604020202020204" pitchFamily="34" charset="0"/>
            </a:endParaRPr>
          </a:p>
          <a:p>
            <a:endParaRPr lang="en-US" dirty="0"/>
          </a:p>
        </p:txBody>
      </p:sp>
      <p:pic>
        <p:nvPicPr>
          <p:cNvPr id="6" name="Picture 2" descr="C:\Users\Doma\Desktop\ХБИ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7999"/>
            <a:ext cx="4343400" cy="345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3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mk-MK" sz="2000" dirty="0" smtClean="0">
                <a:latin typeface="Arial" panose="020B0604020202020204" pitchFamily="34" charset="0"/>
                <a:cs typeface="Arial" panose="020B0604020202020204" pitchFamily="34" charset="0"/>
              </a:rPr>
              <a:t>Клиничка слика</a:t>
            </a:r>
          </a:p>
          <a:p>
            <a:r>
              <a:rPr lang="mk-MK" sz="2000" dirty="0" smtClean="0">
                <a:latin typeface="Arial" panose="020B0604020202020204" pitchFamily="34" charset="0"/>
                <a:cs typeface="Arial" panose="020B0604020202020204" pitchFamily="34" charset="0"/>
              </a:rPr>
              <a:t>Лабараториски наоди:</a:t>
            </a:r>
          </a:p>
          <a:p>
            <a:pPr marL="109728" indent="0">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 пад на гломеруларната филтрација</a:t>
            </a:r>
          </a:p>
          <a:p>
            <a:pPr marL="109728" indent="0">
              <a:buNone/>
            </a:pPr>
            <a:r>
              <a:rPr lang="mk-MK" sz="2000" dirty="0" smtClean="0">
                <a:latin typeface="Arial" panose="020B0604020202020204" pitchFamily="34" charset="0"/>
                <a:cs typeface="Arial" panose="020B0604020202020204" pitchFamily="34" charset="0"/>
              </a:rPr>
              <a:t>    - пораст на азотните матери(уреа и креатинин </a:t>
            </a:r>
          </a:p>
          <a:p>
            <a:pPr marL="109728" indent="0">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 пореметување на електролитите(зголемен Калиум со </a:t>
            </a:r>
          </a:p>
          <a:p>
            <a:pPr marL="109728" indent="0">
              <a:buNone/>
            </a:pPr>
            <a:r>
              <a:rPr lang="mk-MK" sz="2000" dirty="0" smtClean="0">
                <a:latin typeface="Arial" panose="020B0604020202020204" pitchFamily="34" charset="0"/>
                <a:cs typeface="Arial" panose="020B0604020202020204" pitchFamily="34" charset="0"/>
              </a:rPr>
              <a:t>      метаболична ацидоза)</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28600"/>
            <a:ext cx="8229600" cy="1143000"/>
          </a:xfrm>
        </p:spPr>
        <p:txBody>
          <a:bodyPr>
            <a:normAutofit/>
          </a:bodyPr>
          <a:lstStyle/>
          <a:p>
            <a:pPr algn="ctr"/>
            <a:r>
              <a:rPr lang="mk-MK" sz="2000" dirty="0" smtClean="0">
                <a:effectLst/>
                <a:latin typeface="Arial" panose="020B0604020202020204" pitchFamily="34" charset="0"/>
                <a:cs typeface="Arial" panose="020B0604020202020204" pitchFamily="34" charset="0"/>
              </a:rPr>
              <a:t>ДИЈАГНОЗА</a:t>
            </a:r>
            <a:endParaRPr lang="en-US" sz="2000" dirty="0">
              <a:effectLst/>
              <a:latin typeface="Arial" panose="020B0604020202020204" pitchFamily="34" charset="0"/>
              <a:cs typeface="Arial" panose="020B0604020202020204" pitchFamily="34" charset="0"/>
            </a:endParaRPr>
          </a:p>
        </p:txBody>
      </p:sp>
      <p:pic>
        <p:nvPicPr>
          <p:cNvPr id="5" name="Picture 5" descr="C:\Users\Doma\Desktop\HBI 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604650"/>
            <a:ext cx="2246618" cy="1746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oma\Desktop\HBI 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3124200" y="3604650"/>
            <a:ext cx="2246620" cy="1746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oma\Desktop\HBI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655" y="3598779"/>
            <a:ext cx="2424545" cy="175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0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073" y="914400"/>
            <a:ext cx="8229600" cy="4525963"/>
          </a:xfrm>
        </p:spPr>
        <p:txBody>
          <a:bodyPr>
            <a:normAutofit/>
          </a:bodyPr>
          <a:lstStyle/>
          <a:p>
            <a:r>
              <a:rPr lang="mk-MK" sz="2000" b="1" dirty="0" smtClean="0">
                <a:latin typeface="Arial" panose="020B0604020202020204" pitchFamily="34" charset="0"/>
                <a:cs typeface="Arial" panose="020B0604020202020204" pitchFamily="34" charset="0"/>
              </a:rPr>
              <a:t>1.Стадиум </a:t>
            </a:r>
            <a:r>
              <a:rPr lang="mk-MK" sz="2000" dirty="0" smtClean="0">
                <a:latin typeface="Arial" panose="020B0604020202020204" pitchFamily="34" charset="0"/>
                <a:cs typeface="Arial" panose="020B0604020202020204" pitchFamily="34" charset="0"/>
              </a:rPr>
              <a:t>– лекување на основната болест, хигиено диететски режим</a:t>
            </a:r>
          </a:p>
          <a:p>
            <a:r>
              <a:rPr lang="mk-MK" sz="2000" b="1" dirty="0" smtClean="0">
                <a:latin typeface="Arial" panose="020B0604020202020204" pitchFamily="34" charset="0"/>
                <a:cs typeface="Arial" panose="020B0604020202020204" pitchFamily="34" charset="0"/>
              </a:rPr>
              <a:t>2.Стадиум -  </a:t>
            </a:r>
            <a:r>
              <a:rPr lang="mk-MK" sz="2000" dirty="0" smtClean="0">
                <a:latin typeface="Arial" panose="020B0604020202020204" pitchFamily="34" charset="0"/>
                <a:cs typeface="Arial" panose="020B0604020202020204" pitchFamily="34" charset="0"/>
              </a:rPr>
              <a:t>намалување на белковините во исхраната,лекување на </a:t>
            </a:r>
            <a:r>
              <a:rPr lang="en-US" sz="2000" dirty="0" smtClean="0">
                <a:latin typeface="Arial" panose="020B0604020202020204" pitchFamily="34" charset="0"/>
                <a:cs typeface="Arial" panose="020B0604020202020204" pitchFamily="34" charset="0"/>
              </a:rPr>
              <a:t>HTA</a:t>
            </a:r>
            <a:r>
              <a:rPr lang="mk-MK" sz="2000" dirty="0">
                <a:latin typeface="Arial" panose="020B0604020202020204" pitchFamily="34" charset="0"/>
                <a:cs typeface="Arial" panose="020B0604020202020204" pitchFamily="34" charset="0"/>
              </a:rPr>
              <a:t>,</a:t>
            </a:r>
            <a:r>
              <a:rPr lang="mk-MK" sz="2000" dirty="0" smtClean="0">
                <a:latin typeface="Arial" panose="020B0604020202020204" pitchFamily="34" charset="0"/>
                <a:cs typeface="Arial" panose="020B0604020202020204" pitchFamily="34" charset="0"/>
              </a:rPr>
              <a:t>како и лекување на основната бубрежна болест</a:t>
            </a:r>
          </a:p>
          <a:p>
            <a:r>
              <a:rPr lang="mk-MK" sz="2000" b="1" dirty="0" smtClean="0">
                <a:latin typeface="Arial" panose="020B0604020202020204" pitchFamily="34" charset="0"/>
                <a:cs typeface="Arial" panose="020B0604020202020204" pitchFamily="34" charset="0"/>
              </a:rPr>
              <a:t>3.Стадиум </a:t>
            </a:r>
            <a:r>
              <a:rPr lang="mk-MK" sz="2000" dirty="0" smtClean="0">
                <a:latin typeface="Arial" panose="020B0604020202020204" pitchFamily="34" charset="0"/>
                <a:cs typeface="Arial" panose="020B0604020202020204" pitchFamily="34" charset="0"/>
              </a:rPr>
              <a:t>– намалено внесување на протеини во исхраната  но не под 20 гр./24 часа</a:t>
            </a:r>
          </a:p>
          <a:p>
            <a:pPr marL="109728" indent="0">
              <a:buNone/>
            </a:pPr>
            <a:r>
              <a:rPr lang="mk-MK" sz="2000" dirty="0" smtClean="0">
                <a:latin typeface="Arial" panose="020B0604020202020204" pitchFamily="34" charset="0"/>
                <a:cs typeface="Arial" panose="020B0604020202020204" pitchFamily="34" charset="0"/>
              </a:rPr>
              <a:t>    Корекција на ацидобазен статус и електролити</a:t>
            </a:r>
          </a:p>
          <a:p>
            <a:r>
              <a:rPr lang="mk-MK" sz="2000" b="1" dirty="0" smtClean="0">
                <a:latin typeface="Arial" panose="020B0604020202020204" pitchFamily="34" charset="0"/>
                <a:cs typeface="Arial" panose="020B0604020202020204" pitchFamily="34" charset="0"/>
              </a:rPr>
              <a:t>4.Терминална бубрежна инсуфициенција  </a:t>
            </a:r>
            <a:r>
              <a:rPr lang="mk-MK" sz="2000" dirty="0" smtClean="0">
                <a:latin typeface="Arial" panose="020B0604020202020204" pitchFamily="34" charset="0"/>
                <a:cs typeface="Arial" panose="020B0604020202020204" pitchFamily="34" charset="0"/>
              </a:rPr>
              <a:t>- лекувањето единствено е можно со дијализа</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152400"/>
            <a:ext cx="8229600" cy="609600"/>
          </a:xfrm>
        </p:spPr>
        <p:txBody>
          <a:bodyPr>
            <a:normAutofit/>
          </a:bodyPr>
          <a:lstStyle/>
          <a:p>
            <a:pPr algn="ctr"/>
            <a:r>
              <a:rPr lang="mk-MK" sz="2000" b="1" dirty="0" smtClean="0">
                <a:effectLst/>
                <a:latin typeface="Arial" panose="020B0604020202020204" pitchFamily="34" charset="0"/>
                <a:cs typeface="Arial" panose="020B0604020202020204" pitchFamily="34" charset="0"/>
              </a:rPr>
              <a:t>ЛЕКУВАЊЕ</a:t>
            </a:r>
            <a:endParaRPr lang="en-US" sz="2000" b="1" dirty="0">
              <a:effectLst/>
              <a:latin typeface="Arial" panose="020B0604020202020204" pitchFamily="34" charset="0"/>
              <a:cs typeface="Arial" panose="020B0604020202020204" pitchFamily="34" charset="0"/>
            </a:endParaRPr>
          </a:p>
        </p:txBody>
      </p:sp>
      <p:pic>
        <p:nvPicPr>
          <p:cNvPr id="11267" name="Picture 3" descr="C:\Users\Doma\Desktop\ХБИ 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4345341"/>
            <a:ext cx="2445327" cy="183570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Doma\Desktop\ХБИ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344443"/>
            <a:ext cx="2633663" cy="177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1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629400"/>
            <a:ext cx="8229600" cy="45719"/>
          </a:xfrm>
        </p:spPr>
        <p:txBody>
          <a:bodyPr>
            <a:normAutofit fontScale="25000" lnSpcReduction="20000"/>
          </a:bodyPr>
          <a:lstStyle/>
          <a:p>
            <a:endParaRPr lang="en-US" dirty="0"/>
          </a:p>
        </p:txBody>
      </p:sp>
      <p:sp>
        <p:nvSpPr>
          <p:cNvPr id="2" name="Title 1"/>
          <p:cNvSpPr>
            <a:spLocks noGrp="1"/>
          </p:cNvSpPr>
          <p:nvPr>
            <p:ph type="title"/>
          </p:nvPr>
        </p:nvSpPr>
        <p:spPr/>
        <p:txBody>
          <a:bodyPr>
            <a:normAutofit/>
          </a:bodyPr>
          <a:lstStyle/>
          <a:p>
            <a:pPr algn="ctr"/>
            <a:r>
              <a:rPr lang="mk-MK" sz="2000" dirty="0" smtClean="0">
                <a:effectLst/>
                <a:latin typeface="Arial" panose="020B0604020202020204" pitchFamily="34" charset="0"/>
                <a:cs typeface="Arial" panose="020B0604020202020204" pitchFamily="34" charset="0"/>
              </a:rPr>
              <a:t>Како да ги сочуваме бубрезите од заболување</a:t>
            </a:r>
            <a:endParaRPr lang="en-US" sz="2000" dirty="0">
              <a:effectLst/>
              <a:latin typeface="Arial" panose="020B0604020202020204" pitchFamily="34" charset="0"/>
              <a:cs typeface="Arial" panose="020B0604020202020204" pitchFamily="34" charset="0"/>
            </a:endParaRPr>
          </a:p>
        </p:txBody>
      </p:sp>
      <p:pic>
        <p:nvPicPr>
          <p:cNvPr id="10242" name="Picture 2" descr="C:\Users\Doma\Desktop\ХБИ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6528816"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6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4754563"/>
          </a:xfrm>
        </p:spPr>
        <p:txBody>
          <a:bodyPr>
            <a:normAutofit/>
          </a:bodyPr>
          <a:lstStyle/>
          <a:p>
            <a:endParaRPr lang="mk-MK" sz="2000" dirty="0" smtClean="0"/>
          </a:p>
          <a:p>
            <a:r>
              <a:rPr lang="mk-MK" sz="2000" dirty="0" smtClean="0">
                <a:latin typeface="Arial" panose="020B0604020202020204" pitchFamily="34" charset="0"/>
                <a:cs typeface="Arial" panose="020B0604020202020204" pitchFamily="34" charset="0"/>
              </a:rPr>
              <a:t>ХБИ е заболување  со споро и континуирано губење на бубрежната функција со што прогресивно се зголемуваат токсините во крвта</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a:r>
              <a:rPr lang="mk-MK" sz="2000" b="1" dirty="0" smtClean="0">
                <a:effectLst/>
                <a:latin typeface="Arial" panose="020B0604020202020204" pitchFamily="34" charset="0"/>
                <a:cs typeface="Arial" panose="020B0604020202020204" pitchFamily="34" charset="0"/>
              </a:rPr>
              <a:t>ДЕФИНИЦИЈА</a:t>
            </a:r>
            <a:endParaRPr lang="en-US" sz="2000" b="1" dirty="0">
              <a:effectLst/>
              <a:latin typeface="Arial" panose="020B0604020202020204" pitchFamily="34" charset="0"/>
              <a:cs typeface="Arial" panose="020B0604020202020204" pitchFamily="34" charset="0"/>
            </a:endParaRPr>
          </a:p>
        </p:txBody>
      </p:sp>
      <p:pic>
        <p:nvPicPr>
          <p:cNvPr id="1028" name="Picture 4" descr="C:\Users\Doma\Desktop\HBI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76600"/>
            <a:ext cx="4730503" cy="231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9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mk-MK" sz="2000" dirty="0" smtClean="0">
                <a:latin typeface="Arial" panose="020B0604020202020204" pitchFamily="34" charset="0"/>
                <a:cs typeface="Arial" panose="020B0604020202020204" pitchFamily="34" charset="0"/>
              </a:rPr>
              <a:t>Повеке бубрежни заболувања завршуваат со ХБИ (гломерулонефритис,хроничен пиелонефритис,опструктивна уропатија) како и последица од диабет и хипертензија</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a:r>
              <a:rPr lang="mk-MK" sz="2000" b="1" dirty="0" smtClean="0">
                <a:effectLst/>
                <a:latin typeface="Arial" panose="020B0604020202020204" pitchFamily="34" charset="0"/>
                <a:cs typeface="Arial" panose="020B0604020202020204" pitchFamily="34" charset="0"/>
              </a:rPr>
              <a:t>ЕТИОЛОГИЈА</a:t>
            </a:r>
            <a:endParaRPr lang="en-US" sz="2000" b="1" dirty="0">
              <a:effectLst/>
              <a:latin typeface="Arial" panose="020B0604020202020204" pitchFamily="34" charset="0"/>
              <a:cs typeface="Arial" panose="020B0604020202020204" pitchFamily="34" charset="0"/>
            </a:endParaRPr>
          </a:p>
        </p:txBody>
      </p:sp>
      <p:pic>
        <p:nvPicPr>
          <p:cNvPr id="2050" name="Picture 2" descr="C:\Users\Doma\Desktop\HBI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81400"/>
            <a:ext cx="4329397"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oma\Desktop\хХБИ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36512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5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mk-MK" sz="2000" dirty="0" smtClean="0">
                <a:latin typeface="Arial" panose="020B0604020202020204" pitchFamily="34" charset="0"/>
                <a:cs typeface="Arial" panose="020B0604020202020204" pitchFamily="34" charset="0"/>
              </a:rPr>
              <a:t>Клиничката слика зависи од  јачината на гломеруларната филтрација</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a:r>
              <a:rPr lang="mk-MK" sz="2000" dirty="0" smtClean="0">
                <a:effectLst/>
                <a:latin typeface="Arial" panose="020B0604020202020204" pitchFamily="34" charset="0"/>
                <a:cs typeface="Arial" panose="020B0604020202020204" pitchFamily="34" charset="0"/>
              </a:rPr>
              <a:t>КЛИНИЧКА СЛИКА</a:t>
            </a:r>
            <a:endParaRPr lang="en-US" sz="2000" dirty="0">
              <a:effectLst/>
              <a:latin typeface="Arial" panose="020B0604020202020204" pitchFamily="34" charset="0"/>
              <a:cs typeface="Arial" panose="020B0604020202020204" pitchFamily="34" charset="0"/>
            </a:endParaRPr>
          </a:p>
        </p:txBody>
      </p:sp>
      <p:pic>
        <p:nvPicPr>
          <p:cNvPr id="3076" name="Picture 4" descr="C:\Users\Doma\Desktop\HBI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3854736" cy="29479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oma\Desktop\HBI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04835"/>
            <a:ext cx="3930648" cy="294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1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297363"/>
          </a:xfrm>
        </p:spPr>
        <p:txBody>
          <a:bodyPr>
            <a:normAutofit/>
          </a:bodyPr>
          <a:lstStyle/>
          <a:p>
            <a:r>
              <a:rPr lang="mk-MK" sz="2000" dirty="0" smtClean="0">
                <a:latin typeface="Arial" panose="020B0604020202020204" pitchFamily="34" charset="0"/>
                <a:cs typeface="Arial" panose="020B0604020202020204" pitchFamily="34" charset="0"/>
              </a:rPr>
              <a:t>Намалување на јачината на гломеруларната филтрација на  60%  (50мл./мин)</a:t>
            </a:r>
            <a:endParaRPr lang="en-US" sz="2000" dirty="0" smtClean="0">
              <a:latin typeface="Arial" panose="020B0604020202020204" pitchFamily="34" charset="0"/>
              <a:cs typeface="Arial" panose="020B0604020202020204" pitchFamily="34" charset="0"/>
            </a:endParaRPr>
          </a:p>
          <a:p>
            <a:endParaRPr lang="mk-MK" sz="2000" dirty="0" smtClean="0"/>
          </a:p>
        </p:txBody>
      </p:sp>
      <p:sp>
        <p:nvSpPr>
          <p:cNvPr id="2" name="Title 1"/>
          <p:cNvSpPr>
            <a:spLocks noGrp="1"/>
          </p:cNvSpPr>
          <p:nvPr>
            <p:ph type="title"/>
          </p:nvPr>
        </p:nvSpPr>
        <p:spPr>
          <a:xfrm>
            <a:off x="685800" y="457200"/>
            <a:ext cx="7239000" cy="1295400"/>
          </a:xfrm>
        </p:spPr>
        <p:txBody>
          <a:bodyPr>
            <a:normAutofit/>
          </a:bodyPr>
          <a:lstStyle/>
          <a:p>
            <a:pPr algn="ctr"/>
            <a:r>
              <a:rPr lang="mk-MK" sz="2000" b="1" dirty="0" smtClean="0">
                <a:effectLst/>
                <a:latin typeface="Arial" panose="020B0604020202020204" pitchFamily="34" charset="0"/>
                <a:cs typeface="Arial" panose="020B0604020202020204" pitchFamily="34" charset="0"/>
              </a:rPr>
              <a:t>1  СТАДИУМ  НА  ХБИ</a:t>
            </a:r>
            <a:endParaRPr lang="en-US" sz="2000" b="1" dirty="0">
              <a:effectLst/>
              <a:latin typeface="Arial" panose="020B0604020202020204" pitchFamily="34" charset="0"/>
              <a:cs typeface="Arial" panose="020B0604020202020204" pitchFamily="34" charset="0"/>
            </a:endParaRPr>
          </a:p>
        </p:txBody>
      </p:sp>
      <p:pic>
        <p:nvPicPr>
          <p:cNvPr id="1029" name="Picture 5" descr="C:\Users\Doma\Desktop\ХБИ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27345"/>
            <a:ext cx="4800600" cy="313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6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mk-MK" sz="2000" dirty="0" smtClean="0">
                <a:latin typeface="Arial" panose="020B0604020202020204" pitchFamily="34" charset="0"/>
                <a:cs typeface="Arial" panose="020B0604020202020204" pitchFamily="34" charset="0"/>
              </a:rPr>
              <a:t>Настанува ретенција на азотни материи и намалување на  гломеруларната филтрација на 75% (30 ми /мин.)</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a:r>
              <a:rPr lang="mk-MK" sz="2000" dirty="0" smtClean="0">
                <a:effectLst/>
                <a:latin typeface="Arial" panose="020B0604020202020204" pitchFamily="34" charset="0"/>
                <a:cs typeface="Arial" panose="020B0604020202020204" pitchFamily="34" charset="0"/>
              </a:rPr>
              <a:t>2. СТАДИУМ НА ХБИ</a:t>
            </a:r>
            <a:br>
              <a:rPr lang="mk-MK" sz="2000" dirty="0" smtClean="0">
                <a:effectLst/>
                <a:latin typeface="Arial" panose="020B0604020202020204" pitchFamily="34" charset="0"/>
                <a:cs typeface="Arial" panose="020B0604020202020204" pitchFamily="34" charset="0"/>
              </a:rPr>
            </a:br>
            <a:r>
              <a:rPr lang="mk-MK" sz="2000" dirty="0" smtClean="0">
                <a:effectLst/>
                <a:latin typeface="Arial" panose="020B0604020202020204" pitchFamily="34" charset="0"/>
                <a:cs typeface="Arial" panose="020B0604020202020204" pitchFamily="34" charset="0"/>
              </a:rPr>
              <a:t>АЗОТЕМИЈА</a:t>
            </a:r>
            <a:endParaRPr lang="en-US" sz="2000" dirty="0">
              <a:effectLst/>
              <a:latin typeface="Arial" panose="020B0604020202020204" pitchFamily="34" charset="0"/>
              <a:cs typeface="Arial" panose="020B0604020202020204" pitchFamily="34" charset="0"/>
            </a:endParaRPr>
          </a:p>
        </p:txBody>
      </p:sp>
      <p:pic>
        <p:nvPicPr>
          <p:cNvPr id="4100" name="Picture 4" descr="C:\Users\Doma\Desktop\H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634874"/>
            <a:ext cx="3770878" cy="9722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oma\Desktop\HBI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250" y="2514600"/>
            <a:ext cx="5080378" cy="333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00100" lvl="1" indent="-342900">
              <a:buFont typeface="Arial" panose="020B0604020202020204" pitchFamily="34" charset="0"/>
              <a:buChar char="•"/>
            </a:pPr>
            <a:r>
              <a:rPr lang="mk-MK" sz="2000" dirty="0" smtClean="0">
                <a:latin typeface="Arial" panose="020B0604020202020204" pitchFamily="34" charset="0"/>
                <a:cs typeface="Arial" panose="020B0604020202020204" pitchFamily="34" charset="0"/>
              </a:rPr>
              <a:t>Намалување на гломеруларната филтрација на 90-92% (10 мл./мин)</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a:r>
              <a:rPr lang="mk-MK" sz="2000" b="1" dirty="0" smtClean="0">
                <a:effectLst/>
                <a:latin typeface="Arial" panose="020B0604020202020204" pitchFamily="34" charset="0"/>
                <a:cs typeface="Arial" panose="020B0604020202020204" pitchFamily="34" charset="0"/>
              </a:rPr>
              <a:t>3. СТАДИУМ НА ХБИ</a:t>
            </a:r>
            <a:r>
              <a:rPr lang="mk-MK" sz="2000" b="1" dirty="0">
                <a:effectLst/>
                <a:latin typeface="Arial" panose="020B0604020202020204" pitchFamily="34" charset="0"/>
                <a:cs typeface="Arial" panose="020B0604020202020204" pitchFamily="34" charset="0"/>
              </a:rPr>
              <a:t/>
            </a:r>
            <a:br>
              <a:rPr lang="mk-MK" sz="2000" b="1" dirty="0">
                <a:effectLst/>
                <a:latin typeface="Arial" panose="020B0604020202020204" pitchFamily="34" charset="0"/>
                <a:cs typeface="Arial" panose="020B0604020202020204" pitchFamily="34" charset="0"/>
              </a:rPr>
            </a:br>
            <a:r>
              <a:rPr lang="mk-MK" sz="2000" b="1" dirty="0" smtClean="0">
                <a:effectLst/>
                <a:latin typeface="Arial" panose="020B0604020202020204" pitchFamily="34" charset="0"/>
                <a:cs typeface="Arial" panose="020B0604020202020204" pitchFamily="34" charset="0"/>
              </a:rPr>
              <a:t>(МАНИФЕСНА БУБРЕЖНА ИНСУФИЦИЕНЦИЈА)</a:t>
            </a:r>
            <a:endParaRPr lang="en-US" sz="2000" b="1" dirty="0">
              <a:effectLst/>
              <a:latin typeface="Arial" panose="020B0604020202020204" pitchFamily="34" charset="0"/>
              <a:cs typeface="Arial" panose="020B0604020202020204" pitchFamily="34" charset="0"/>
            </a:endParaRPr>
          </a:p>
        </p:txBody>
      </p:sp>
      <p:pic>
        <p:nvPicPr>
          <p:cNvPr id="5122" name="Picture 2" descr="C:\Users\Doma\Desktop\HBI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9083"/>
            <a:ext cx="4925750" cy="323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3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mk-MK" sz="2000" dirty="0" smtClean="0">
                <a:latin typeface="Arial" panose="020B0604020202020204" pitchFamily="34" charset="0"/>
                <a:cs typeface="Arial" panose="020B0604020202020204" pitchFamily="34" charset="0"/>
              </a:rPr>
              <a:t>Пад на гломеруларната филтрација под 5л/мин. со најтешки компликации и уремична кома</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a:r>
              <a:rPr lang="mk-MK" sz="2000" b="1" dirty="0" smtClean="0">
                <a:effectLst/>
                <a:latin typeface="Arial" panose="020B0604020202020204" pitchFamily="34" charset="0"/>
                <a:cs typeface="Arial" panose="020B0604020202020204" pitchFamily="34" charset="0"/>
              </a:rPr>
              <a:t>4. СТАДИУМ НА ХБИ</a:t>
            </a:r>
            <a:br>
              <a:rPr lang="mk-MK" sz="2000" b="1" dirty="0" smtClean="0">
                <a:effectLst/>
                <a:latin typeface="Arial" panose="020B0604020202020204" pitchFamily="34" charset="0"/>
                <a:cs typeface="Arial" panose="020B0604020202020204" pitchFamily="34" charset="0"/>
              </a:rPr>
            </a:br>
            <a:r>
              <a:rPr lang="mk-MK" sz="2000" b="1" dirty="0" smtClean="0">
                <a:effectLst/>
                <a:latin typeface="Arial" panose="020B0604020202020204" pitchFamily="34" charset="0"/>
                <a:cs typeface="Arial" panose="020B0604020202020204" pitchFamily="34" charset="0"/>
              </a:rPr>
              <a:t>(КЛИНИЧКА УРЕМИЈА</a:t>
            </a:r>
            <a:r>
              <a:rPr lang="mk-MK" sz="2000" dirty="0" smtClean="0"/>
              <a:t>)</a:t>
            </a:r>
            <a:endParaRPr lang="en-US" sz="2000" dirty="0"/>
          </a:p>
        </p:txBody>
      </p:sp>
      <p:pic>
        <p:nvPicPr>
          <p:cNvPr id="6146" name="Picture 2" descr="C:\Users\Doma\Desktop\АБИ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091" y="3540455"/>
            <a:ext cx="3098981" cy="232207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oma\Desktop\HBI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21982"/>
            <a:ext cx="4800600" cy="233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2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95400"/>
            <a:ext cx="3962400" cy="3080018"/>
          </a:xfrm>
        </p:spPr>
      </p:pic>
      <p:sp>
        <p:nvSpPr>
          <p:cNvPr id="2" name="Title 1"/>
          <p:cNvSpPr>
            <a:spLocks noGrp="1"/>
          </p:cNvSpPr>
          <p:nvPr>
            <p:ph type="title"/>
          </p:nvPr>
        </p:nvSpPr>
        <p:spPr/>
        <p:txBody>
          <a:bodyPr>
            <a:normAutofit/>
          </a:bodyPr>
          <a:lstStyle/>
          <a:p>
            <a:pPr algn="ctr"/>
            <a:r>
              <a:rPr lang="mk-MK" sz="2000" dirty="0" smtClean="0">
                <a:effectLst/>
                <a:latin typeface="Arial" panose="020B0604020202020204" pitchFamily="34" charset="0"/>
                <a:cs typeface="Arial" panose="020B0604020202020204" pitchFamily="34" charset="0"/>
              </a:rPr>
              <a:t>Постапки според наодот во урината</a:t>
            </a:r>
            <a:endParaRPr lang="en-US" sz="2000" dirty="0">
              <a:effectLst/>
              <a:latin typeface="Arial" panose="020B0604020202020204" pitchFamily="34" charset="0"/>
              <a:cs typeface="Arial" panose="020B0604020202020204" pitchFamily="34" charset="0"/>
            </a:endParaRPr>
          </a:p>
        </p:txBody>
      </p:sp>
      <p:pic>
        <p:nvPicPr>
          <p:cNvPr id="7175" name="Picture 7" descr="C:\Users\Doma\Desktop\HBI 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295400"/>
            <a:ext cx="39497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Doma\Desktop\HBI 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4488539"/>
            <a:ext cx="3949725" cy="230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35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TotalTime>
  <Words>367</Words>
  <Application>Microsoft Office PowerPoint</Application>
  <PresentationFormat>On-screen Show (4:3)</PresentationFormat>
  <Paragraphs>43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БОЛЕСТИ НА УРИНАРЕН СИСТЕМ</vt:lpstr>
      <vt:lpstr>ДЕФИНИЦИЈА</vt:lpstr>
      <vt:lpstr>ЕТИОЛОГИЈА</vt:lpstr>
      <vt:lpstr>КЛИНИЧКА СЛИКА</vt:lpstr>
      <vt:lpstr>1  СТАДИУМ  НА  ХБИ</vt:lpstr>
      <vt:lpstr>2. СТАДИУМ НА ХБИ АЗОТЕМИЈА</vt:lpstr>
      <vt:lpstr>3. СТАДИУМ НА ХБИ (МАНИФЕСНА БУБРЕЖНА ИНСУФИЦИЕНЦИЈА)</vt:lpstr>
      <vt:lpstr>4. СТАДИУМ НА ХБИ (КЛИНИЧКА УРЕМИЈА)</vt:lpstr>
      <vt:lpstr>Постапки според наодот во урината</vt:lpstr>
      <vt:lpstr>КАКО ПО НАДВОРЕШЕН ИЗГЛЕД МОЖЕ ДА СЕ ЗАБЕЛЕЖИ ДЕКА ПАЦИЕНТОТ ИМА ХББ</vt:lpstr>
      <vt:lpstr>PowerPoint Presentation</vt:lpstr>
      <vt:lpstr>PowerPoint Presentation</vt:lpstr>
      <vt:lpstr>ДИЈАГНОЗА</vt:lpstr>
      <vt:lpstr>ЛЕКУВАЊЕ</vt:lpstr>
      <vt:lpstr>Како да ги сочуваме бубрезите од заболување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БОЛЕСТИ НА УРИНАРЕН СИСТЕМ</dc:title>
  <dc:creator>Doma</dc:creator>
  <cp:lastModifiedBy>Doma</cp:lastModifiedBy>
  <cp:revision>25</cp:revision>
  <dcterms:created xsi:type="dcterms:W3CDTF">2020-03-20T11:22:27Z</dcterms:created>
  <dcterms:modified xsi:type="dcterms:W3CDTF">2020-03-20T17:54:59Z</dcterms:modified>
  <cp:contentStatus/>
</cp:coreProperties>
</file>