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4454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5960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7714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8300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9201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853724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28396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6819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1685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760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1277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3193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2613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9918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2338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1286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FE547-420F-4784-907A-DD8723580852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773D4D-074A-48AE-BF59-F309D00EB54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2934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s://mk.wikipedia.org/wiki/%D0%96%D0%B8%D0%B2%D0%BE%D1%82%D0%BD%D0%B0_%D1%81%D1%80%D0%B5%D0%B4%D0%B8%D0%BD%D0%B0" TargetMode="External"/><Relationship Id="rId7" Type="http://schemas.openxmlformats.org/officeDocument/2006/relationships/image" Target="../media/image1.jpg"/><Relationship Id="rId2" Type="http://schemas.openxmlformats.org/officeDocument/2006/relationships/hyperlink" Target="https://mk.wikipedia.org/wiki/%D0%95%D0%BA%D0%BE%D0%BB%D0%BE%D0%B3%D0%B8%D1%98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k.wikipedia.org/wiki/%D0%A0%D0%B0%D1%81%D1%82%D0%B5%D0%BD%D0%B8%D0%B5" TargetMode="External"/><Relationship Id="rId5" Type="http://schemas.openxmlformats.org/officeDocument/2006/relationships/hyperlink" Target="https://mk.wikipedia.org/wiki/%D0%96%D0%B8%D0%B2%D0%BE%D1%82%D0%BD%D0%BE" TargetMode="External"/><Relationship Id="rId4" Type="http://schemas.openxmlformats.org/officeDocument/2006/relationships/hyperlink" Target="https://mk.wikipedia.org/wiki/%D0%9F%D0%BE%D0%BF%D1%83%D0%BB%D0%B0%D1%86%D0%B8%D1%98%D0%B0" TargetMode="External"/><Relationship Id="rId9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k.wikipedia.org/wiki/%D0%9E%D1%80%D0%B3%D0%B0%D0%BD%D0%B8%D0%B7%D0%B0%D0%BC" TargetMode="External"/><Relationship Id="rId2" Type="http://schemas.openxmlformats.org/officeDocument/2006/relationships/hyperlink" Target="https://mk.wikipedia.org/wiki/%D0%95%D0%BA%D0%BE%D1%81%D0%B8%D1%81%D1%82%D0%B5%D0%B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k.wikipedia.org/wiki/%D0%98%D1%81%D1%85%D1%80%D0%B0%D0%BD%D0%B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884" y="472702"/>
            <a:ext cx="7766936" cy="2128830"/>
          </a:xfrm>
        </p:spPr>
        <p:txBody>
          <a:bodyPr/>
          <a:lstStyle/>
          <a:p>
            <a:pPr algn="ctr"/>
            <a:r>
              <a:rPr lang="mk-MK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ЛОКАЛНИ ЖИВЕАЛИШТА И СИНЏИРИ НА ИСХРАНА</a:t>
            </a:r>
            <a:endParaRPr lang="mk-MK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Шесто одделение </a:t>
            </a:r>
          </a:p>
          <a:p>
            <a:r>
              <a:rPr lang="mk-MK" dirty="0" smtClean="0"/>
              <a:t>Материјал за период од 16 – 31 март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9430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Локални живеалишта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Живеалиште</a:t>
            </a:r>
            <a:r>
              <a:rPr lang="ru-RU" dirty="0"/>
              <a:t>, </a:t>
            </a:r>
            <a:r>
              <a:rPr lang="ru-RU" dirty="0" smtClean="0"/>
              <a:t>(</a:t>
            </a:r>
            <a:r>
              <a:rPr lang="ru-RU" b="1" dirty="0" smtClean="0"/>
              <a:t>станиште</a:t>
            </a:r>
            <a:r>
              <a:rPr lang="ru-RU" dirty="0"/>
              <a:t>)</a:t>
            </a:r>
            <a:r>
              <a:rPr lang="ru-RU" dirty="0" smtClean="0"/>
              <a:t> </a:t>
            </a:r>
            <a:r>
              <a:rPr lang="ru-RU" dirty="0"/>
              <a:t>e секоја </a:t>
            </a:r>
            <a:r>
              <a:rPr lang="ru-RU" dirty="0">
                <a:hlinkClick r:id="rId2" tooltip="Екологија"/>
              </a:rPr>
              <a:t>еколошка</a:t>
            </a:r>
            <a:r>
              <a:rPr lang="ru-RU" dirty="0"/>
              <a:t> или </a:t>
            </a:r>
            <a:r>
              <a:rPr lang="ru-RU" dirty="0">
                <a:hlinkClick r:id="rId3" tooltip="Животна средина"/>
              </a:rPr>
              <a:t>околна</a:t>
            </a:r>
            <a:r>
              <a:rPr lang="ru-RU" dirty="0"/>
              <a:t> средина која е населена со одреден вид (или </a:t>
            </a:r>
            <a:r>
              <a:rPr lang="ru-RU" dirty="0">
                <a:hlinkClick r:id="rId4" tooltip="Популација"/>
              </a:rPr>
              <a:t>популација</a:t>
            </a:r>
            <a:r>
              <a:rPr lang="ru-RU" dirty="0"/>
              <a:t>) на </a:t>
            </a:r>
            <a:r>
              <a:rPr lang="ru-RU" dirty="0">
                <a:hlinkClick r:id="rId5" tooltip="Животно"/>
              </a:rPr>
              <a:t>животно</a:t>
            </a:r>
            <a:r>
              <a:rPr lang="ru-RU" dirty="0"/>
              <a:t>, </a:t>
            </a:r>
            <a:r>
              <a:rPr lang="ru-RU" dirty="0">
                <a:hlinkClick r:id="rId6" tooltip="Растение"/>
              </a:rPr>
              <a:t>растение</a:t>
            </a:r>
            <a:r>
              <a:rPr lang="ru-RU" dirty="0"/>
              <a:t> или друг тип на организам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Живеалиште може да биде:</a:t>
            </a:r>
          </a:p>
          <a:p>
            <a:r>
              <a:rPr lang="ru-RU" dirty="0" smtClean="0"/>
              <a:t>Бара</a:t>
            </a:r>
          </a:p>
          <a:p>
            <a:r>
              <a:rPr lang="ru-RU" dirty="0" smtClean="0"/>
              <a:t>Река </a:t>
            </a:r>
          </a:p>
          <a:p>
            <a:r>
              <a:rPr lang="ru-RU" dirty="0" smtClean="0"/>
              <a:t>Ливада</a:t>
            </a:r>
          </a:p>
          <a:p>
            <a:r>
              <a:rPr lang="ru-RU" dirty="0" smtClean="0"/>
              <a:t>Шума </a:t>
            </a:r>
          </a:p>
          <a:p>
            <a:r>
              <a:rPr lang="ru-RU" dirty="0" smtClean="0"/>
              <a:t>Пустина </a:t>
            </a:r>
          </a:p>
          <a:p>
            <a:r>
              <a:rPr lang="ru-RU" dirty="0" smtClean="0"/>
              <a:t>Дрво ....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677" y="2856310"/>
            <a:ext cx="2286000" cy="171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746" y="3690276"/>
            <a:ext cx="2333625" cy="1962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677" y="485232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8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Задача: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Секој ученик потребно е да направи живеалиште за локални диви животни.</a:t>
            </a:r>
          </a:p>
          <a:p>
            <a:pPr marL="0" indent="0">
              <a:buNone/>
            </a:pPr>
            <a:r>
              <a:rPr lang="mk-MK" dirty="0" smtClean="0"/>
              <a:t>Правиме куќичка за птици од картон или пластика.</a:t>
            </a:r>
          </a:p>
          <a:p>
            <a:pPr marL="0" indent="0">
              <a:buNone/>
            </a:pPr>
            <a:r>
              <a:rPr lang="mk-MK" dirty="0" smtClean="0"/>
              <a:t>Примери:</a:t>
            </a:r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r>
              <a:rPr lang="mk-MK" dirty="0" smtClean="0"/>
              <a:t>Куќичка од картон!					Куќичка од платично шише!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603796"/>
            <a:ext cx="2790825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353027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34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Синџири на исхрана - произведувачи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Синџирите</a:t>
            </a:r>
            <a:r>
              <a:rPr lang="ru-RU" dirty="0"/>
              <a:t> (</a:t>
            </a:r>
            <a:r>
              <a:rPr lang="ru-RU" b="1" dirty="0"/>
              <a:t>ланците</a:t>
            </a:r>
            <a:r>
              <a:rPr lang="ru-RU" dirty="0"/>
              <a:t>) </a:t>
            </a:r>
            <a:r>
              <a:rPr lang="ru-RU" b="1" dirty="0"/>
              <a:t>на исхрана</a:t>
            </a:r>
            <a:r>
              <a:rPr lang="ru-RU" dirty="0"/>
              <a:t> во еден </a:t>
            </a:r>
            <a:r>
              <a:rPr lang="ru-RU" dirty="0">
                <a:hlinkClick r:id="rId2" tooltip="Екосистем"/>
              </a:rPr>
              <a:t>екосистем</a:t>
            </a:r>
            <a:r>
              <a:rPr lang="ru-RU" dirty="0"/>
              <a:t> укажуваат на тоа на кое хиерархиско ниво се наоѓа еден </a:t>
            </a:r>
            <a:r>
              <a:rPr lang="ru-RU" dirty="0">
                <a:hlinkClick r:id="rId3" tooltip="Организам"/>
              </a:rPr>
              <a:t>организам</a:t>
            </a:r>
            <a:r>
              <a:rPr lang="ru-RU" dirty="0"/>
              <a:t> во </a:t>
            </a:r>
            <a:r>
              <a:rPr lang="ru-RU" dirty="0">
                <a:hlinkClick r:id="rId4" tooltip="Исхрана"/>
              </a:rPr>
              <a:t>исхраната</a:t>
            </a:r>
            <a:r>
              <a:rPr lang="ru-RU" dirty="0"/>
              <a:t> на останатите организми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Секој синџир на исхрана започнува со </a:t>
            </a:r>
            <a:r>
              <a:rPr lang="ru-RU" u="sng" dirty="0" smtClean="0">
                <a:solidFill>
                  <a:schemeClr val="accent1"/>
                </a:solidFill>
              </a:rPr>
              <a:t>произведувач.</a:t>
            </a:r>
          </a:p>
          <a:p>
            <a:r>
              <a:rPr lang="ru-RU" dirty="0" smtClean="0"/>
              <a:t>Произведувачот обезбедува храна за животните и инсектите кои не можат сами да си создадат храна. Произведувачот секогаш е растение, кое што со процесот на фотосинтеза создава храна за себе и за останатите живи организми.</a:t>
            </a:r>
          </a:p>
          <a:p>
            <a:r>
              <a:rPr lang="ru-RU" dirty="0" smtClean="0"/>
              <a:t>Потрошувачите се хранат со готова храна. </a:t>
            </a:r>
          </a:p>
          <a:p>
            <a:pPr marL="0" indent="0">
              <a:buNone/>
            </a:pPr>
            <a:r>
              <a:rPr lang="ru-RU" dirty="0" smtClean="0"/>
              <a:t>Според видот на храна тие се делат на: </a:t>
            </a:r>
          </a:p>
          <a:p>
            <a:pPr marL="0" indent="0">
              <a:buNone/>
            </a:pPr>
            <a:r>
              <a:rPr lang="ru-RU" dirty="0" smtClean="0"/>
              <a:t>Тревојати – се хранат само со растенија</a:t>
            </a:r>
          </a:p>
          <a:p>
            <a:pPr marL="0" indent="0">
              <a:buNone/>
            </a:pPr>
            <a:r>
              <a:rPr lang="ru-RU" dirty="0" smtClean="0"/>
              <a:t>Месојади – се хранат само со животни</a:t>
            </a:r>
          </a:p>
          <a:p>
            <a:pPr marL="0" indent="0">
              <a:buNone/>
            </a:pPr>
            <a:r>
              <a:rPr lang="ru-RU" dirty="0" smtClean="0"/>
              <a:t>Сештојади – се хранат и со растенија и со животни.</a:t>
            </a:r>
          </a:p>
        </p:txBody>
      </p:sp>
    </p:spTree>
    <p:extLst>
      <p:ext uri="{BB962C8B-B14F-4D97-AF65-F5344CB8AC3E}">
        <p14:creationId xmlns:p14="http://schemas.microsoft.com/office/powerpoint/2010/main" val="355499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Синџир на исхрана</a:t>
            </a:r>
            <a:br>
              <a:rPr lang="mk-MK" dirty="0" smtClean="0"/>
            </a:br>
            <a:r>
              <a:rPr lang="mk-MK" dirty="0"/>
              <a:t/>
            </a:r>
            <a:br>
              <a:rPr lang="mk-MK" dirty="0"/>
            </a:br>
            <a:r>
              <a:rPr lang="ru-RU" dirty="0"/>
              <a:t/>
            </a:r>
            <a:br>
              <a:rPr lang="ru-RU" dirty="0"/>
            </a:br>
            <a:r>
              <a:rPr lang="mk-MK" dirty="0" smtClean="0"/>
              <a:t/>
            </a:r>
            <a:br>
              <a:rPr lang="mk-MK" dirty="0" smtClean="0"/>
            </a:br>
            <a:endParaRPr lang="mk-M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7182" y="1270000"/>
            <a:ext cx="8596668" cy="3880773"/>
          </a:xfrm>
        </p:spPr>
        <p:txBody>
          <a:bodyPr/>
          <a:lstStyle/>
          <a:p>
            <a:r>
              <a:rPr lang="ru-RU" dirty="0"/>
              <a:t>Синџирот на исхрана започнува со растение или алга во зависност од тоа во која животна средина започнува тој синџир.</a:t>
            </a:r>
            <a:br>
              <a:rPr lang="ru-RU" dirty="0"/>
            </a:br>
            <a:r>
              <a:rPr lang="ru-RU" dirty="0"/>
              <a:t>Тревојадите се први потрошувачи, но може како прв потрошувач да се јави и некој сештојад.</a:t>
            </a:r>
            <a:br>
              <a:rPr lang="ru-RU" dirty="0"/>
            </a:br>
            <a:r>
              <a:rPr lang="ru-RU" dirty="0"/>
              <a:t>После првиот потрошувач наречен примарен потрошувач,следи втор или секундарен потрошувач,па трет или терциерен потрошувач,па четврт или квартернен.И така сите тие формираат синџир на исхрана.</a:t>
            </a:r>
            <a:endParaRPr lang="mk-MK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52" y="3433679"/>
            <a:ext cx="7922528" cy="283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30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Разградувачи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Разградувачи (  </a:t>
            </a:r>
            <a:r>
              <a:rPr lang="ru-RU" b="1" u="sng" dirty="0"/>
              <a:t>бактерии и габи  </a:t>
            </a:r>
            <a:r>
              <a:rPr lang="ru-RU" b="1" dirty="0"/>
              <a:t>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-се хранат со остатоци од изумрени растенија и животни.Тие ги </a:t>
            </a:r>
            <a:r>
              <a:rPr lang="ru-RU" dirty="0" smtClean="0"/>
              <a:t>разградуваат труповите </a:t>
            </a:r>
            <a:r>
              <a:rPr lang="ru-RU" dirty="0"/>
              <a:t>до </a:t>
            </a:r>
            <a:r>
              <a:rPr lang="ru-RU" b="1" dirty="0"/>
              <a:t>минерални соли и </a:t>
            </a:r>
            <a:r>
              <a:rPr lang="ru-RU" b="1" dirty="0" smtClean="0"/>
              <a:t>вода.</a:t>
            </a:r>
          </a:p>
          <a:p>
            <a:pPr marL="0" indent="0">
              <a:buNone/>
            </a:pPr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718" y="3181350"/>
            <a:ext cx="5993305" cy="351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488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Мрежа од синџири на исхрана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03" y="1386021"/>
            <a:ext cx="8596668" cy="3880773"/>
          </a:xfrm>
        </p:spPr>
        <p:txBody>
          <a:bodyPr/>
          <a:lstStyle/>
          <a:p>
            <a:r>
              <a:rPr lang="ru-RU" dirty="0"/>
              <a:t>Животните како потрошувачи се хранат </a:t>
            </a:r>
            <a:r>
              <a:rPr lang="ru-RU" dirty="0" smtClean="0"/>
              <a:t>со </a:t>
            </a:r>
            <a:r>
              <a:rPr lang="ru-RU" dirty="0"/>
              <a:t>повеќе различни видови растенија и животни </a:t>
            </a:r>
            <a:r>
              <a:rPr lang="ru-RU" dirty="0" smtClean="0"/>
              <a:t>,па </a:t>
            </a:r>
            <a:r>
              <a:rPr lang="ru-RU" dirty="0"/>
              <a:t>затоа тие можат да бидат дел </a:t>
            </a:r>
            <a:endParaRPr lang="ru-RU" dirty="0" smtClean="0"/>
          </a:p>
          <a:p>
            <a:r>
              <a:rPr lang="ru-RU" dirty="0" smtClean="0"/>
              <a:t>од </a:t>
            </a:r>
            <a:r>
              <a:rPr lang="ru-RU" dirty="0"/>
              <a:t>повеќе синџири на исхрана 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Така </a:t>
            </a:r>
            <a:r>
              <a:rPr lang="ru-RU" dirty="0"/>
              <a:t>се формира една мрежаста поврзаност во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исхраната </a:t>
            </a:r>
            <a:r>
              <a:rPr lang="ru-RU" dirty="0"/>
              <a:t>на живите организми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која </a:t>
            </a:r>
            <a:r>
              <a:rPr lang="ru-RU" dirty="0"/>
              <a:t>ја нарекуваме </a:t>
            </a:r>
            <a:endParaRPr lang="ru-RU" dirty="0" smtClean="0"/>
          </a:p>
          <a:p>
            <a:pPr marL="0" indent="0">
              <a:buNone/>
            </a:pPr>
            <a:r>
              <a:rPr lang="ru-RU" u="sng" dirty="0" smtClean="0">
                <a:solidFill>
                  <a:schemeClr val="accent1"/>
                </a:solidFill>
              </a:rPr>
              <a:t>мрежа од синџири на исхрана.</a:t>
            </a:r>
          </a:p>
          <a:p>
            <a:pPr marL="0" indent="0">
              <a:buNone/>
            </a:pPr>
            <a:endParaRPr lang="mk-MK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76" y="2021983"/>
            <a:ext cx="6653311" cy="483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276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Задача: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Во своите тетратки запишете по два различни синџири на исхрана.</a:t>
            </a:r>
          </a:p>
          <a:p>
            <a:r>
              <a:rPr lang="mk-MK" dirty="0" smtClean="0"/>
              <a:t>Истите може да ги претставите и со цртеж</a:t>
            </a:r>
            <a:endParaRPr lang="en-US" dirty="0" smtClean="0"/>
          </a:p>
          <a:p>
            <a:pPr marL="0" indent="0">
              <a:buNone/>
            </a:pPr>
            <a:r>
              <a:rPr lang="mk-MK" smtClean="0"/>
              <a:t>Дополнителни информации и задачи имате во учебникот од 106 до 117 страна.</a:t>
            </a:r>
            <a:endParaRPr lang="mk-MK" dirty="0" smtClean="0"/>
          </a:p>
          <a:p>
            <a:pPr marL="0" indent="0">
              <a:buNone/>
            </a:pPr>
            <a:r>
              <a:rPr lang="mk-MK" dirty="0" smtClean="0"/>
              <a:t>Изработените задачи пратете ги на: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imona.belokozovska@outlook.com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8837550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172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ЛОКАЛНИ ЖИВЕАЛИШТА И СИНЏИРИ НА ИСХРАНА</vt:lpstr>
      <vt:lpstr>Локални живеалишта</vt:lpstr>
      <vt:lpstr>Задача:</vt:lpstr>
      <vt:lpstr>Синџири на исхрана - произведувачи</vt:lpstr>
      <vt:lpstr>Синџир на исхрана    </vt:lpstr>
      <vt:lpstr>Разградувачи</vt:lpstr>
      <vt:lpstr>Мрежа од синџири на исхрана</vt:lpstr>
      <vt:lpstr>Задача: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ЛОКАЛНИ ЖИВЕАЛИШТА И СИНЏИРИ НА ИСХРАНА</dc:title>
  <dc:creator>User</dc:creator>
  <cp:lastModifiedBy>User</cp:lastModifiedBy>
  <cp:revision>5</cp:revision>
  <dcterms:created xsi:type="dcterms:W3CDTF">2020-03-17T11:30:52Z</dcterms:created>
  <dcterms:modified xsi:type="dcterms:W3CDTF">2020-03-17T12:13:23Z</dcterms:modified>
</cp:coreProperties>
</file>