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15A1-C6C1-469F-ABE1-F70845060087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A5A7-C741-4CFB-9CB8-490A3F634A00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15A1-C6C1-469F-ABE1-F70845060087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A5A7-C741-4CFB-9CB8-490A3F634A00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15A1-C6C1-469F-ABE1-F70845060087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A5A7-C741-4CFB-9CB8-490A3F634A00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15A1-C6C1-469F-ABE1-F70845060087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A5A7-C741-4CFB-9CB8-490A3F634A00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15A1-C6C1-469F-ABE1-F70845060087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A5A7-C741-4CFB-9CB8-490A3F634A00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15A1-C6C1-469F-ABE1-F70845060087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A5A7-C741-4CFB-9CB8-490A3F634A00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15A1-C6C1-469F-ABE1-F70845060087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A5A7-C741-4CFB-9CB8-490A3F634A00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15A1-C6C1-469F-ABE1-F70845060087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A5A7-C741-4CFB-9CB8-490A3F634A00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15A1-C6C1-469F-ABE1-F70845060087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A5A7-C741-4CFB-9CB8-490A3F634A00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15A1-C6C1-469F-ABE1-F70845060087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A5A7-C741-4CFB-9CB8-490A3F634A00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15A1-C6C1-469F-ABE1-F70845060087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A5A7-C741-4CFB-9CB8-490A3F634A00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715A1-C6C1-469F-ABE1-F70845060087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4A5A7-C741-4CFB-9CB8-490A3F634A00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b="1" dirty="0" smtClean="0">
                <a:solidFill>
                  <a:schemeClr val="tx1"/>
                </a:solidFill>
              </a:rPr>
              <a:t>МАКЕДОНСКА НАРОДНА ПРИКАЗНА</a:t>
            </a:r>
            <a:endParaRPr lang="mk-MK" b="1" dirty="0">
              <a:solidFill>
                <a:schemeClr val="tx1"/>
              </a:solidFill>
            </a:endParaRPr>
          </a:p>
        </p:txBody>
      </p:sp>
      <p:sp>
        <p:nvSpPr>
          <p:cNvPr id="4" name="Down Ribbon 3"/>
          <p:cNvSpPr/>
          <p:nvPr/>
        </p:nvSpPr>
        <p:spPr>
          <a:xfrm>
            <a:off x="571472" y="1071546"/>
            <a:ext cx="8072494" cy="250033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,,</a:t>
            </a:r>
            <a:r>
              <a:rPr lang="mk-MK" sz="4000" dirty="0" smtClean="0">
                <a:solidFill>
                  <a:srgbClr val="FF0000"/>
                </a:solidFill>
              </a:rPr>
              <a:t>МАГАРЕТО ШТО ЈАДЕЛО ГРАВ</a:t>
            </a:r>
            <a:r>
              <a:rPr lang="en-US" sz="4000" dirty="0" smtClean="0">
                <a:solidFill>
                  <a:srgbClr val="FF0000"/>
                </a:solidFill>
              </a:rPr>
              <a:t>’</a:t>
            </a:r>
            <a:endParaRPr lang="mk-MK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Да се потсетиме за народни приказни </a:t>
            </a:r>
            <a:endParaRPr lang="mk-MK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Народната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книжевност</a:t>
            </a:r>
            <a:r>
              <a:rPr lang="ru-RU" dirty="0"/>
              <a:t> е создадена од народот или пак како наратор се зема народниот раскажувач. Таа е создадена од колективен автор и се пренесувала од генерација на генерација по усмен пат. </a:t>
            </a:r>
            <a:endParaRPr lang="mk-M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b="1" dirty="0" smtClean="0">
                <a:solidFill>
                  <a:srgbClr val="FF0000"/>
                </a:solidFill>
              </a:rPr>
              <a:t>Македонски народни хумуристични приказни</a:t>
            </a:r>
            <a:endParaRPr lang="mk-MK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   Се викаат хумуристични бидејќи во нив има некоја шега, нешто што може да не натера да се насмееме и расположиме, нешто чудно што ќе не насмее и нешто интересно.</a:t>
            </a:r>
            <a:endParaRPr lang="mk-MK" dirty="0"/>
          </a:p>
        </p:txBody>
      </p:sp>
      <p:sp>
        <p:nvSpPr>
          <p:cNvPr id="5" name="Oval 4"/>
          <p:cNvSpPr/>
          <p:nvPr/>
        </p:nvSpPr>
        <p:spPr>
          <a:xfrm>
            <a:off x="3000364" y="3643314"/>
            <a:ext cx="3214710" cy="2714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6" name="Picture 5" descr="Cartoon happy donkey showing as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929066"/>
            <a:ext cx="2066925" cy="207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,,</a:t>
            </a:r>
            <a:r>
              <a:rPr lang="mk-MK" b="1" dirty="0" smtClean="0">
                <a:solidFill>
                  <a:srgbClr val="FF0000"/>
                </a:solidFill>
              </a:rPr>
              <a:t>МАГАРЕТО ШТО ЈАДЕЛО ГРАВ</a:t>
            </a:r>
            <a:r>
              <a:rPr lang="en-US" b="1" dirty="0" smtClean="0">
                <a:solidFill>
                  <a:srgbClr val="FF0000"/>
                </a:solidFill>
              </a:rPr>
              <a:t>’’</a:t>
            </a:r>
            <a:endParaRPr lang="mk-M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Во еден зимски ден некој селанец се враќал од пазар и бил речиси </a:t>
            </a:r>
            <a:r>
              <a:rPr lang="mk-MK" dirty="0" smtClean="0"/>
              <a:t>премрзнат </a:t>
            </a:r>
            <a:r>
              <a:rPr lang="mk-MK" dirty="0" smtClean="0"/>
              <a:t>од студот.</a:t>
            </a:r>
          </a:p>
          <a:p>
            <a:pPr>
              <a:buNone/>
            </a:pPr>
            <a:r>
              <a:rPr lang="mk-MK" dirty="0" smtClean="0"/>
              <a:t>                               На патот нашол една меана.</a:t>
            </a:r>
          </a:p>
          <a:p>
            <a:pPr>
              <a:buNone/>
            </a:pPr>
            <a:r>
              <a:rPr lang="mk-MK" dirty="0" smtClean="0"/>
              <a:t>                               Било веќе пладне, а тој бил гладен, па решил да руча во меана и да се стопли.</a:t>
            </a:r>
          </a:p>
          <a:p>
            <a:pPr>
              <a:buNone/>
            </a:pPr>
            <a:endParaRPr lang="mk-MK" dirty="0"/>
          </a:p>
        </p:txBody>
      </p:sp>
      <p:sp>
        <p:nvSpPr>
          <p:cNvPr id="8" name="Rounded Rectangle 7"/>
          <p:cNvSpPr/>
          <p:nvPr/>
        </p:nvSpPr>
        <p:spPr>
          <a:xfrm>
            <a:off x="1000100" y="2714620"/>
            <a:ext cx="228601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9" name="Picture 8" descr="Image result for restaurant dinner table carto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714620"/>
            <a:ext cx="214314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Image result for итар пејо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500570"/>
            <a:ext cx="271464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solidFill>
                  <a:srgbClr val="00B0F0"/>
                </a:solidFill>
              </a:rPr>
              <a:t>Продолжува ...</a:t>
            </a:r>
            <a:endParaRPr lang="mk-MK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mk-MK" dirty="0" smtClean="0"/>
              <a:t>Го врзал магарето пред меанат и влегол. Таму видел насобрани луѓе од селото кои го зафатиле сето место околу огништето.</a:t>
            </a:r>
          </a:p>
          <a:p>
            <a:pPr>
              <a:buNone/>
            </a:pPr>
            <a:r>
              <a:rPr lang="mk-MK" dirty="0" smtClean="0"/>
              <a:t>                              Селанецот смислил шега со </a:t>
            </a:r>
          </a:p>
          <a:p>
            <a:pPr>
              <a:buNone/>
            </a:pPr>
            <a:r>
              <a:rPr lang="mk-MK" dirty="0" smtClean="0"/>
              <a:t>                                  која ќе ги натера селаните, </a:t>
            </a:r>
          </a:p>
          <a:p>
            <a:pPr>
              <a:buNone/>
            </a:pPr>
            <a:r>
              <a:rPr lang="mk-MK" dirty="0" smtClean="0"/>
              <a:t>                                   што седеле крај огништето,</a:t>
            </a:r>
          </a:p>
          <a:p>
            <a:pPr>
              <a:buNone/>
            </a:pPr>
            <a:r>
              <a:rPr lang="mk-MK" dirty="0" smtClean="0"/>
              <a:t>                                  да излезат надвор.</a:t>
            </a:r>
          </a:p>
          <a:p>
            <a:pPr>
              <a:buNone/>
            </a:pPr>
            <a:r>
              <a:rPr lang="mk-MK" dirty="0" smtClean="0"/>
              <a:t> </a:t>
            </a:r>
          </a:p>
          <a:p>
            <a:pPr>
              <a:buNone/>
            </a:pPr>
            <a:endParaRPr lang="mk-MK" dirty="0"/>
          </a:p>
        </p:txBody>
      </p:sp>
      <p:sp>
        <p:nvSpPr>
          <p:cNvPr id="5" name="Oval 4"/>
          <p:cNvSpPr/>
          <p:nvPr/>
        </p:nvSpPr>
        <p:spPr>
          <a:xfrm>
            <a:off x="571472" y="3143248"/>
            <a:ext cx="2928958" cy="2786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6" name="Picture 5" descr="https://cdn.friendlystock.com/wp-content/uploads/2018/04/2-donkey-pulling-farm-carriage-cartoon-clipar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500438"/>
            <a:ext cx="192882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solidFill>
                  <a:srgbClr val="00B0F0"/>
                </a:solidFill>
              </a:rPr>
              <a:t>Продолжува ...</a:t>
            </a:r>
            <a:endParaRPr lang="mk-MK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 Стоејќи до вратата му викнал на меанџијата гласно</a:t>
            </a:r>
            <a:r>
              <a:rPr lang="en-US" dirty="0" smtClean="0"/>
              <a:t>: </a:t>
            </a:r>
            <a:r>
              <a:rPr lang="mk-MK" dirty="0" smtClean="0"/>
              <a:t>- Меанџи, дај ми една порција грав, а друга порција однеси му на моето магаре што е врзано пред меаната.   </a:t>
            </a:r>
          </a:p>
          <a:p>
            <a:pPr>
              <a:buNone/>
            </a:pPr>
            <a:r>
              <a:rPr lang="mk-MK" dirty="0" smtClean="0"/>
              <a:t> Насобраните селани, </a:t>
            </a:r>
          </a:p>
          <a:p>
            <a:pPr>
              <a:buNone/>
            </a:pPr>
            <a:r>
              <a:rPr lang="mk-MK" dirty="0" smtClean="0"/>
              <a:t>б</a:t>
            </a:r>
            <a:r>
              <a:rPr lang="mk-MK" dirty="0" smtClean="0"/>
              <a:t>адијалџии</a:t>
            </a:r>
            <a:r>
              <a:rPr lang="mk-MK" dirty="0" smtClean="0"/>
              <a:t>, ги наостриле </a:t>
            </a:r>
          </a:p>
          <a:p>
            <a:pPr>
              <a:buNone/>
            </a:pPr>
            <a:r>
              <a:rPr lang="mk-MK" dirty="0" smtClean="0"/>
              <a:t>ушите и некој од нив му</a:t>
            </a:r>
          </a:p>
          <a:p>
            <a:pPr>
              <a:buNone/>
            </a:pPr>
            <a:r>
              <a:rPr lang="mk-MK" dirty="0" smtClean="0"/>
              <a:t> рекол</a:t>
            </a:r>
            <a:r>
              <a:rPr lang="en-US" dirty="0" smtClean="0"/>
              <a:t>:</a:t>
            </a:r>
            <a:r>
              <a:rPr lang="mk-MK" dirty="0" smtClean="0"/>
              <a:t>                                                                      </a:t>
            </a:r>
          </a:p>
          <a:p>
            <a:pPr>
              <a:buFontTx/>
              <a:buChar char="-"/>
            </a:pPr>
            <a:endParaRPr lang="mk-MK" dirty="0"/>
          </a:p>
        </p:txBody>
      </p:sp>
      <p:sp>
        <p:nvSpPr>
          <p:cNvPr id="4" name="Oval 3"/>
          <p:cNvSpPr/>
          <p:nvPr/>
        </p:nvSpPr>
        <p:spPr>
          <a:xfrm>
            <a:off x="5357818" y="3214686"/>
            <a:ext cx="3143272" cy="2928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6" name="Picture 5" descr="Image result for restaurant dinner table carto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643314"/>
            <a:ext cx="214314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solidFill>
                  <a:srgbClr val="00B0F0"/>
                </a:solidFill>
              </a:rPr>
              <a:t>Продолжува ....</a:t>
            </a:r>
            <a:endParaRPr lang="mk-MK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- Ами, магаре ќе јаде ли грав?</a:t>
            </a:r>
          </a:p>
          <a:p>
            <a:pPr>
              <a:buNone/>
            </a:pPr>
            <a:r>
              <a:rPr lang="mk-MK" dirty="0" smtClean="0"/>
              <a:t>- Е, моево магаре јаде грав. Ако не верувате појдете со меанџијата и ќе се уверите.</a:t>
            </a:r>
          </a:p>
          <a:p>
            <a:pPr>
              <a:buNone/>
            </a:pPr>
            <a:r>
              <a:rPr lang="mk-MK" dirty="0" smtClean="0"/>
              <a:t> Меанџијата му однесол една порција грав </a:t>
            </a:r>
            <a:endParaRPr lang="en-US" dirty="0" smtClean="0"/>
          </a:p>
          <a:p>
            <a:pPr>
              <a:buNone/>
            </a:pPr>
            <a:r>
              <a:rPr lang="mk-MK" dirty="0" smtClean="0"/>
              <a:t>и тргнал да му носи </a:t>
            </a:r>
            <a:endParaRPr lang="en-US" dirty="0" smtClean="0"/>
          </a:p>
          <a:p>
            <a:pPr>
              <a:buNone/>
            </a:pPr>
            <a:r>
              <a:rPr lang="mk-MK" dirty="0" smtClean="0"/>
              <a:t>порција грав и на </a:t>
            </a:r>
            <a:endParaRPr lang="en-US" dirty="0" smtClean="0"/>
          </a:p>
          <a:p>
            <a:pPr>
              <a:buNone/>
            </a:pPr>
            <a:r>
              <a:rPr lang="mk-MK" dirty="0" smtClean="0"/>
              <a:t>магарето.</a:t>
            </a:r>
            <a:endParaRPr lang="mk-MK" dirty="0"/>
          </a:p>
        </p:txBody>
      </p:sp>
      <p:pic>
        <p:nvPicPr>
          <p:cNvPr id="5" name="Picture 4" descr="Image result for interpunkcij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786190"/>
            <a:ext cx="314327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solidFill>
                  <a:srgbClr val="00B0F0"/>
                </a:solidFill>
              </a:rPr>
              <a:t>Продолжува ....</a:t>
            </a:r>
            <a:endParaRPr lang="mk-MK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Тргнале по него сите селани и го ослободиле местото околу огништето. Тогаш итриот селанец си седнал на топло место крај огништето и почнал да си го јаде нарачаниот грав.</a:t>
            </a:r>
          </a:p>
          <a:p>
            <a:pPr>
              <a:buNone/>
            </a:pPr>
            <a:endParaRPr lang="mk-MK" dirty="0"/>
          </a:p>
        </p:txBody>
      </p:sp>
      <p:pic>
        <p:nvPicPr>
          <p:cNvPr id="4" name="Picture 3" descr="Cartoon happy donkey showing as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3714752"/>
            <a:ext cx="278608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FF0000"/>
                </a:solidFill>
              </a:rPr>
              <a:t>Изрази се писмено</a:t>
            </a:r>
            <a:endParaRPr lang="mk-MK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    Стави се во улога на итриот селанец и со неколку реченици дополни го крајот на приказната.</a:t>
            </a:r>
          </a:p>
          <a:p>
            <a:endParaRPr lang="mk-MK" dirty="0"/>
          </a:p>
        </p:txBody>
      </p:sp>
      <p:pic>
        <p:nvPicPr>
          <p:cNvPr id="4" name="Picture 3" descr="Image result for interpunkcij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357166"/>
            <a:ext cx="114776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wraiter carto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928934"/>
            <a:ext cx="300039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308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Да се потсетиме за народни приказни </vt:lpstr>
      <vt:lpstr>Македонски народни хумуристични приказни</vt:lpstr>
      <vt:lpstr>,,МАГАРЕТО ШТО ЈАДЕЛО ГРАВ’’</vt:lpstr>
      <vt:lpstr>Продолжува ...</vt:lpstr>
      <vt:lpstr>Продолжува ...</vt:lpstr>
      <vt:lpstr>Продолжува ....</vt:lpstr>
      <vt:lpstr>Продолжува ....</vt:lpstr>
      <vt:lpstr>Изрази се писмено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,,МАГАРЕТО ШТО ЈАДЕЛО ГРАВ’’</dc:title>
  <dc:creator>user</dc:creator>
  <cp:lastModifiedBy>user</cp:lastModifiedBy>
  <cp:revision>13</cp:revision>
  <dcterms:created xsi:type="dcterms:W3CDTF">2020-03-18T12:25:37Z</dcterms:created>
  <dcterms:modified xsi:type="dcterms:W3CDTF">2020-03-18T14:43:36Z</dcterms:modified>
</cp:coreProperties>
</file>