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cer" initials="A" lastIdx="1" clrIdx="0">
    <p:extLst>
      <p:ext uri="{19B8F6BF-5375-455C-9EA6-DF929625EA0E}">
        <p15:presenceInfo xmlns:p15="http://schemas.microsoft.com/office/powerpoint/2012/main" userId="Ac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18T11:03:11.776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Множење децимални броеви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k-MK" dirty="0" smtClean="0">
                <a:solidFill>
                  <a:schemeClr val="tx1"/>
                </a:solidFill>
              </a:rPr>
              <a:t>5. Одделение</a:t>
            </a:r>
          </a:p>
          <a:p>
            <a:r>
              <a:rPr lang="mk-MK" dirty="0" smtClean="0">
                <a:solidFill>
                  <a:schemeClr val="tx1"/>
                </a:solidFill>
              </a:rPr>
              <a:t>Одделенски наставник: Мелина Христова</a:t>
            </a:r>
          </a:p>
          <a:p>
            <a:r>
              <a:rPr lang="mk-MK" dirty="0" smtClean="0">
                <a:solidFill>
                  <a:schemeClr val="tx1"/>
                </a:solidFill>
              </a:rPr>
              <a:t>ОУ „Св. Кирил и методиј“ Битола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390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574" y="594863"/>
            <a:ext cx="1033462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Пресметај колку </a:t>
            </a:r>
            <a:r>
              <a:rPr lang="mk-MK" dirty="0" smtClean="0"/>
              <a:t>е: </a:t>
            </a:r>
            <a:r>
              <a:rPr lang="mk-MK" dirty="0" smtClean="0">
                <a:solidFill>
                  <a:srgbClr val="FF0000"/>
                </a:solidFill>
              </a:rPr>
              <a:t>31 </a:t>
            </a:r>
            <a:r>
              <a:rPr lang="mk-MK" dirty="0" smtClean="0">
                <a:solidFill>
                  <a:srgbClr val="FF0000"/>
                </a:solidFill>
                <a:sym typeface="Symbol" panose="05050102010706020507" pitchFamily="18" charset="2"/>
              </a:rPr>
              <a:t> 3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?</a:t>
            </a:r>
          </a:p>
          <a:p>
            <a:endParaRPr lang="mk-MK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31  3 = 93</a:t>
            </a:r>
          </a:p>
          <a:p>
            <a:endParaRPr lang="mk-MK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Колку е </a:t>
            </a:r>
            <a:r>
              <a:rPr lang="mk-MK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3,1  3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?</a:t>
            </a:r>
          </a:p>
          <a:p>
            <a:endParaRPr lang="mk-MK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Ако 3,1 го заокружиме на 3, тогаш 3  3 = 9</a:t>
            </a:r>
          </a:p>
          <a:p>
            <a:endParaRPr lang="mk-MK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Значи, 3,1  3  приближно е еднакво на 9.  </a:t>
            </a:r>
          </a:p>
          <a:p>
            <a:endParaRPr lang="mk-MK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Кога множиме децимален број со едноцифрен број, постапката е иста како кога множиме цели броеви, со таа разлика што во производот се појавува децимала.</a:t>
            </a:r>
          </a:p>
          <a:p>
            <a:endParaRPr lang="mk-MK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Пример: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3,1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 3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= 9,3         Прво: 3  1 = 3    Потоа: 3  3 = 9  </a:t>
            </a:r>
          </a:p>
          <a:p>
            <a:endParaRPr lang="mk-MK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endParaRPr lang="mk-MK" dirty="0" smtClean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r>
              <a:rPr lang="mk-MK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* Во производот има онолку децимали колку што има во множителот кој што е децимален број.</a:t>
            </a:r>
            <a:endParaRPr lang="mk-MK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r>
              <a:rPr lang="mk-MK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</a:p>
          <a:p>
            <a:endParaRPr lang="mk-MK" dirty="0" smtClean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endParaRPr lang="mk-MK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endParaRPr lang="en-US" dirty="0"/>
          </a:p>
        </p:txBody>
      </p:sp>
      <p:sp>
        <p:nvSpPr>
          <p:cNvPr id="12" name="Curved Left Arrow 11"/>
          <p:cNvSpPr/>
          <p:nvPr/>
        </p:nvSpPr>
        <p:spPr>
          <a:xfrm rot="5400000">
            <a:off x="2547037" y="4461904"/>
            <a:ext cx="373271" cy="457200"/>
          </a:xfrm>
          <a:prstGeom prst="curvedLeftArrow">
            <a:avLst>
              <a:gd name="adj1" fmla="val 24094"/>
              <a:gd name="adj2" fmla="val 61242"/>
              <a:gd name="adj3" fmla="val 49425"/>
            </a:avLst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Curved Left Arrow 12"/>
          <p:cNvSpPr/>
          <p:nvPr/>
        </p:nvSpPr>
        <p:spPr>
          <a:xfrm rot="5400000">
            <a:off x="2432737" y="4347604"/>
            <a:ext cx="373271" cy="685800"/>
          </a:xfrm>
          <a:prstGeom prst="curvedLeftArrow">
            <a:avLst>
              <a:gd name="adj1" fmla="val 24094"/>
              <a:gd name="adj2" fmla="val 61242"/>
              <a:gd name="adj3" fmla="val 21356"/>
            </a:avLst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692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0650" y="742950"/>
            <a:ext cx="946785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Пример:</a:t>
            </a:r>
          </a:p>
          <a:p>
            <a:endParaRPr lang="mk-MK" dirty="0"/>
          </a:p>
          <a:p>
            <a:r>
              <a:rPr lang="mk-MK" dirty="0" smtClean="0"/>
              <a:t>                                   4,23 </a:t>
            </a:r>
            <a:r>
              <a:rPr lang="mk-MK" dirty="0" smtClean="0">
                <a:sym typeface="Symbol" panose="05050102010706020507" pitchFamily="18" charset="2"/>
              </a:rPr>
              <a:t> 2 = 8, 46 </a:t>
            </a:r>
          </a:p>
          <a:p>
            <a:endParaRPr lang="mk-MK" dirty="0" smtClean="0">
              <a:sym typeface="Symbol" panose="05050102010706020507" pitchFamily="18" charset="2"/>
            </a:endParaRPr>
          </a:p>
          <a:p>
            <a:r>
              <a:rPr lang="mk-MK" dirty="0" smtClean="0">
                <a:sym typeface="Symbol" panose="05050102010706020507" pitchFamily="18" charset="2"/>
              </a:rPr>
              <a:t>Број на децимали:          2     0         2</a:t>
            </a:r>
          </a:p>
          <a:p>
            <a:endParaRPr lang="mk-MK" dirty="0" smtClean="0">
              <a:sym typeface="Symbol" panose="05050102010706020507" pitchFamily="18" charset="2"/>
            </a:endParaRPr>
          </a:p>
          <a:p>
            <a:endParaRPr lang="mk-MK" dirty="0" smtClean="0">
              <a:sym typeface="Symbol" panose="05050102010706020507" pitchFamily="18" charset="2"/>
            </a:endParaRPr>
          </a:p>
          <a:p>
            <a:endParaRPr lang="mk-MK" dirty="0" smtClean="0">
              <a:sym typeface="Symbol" panose="05050102010706020507" pitchFamily="18" charset="2"/>
            </a:endParaRPr>
          </a:p>
          <a:p>
            <a:r>
              <a:rPr lang="mk-MK" sz="2000" u="sng" dirty="0">
                <a:sym typeface="Symbol" panose="05050102010706020507" pitchFamily="18" charset="2"/>
              </a:rPr>
              <a:t>*</a:t>
            </a:r>
            <a:r>
              <a:rPr lang="mk-MK" sz="2000" u="sng" dirty="0" smtClean="0">
                <a:sym typeface="Symbol" panose="05050102010706020507" pitchFamily="18" charset="2"/>
              </a:rPr>
              <a:t>Реши ги задачите. </a:t>
            </a:r>
          </a:p>
          <a:p>
            <a:endParaRPr lang="mk-MK" dirty="0">
              <a:sym typeface="Symbol" panose="05050102010706020507" pitchFamily="18" charset="2"/>
            </a:endParaRPr>
          </a:p>
          <a:p>
            <a:pPr marL="342900" indent="-342900">
              <a:buAutoNum type="arabicPeriod"/>
            </a:pP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Прво процени го производот, па потоа пресметај.</a:t>
            </a:r>
          </a:p>
          <a:p>
            <a:endParaRPr lang="mk-MK" dirty="0" smtClean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1,8  2 =                      2,3  4 =                    4,5  3 =                   5,18  6 =</a:t>
            </a:r>
          </a:p>
          <a:p>
            <a:endParaRPr lang="mk-MK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endParaRPr lang="mk-MK" dirty="0" smtClean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2.  Кире купил осум сока од по 2,5 литри секој. Колку вкупно литри сок купил Кире?</a:t>
            </a:r>
            <a:endParaRPr lang="mk-MK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5" name="Up Arrow 4"/>
          <p:cNvSpPr/>
          <p:nvPr/>
        </p:nvSpPr>
        <p:spPr>
          <a:xfrm>
            <a:off x="3990975" y="1620114"/>
            <a:ext cx="45719" cy="2944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4438650" y="1620114"/>
            <a:ext cx="45719" cy="2944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5124450" y="1620113"/>
            <a:ext cx="45719" cy="2944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943475" y="1285875"/>
            <a:ext cx="428625" cy="342900"/>
          </a:xfrm>
          <a:custGeom>
            <a:avLst/>
            <a:gdLst>
              <a:gd name="connsiteX0" fmla="*/ 190500 w 428625"/>
              <a:gd name="connsiteY0" fmla="*/ 28575 h 342900"/>
              <a:gd name="connsiteX1" fmla="*/ 123825 w 428625"/>
              <a:gd name="connsiteY1" fmla="*/ 9525 h 342900"/>
              <a:gd name="connsiteX2" fmla="*/ 95250 w 428625"/>
              <a:gd name="connsiteY2" fmla="*/ 28575 h 342900"/>
              <a:gd name="connsiteX3" fmla="*/ 66675 w 428625"/>
              <a:gd name="connsiteY3" fmla="*/ 38100 h 342900"/>
              <a:gd name="connsiteX4" fmla="*/ 47625 w 428625"/>
              <a:gd name="connsiteY4" fmla="*/ 66675 h 342900"/>
              <a:gd name="connsiteX5" fmla="*/ 19050 w 428625"/>
              <a:gd name="connsiteY5" fmla="*/ 76200 h 342900"/>
              <a:gd name="connsiteX6" fmla="*/ 9525 w 428625"/>
              <a:gd name="connsiteY6" fmla="*/ 114300 h 342900"/>
              <a:gd name="connsiteX7" fmla="*/ 0 w 428625"/>
              <a:gd name="connsiteY7" fmla="*/ 142875 h 342900"/>
              <a:gd name="connsiteX8" fmla="*/ 19050 w 428625"/>
              <a:gd name="connsiteY8" fmla="*/ 247650 h 342900"/>
              <a:gd name="connsiteX9" fmla="*/ 47625 w 428625"/>
              <a:gd name="connsiteY9" fmla="*/ 276225 h 342900"/>
              <a:gd name="connsiteX10" fmla="*/ 95250 w 428625"/>
              <a:gd name="connsiteY10" fmla="*/ 323850 h 342900"/>
              <a:gd name="connsiteX11" fmla="*/ 133350 w 428625"/>
              <a:gd name="connsiteY11" fmla="*/ 314325 h 342900"/>
              <a:gd name="connsiteX12" fmla="*/ 190500 w 428625"/>
              <a:gd name="connsiteY12" fmla="*/ 295275 h 342900"/>
              <a:gd name="connsiteX13" fmla="*/ 219075 w 428625"/>
              <a:gd name="connsiteY13" fmla="*/ 304800 h 342900"/>
              <a:gd name="connsiteX14" fmla="*/ 257175 w 428625"/>
              <a:gd name="connsiteY14" fmla="*/ 314325 h 342900"/>
              <a:gd name="connsiteX15" fmla="*/ 285750 w 428625"/>
              <a:gd name="connsiteY15" fmla="*/ 333375 h 342900"/>
              <a:gd name="connsiteX16" fmla="*/ 314325 w 428625"/>
              <a:gd name="connsiteY16" fmla="*/ 342900 h 342900"/>
              <a:gd name="connsiteX17" fmla="*/ 342900 w 428625"/>
              <a:gd name="connsiteY17" fmla="*/ 333375 h 342900"/>
              <a:gd name="connsiteX18" fmla="*/ 409575 w 428625"/>
              <a:gd name="connsiteY18" fmla="*/ 257175 h 342900"/>
              <a:gd name="connsiteX19" fmla="*/ 428625 w 428625"/>
              <a:gd name="connsiteY19" fmla="*/ 228600 h 342900"/>
              <a:gd name="connsiteX20" fmla="*/ 409575 w 428625"/>
              <a:gd name="connsiteY20" fmla="*/ 123825 h 342900"/>
              <a:gd name="connsiteX21" fmla="*/ 314325 w 428625"/>
              <a:gd name="connsiteY21" fmla="*/ 9525 h 342900"/>
              <a:gd name="connsiteX22" fmla="*/ 285750 w 428625"/>
              <a:gd name="connsiteY22" fmla="*/ 0 h 342900"/>
              <a:gd name="connsiteX23" fmla="*/ 257175 w 428625"/>
              <a:gd name="connsiteY23" fmla="*/ 9525 h 342900"/>
              <a:gd name="connsiteX24" fmla="*/ 247650 w 428625"/>
              <a:gd name="connsiteY24" fmla="*/ 38100 h 342900"/>
              <a:gd name="connsiteX25" fmla="*/ 190500 w 428625"/>
              <a:gd name="connsiteY25" fmla="*/ 28575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28625" h="342900">
                <a:moveTo>
                  <a:pt x="190500" y="28575"/>
                </a:moveTo>
                <a:cubicBezTo>
                  <a:pt x="169863" y="23813"/>
                  <a:pt x="146939" y="9525"/>
                  <a:pt x="123825" y="9525"/>
                </a:cubicBezTo>
                <a:cubicBezTo>
                  <a:pt x="112377" y="9525"/>
                  <a:pt x="105489" y="23455"/>
                  <a:pt x="95250" y="28575"/>
                </a:cubicBezTo>
                <a:cubicBezTo>
                  <a:pt x="86270" y="33065"/>
                  <a:pt x="76200" y="34925"/>
                  <a:pt x="66675" y="38100"/>
                </a:cubicBezTo>
                <a:cubicBezTo>
                  <a:pt x="60325" y="47625"/>
                  <a:pt x="56564" y="59524"/>
                  <a:pt x="47625" y="66675"/>
                </a:cubicBezTo>
                <a:cubicBezTo>
                  <a:pt x="39785" y="72947"/>
                  <a:pt x="25322" y="68360"/>
                  <a:pt x="19050" y="76200"/>
                </a:cubicBezTo>
                <a:cubicBezTo>
                  <a:pt x="10872" y="86422"/>
                  <a:pt x="13121" y="101713"/>
                  <a:pt x="9525" y="114300"/>
                </a:cubicBezTo>
                <a:cubicBezTo>
                  <a:pt x="6767" y="123954"/>
                  <a:pt x="3175" y="133350"/>
                  <a:pt x="0" y="142875"/>
                </a:cubicBezTo>
                <a:cubicBezTo>
                  <a:pt x="404" y="146106"/>
                  <a:pt x="5496" y="227320"/>
                  <a:pt x="19050" y="247650"/>
                </a:cubicBezTo>
                <a:cubicBezTo>
                  <a:pt x="26522" y="258858"/>
                  <a:pt x="39001" y="265877"/>
                  <a:pt x="47625" y="276225"/>
                </a:cubicBezTo>
                <a:cubicBezTo>
                  <a:pt x="87312" y="323850"/>
                  <a:pt x="42863" y="288925"/>
                  <a:pt x="95250" y="323850"/>
                </a:cubicBezTo>
                <a:cubicBezTo>
                  <a:pt x="107950" y="320675"/>
                  <a:pt x="120811" y="318087"/>
                  <a:pt x="133350" y="314325"/>
                </a:cubicBezTo>
                <a:cubicBezTo>
                  <a:pt x="152584" y="308555"/>
                  <a:pt x="190500" y="295275"/>
                  <a:pt x="190500" y="295275"/>
                </a:cubicBezTo>
                <a:cubicBezTo>
                  <a:pt x="200025" y="298450"/>
                  <a:pt x="209421" y="302042"/>
                  <a:pt x="219075" y="304800"/>
                </a:cubicBezTo>
                <a:cubicBezTo>
                  <a:pt x="231662" y="308396"/>
                  <a:pt x="245143" y="309168"/>
                  <a:pt x="257175" y="314325"/>
                </a:cubicBezTo>
                <a:cubicBezTo>
                  <a:pt x="267697" y="318834"/>
                  <a:pt x="275511" y="328255"/>
                  <a:pt x="285750" y="333375"/>
                </a:cubicBezTo>
                <a:cubicBezTo>
                  <a:pt x="294730" y="337865"/>
                  <a:pt x="304800" y="339725"/>
                  <a:pt x="314325" y="342900"/>
                </a:cubicBezTo>
                <a:cubicBezTo>
                  <a:pt x="323850" y="339725"/>
                  <a:pt x="333920" y="337865"/>
                  <a:pt x="342900" y="333375"/>
                </a:cubicBezTo>
                <a:cubicBezTo>
                  <a:pt x="382588" y="313531"/>
                  <a:pt x="381000" y="300038"/>
                  <a:pt x="409575" y="257175"/>
                </a:cubicBezTo>
                <a:lnTo>
                  <a:pt x="428625" y="228600"/>
                </a:lnTo>
                <a:cubicBezTo>
                  <a:pt x="427518" y="220851"/>
                  <a:pt x="418557" y="141789"/>
                  <a:pt x="409575" y="123825"/>
                </a:cubicBezTo>
                <a:cubicBezTo>
                  <a:pt x="397375" y="99425"/>
                  <a:pt x="339604" y="17951"/>
                  <a:pt x="314325" y="9525"/>
                </a:cubicBezTo>
                <a:lnTo>
                  <a:pt x="285750" y="0"/>
                </a:lnTo>
                <a:cubicBezTo>
                  <a:pt x="276225" y="3175"/>
                  <a:pt x="264275" y="2425"/>
                  <a:pt x="257175" y="9525"/>
                </a:cubicBezTo>
                <a:cubicBezTo>
                  <a:pt x="250075" y="16625"/>
                  <a:pt x="257267" y="35215"/>
                  <a:pt x="247650" y="38100"/>
                </a:cubicBezTo>
                <a:cubicBezTo>
                  <a:pt x="220280" y="46311"/>
                  <a:pt x="211137" y="33337"/>
                  <a:pt x="190500" y="28575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110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657225"/>
            <a:ext cx="987742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2. Множење на децимален со децимален број.</a:t>
            </a:r>
          </a:p>
          <a:p>
            <a:endParaRPr lang="mk-MK" dirty="0"/>
          </a:p>
          <a:p>
            <a:r>
              <a:rPr lang="mk-MK" dirty="0" smtClean="0"/>
              <a:t>       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Пример:   </a:t>
            </a:r>
            <a:r>
              <a:rPr lang="mk-MK" dirty="0" smtClean="0"/>
              <a:t>Колку е  </a:t>
            </a:r>
            <a:r>
              <a:rPr lang="mk-MK" u="sng" dirty="0" smtClean="0">
                <a:solidFill>
                  <a:srgbClr val="FF0000"/>
                </a:solidFill>
              </a:rPr>
              <a:t>22 </a:t>
            </a:r>
            <a:r>
              <a:rPr lang="mk-MK" u="sng" dirty="0" smtClean="0">
                <a:solidFill>
                  <a:srgbClr val="FF0000"/>
                </a:solidFill>
                <a:sym typeface="Symbol" panose="05050102010706020507" pitchFamily="18" charset="2"/>
              </a:rPr>
              <a:t> 13</a:t>
            </a:r>
            <a:r>
              <a:rPr lang="mk-MK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?</a:t>
            </a:r>
          </a:p>
          <a:p>
            <a:endParaRPr lang="mk-MK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                                     </a:t>
            </a:r>
            <a:r>
              <a:rPr lang="mk-MK" u="sng" dirty="0" smtClean="0"/>
              <a:t>22 </a:t>
            </a:r>
            <a:r>
              <a:rPr lang="mk-MK" u="sng" dirty="0">
                <a:sym typeface="Symbol" panose="05050102010706020507" pitchFamily="18" charset="2"/>
              </a:rPr>
              <a:t> 13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mk-MK" dirty="0" smtClean="0"/>
              <a:t>               </a:t>
            </a:r>
          </a:p>
          <a:p>
            <a:r>
              <a:rPr lang="mk-MK" dirty="0" smtClean="0"/>
              <a:t>                                             66</a:t>
            </a:r>
          </a:p>
          <a:p>
            <a:r>
              <a:rPr lang="mk-MK" dirty="0" smtClean="0"/>
              <a:t>                                       +  22</a:t>
            </a:r>
            <a:endParaRPr lang="mk-MK" dirty="0"/>
          </a:p>
          <a:p>
            <a:r>
              <a:rPr lang="mk-MK" dirty="0" smtClean="0"/>
              <a:t>                                           286</a:t>
            </a:r>
          </a:p>
          <a:p>
            <a:endParaRPr lang="mk-MK" dirty="0" smtClean="0"/>
          </a:p>
          <a:p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Кога множиме два децимални броја, постапката е иста како множењето на цели повеќецифрени броеви.</a:t>
            </a:r>
          </a:p>
          <a:p>
            <a:r>
              <a:rPr lang="mk-MK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mk-MK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mk-MK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производот има онолку децимали колку што има вкупно во двата множитела.</a:t>
            </a:r>
          </a:p>
          <a:p>
            <a:endParaRPr lang="mk-MK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mk-M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mk-MK" dirty="0" smtClean="0"/>
              <a:t>         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Пример</a:t>
            </a:r>
            <a:r>
              <a:rPr lang="mk-MK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      </a:t>
            </a:r>
            <a:r>
              <a:rPr lang="mk-MK" u="sng" dirty="0" smtClean="0">
                <a:solidFill>
                  <a:srgbClr val="FF0000"/>
                </a:solidFill>
              </a:rPr>
              <a:t>2,2 </a:t>
            </a:r>
            <a:r>
              <a:rPr lang="mk-MK" u="sng" dirty="0" smtClean="0">
                <a:solidFill>
                  <a:srgbClr val="FF0000"/>
                </a:solidFill>
                <a:sym typeface="Symbol" panose="05050102010706020507" pitchFamily="18" charset="2"/>
              </a:rPr>
              <a:t> 1,3 </a:t>
            </a:r>
            <a:r>
              <a:rPr lang="mk-MK" dirty="0" smtClean="0">
                <a:solidFill>
                  <a:srgbClr val="FF0000"/>
                </a:solidFill>
                <a:sym typeface="Symbol" panose="05050102010706020507" pitchFamily="18" charset="2"/>
              </a:rPr>
              <a:t>                                                </a:t>
            </a:r>
            <a:r>
              <a:rPr lang="mk-MK" dirty="0" smtClean="0">
                <a:sym typeface="Symbol" panose="05050102010706020507" pitchFamily="18" charset="2"/>
              </a:rPr>
              <a:t>2,2  1,3 = 2, 86</a:t>
            </a:r>
          </a:p>
          <a:p>
            <a:r>
              <a:rPr lang="mk-MK" dirty="0" smtClean="0">
                <a:sym typeface="Symbol" panose="05050102010706020507" pitchFamily="18" charset="2"/>
              </a:rPr>
              <a:t>                                           66</a:t>
            </a:r>
            <a:endParaRPr lang="mk-MK" dirty="0">
              <a:sym typeface="Symbol" panose="05050102010706020507" pitchFamily="18" charset="2"/>
            </a:endParaRPr>
          </a:p>
          <a:p>
            <a:r>
              <a:rPr lang="mk-MK" dirty="0" smtClean="0"/>
              <a:t>                                     +  22                  Број на децимали:       1       1         2</a:t>
            </a:r>
          </a:p>
          <a:p>
            <a:r>
              <a:rPr lang="mk-MK" dirty="0"/>
              <a:t> </a:t>
            </a:r>
            <a:r>
              <a:rPr lang="mk-MK" dirty="0" smtClean="0"/>
              <a:t>                                        2,86</a:t>
            </a:r>
          </a:p>
          <a:p>
            <a:endParaRPr lang="mk-MK" dirty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419475" y="2600325"/>
            <a:ext cx="1104900" cy="190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38500" y="5324475"/>
            <a:ext cx="981075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Up Arrow 8"/>
          <p:cNvSpPr/>
          <p:nvPr/>
        </p:nvSpPr>
        <p:spPr>
          <a:xfrm>
            <a:off x="7467600" y="4819650"/>
            <a:ext cx="57150" cy="2762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>
            <a:off x="8043862" y="4814887"/>
            <a:ext cx="57150" cy="2762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>
            <a:off x="8734425" y="4791074"/>
            <a:ext cx="57150" cy="2762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901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8275" y="828675"/>
            <a:ext cx="920115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dirty="0"/>
              <a:t>*</a:t>
            </a:r>
            <a:r>
              <a:rPr lang="mk-MK" sz="2000" u="sng" dirty="0" smtClean="0"/>
              <a:t>Реши ги задачите</a:t>
            </a:r>
            <a:r>
              <a:rPr lang="mk-MK" u="sng" dirty="0" smtClean="0"/>
              <a:t>.</a:t>
            </a:r>
          </a:p>
          <a:p>
            <a:endParaRPr lang="mk-MK" u="sng" dirty="0"/>
          </a:p>
          <a:p>
            <a:endParaRPr lang="mk-MK" dirty="0" smtClean="0"/>
          </a:p>
          <a:p>
            <a:pPr marL="342900" indent="-342900">
              <a:buAutoNum type="arabicPeriod"/>
            </a:pP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Пресметај.</a:t>
            </a:r>
          </a:p>
          <a:p>
            <a:pPr marL="342900" indent="-342900">
              <a:buAutoNum type="arabicPeriod"/>
            </a:pPr>
            <a:endParaRPr lang="mk-MK" dirty="0" smtClean="0"/>
          </a:p>
          <a:p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3,7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 1,5                          9,1  2,4                            13,8  4,6</a:t>
            </a:r>
          </a:p>
          <a:p>
            <a:endParaRPr lang="mk-MK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endParaRPr lang="mk-MK" dirty="0" smtClean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2. Пресметај. </a:t>
            </a:r>
          </a:p>
          <a:p>
            <a:endParaRPr lang="mk-MK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                     4,5  1,21      Колку децимали ќе има производот? </a:t>
            </a:r>
          </a:p>
          <a:p>
            <a:endParaRPr lang="mk-MK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endParaRPr lang="mk-MK" dirty="0" smtClean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endParaRPr lang="mk-MK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3. Кој број е 4,2 пати поголем од 3,8 ?</a:t>
            </a:r>
            <a:endParaRPr lang="mk-M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841465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191</TotalTime>
  <Words>323</Words>
  <Application>Microsoft Office PowerPoint</Application>
  <PresentationFormat>Widescreen</PresentationFormat>
  <Paragraphs>70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Symbol</vt:lpstr>
      <vt:lpstr>Tw Cen MT</vt:lpstr>
      <vt:lpstr>Droplet</vt:lpstr>
      <vt:lpstr>Множење децимални броеви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Множење децимални броеви</dc:title>
  <dc:creator>Acer</dc:creator>
  <cp:lastModifiedBy>Acer</cp:lastModifiedBy>
  <cp:revision>19</cp:revision>
  <dcterms:created xsi:type="dcterms:W3CDTF">2020-03-18T09:38:07Z</dcterms:created>
  <dcterms:modified xsi:type="dcterms:W3CDTF">2020-03-18T13:04:47Z</dcterms:modified>
</cp:coreProperties>
</file>