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25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5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368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5" y="0"/>
            <a:ext cx="465429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AFB42-4BEC-4A55-86E9-19F237D41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863695"/>
            <a:ext cx="3511233" cy="2936409"/>
          </a:xfrm>
        </p:spPr>
        <p:txBody>
          <a:bodyPr anchor="ctr">
            <a:normAutofit/>
          </a:bodyPr>
          <a:lstStyle/>
          <a:p>
            <a:r>
              <a:rPr lang="mk-MK" sz="2400" dirty="0">
                <a:solidFill>
                  <a:schemeClr val="tx1"/>
                </a:solidFill>
              </a:rPr>
              <a:t>Тема 5 – Македонија од балканските војни до независноста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8EBE-6762-4905-B4FC-6E179074F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236" y="3657600"/>
            <a:ext cx="3730463" cy="2743200"/>
          </a:xfrm>
        </p:spPr>
        <p:txBody>
          <a:bodyPr anchor="t">
            <a:noAutofit/>
          </a:bodyPr>
          <a:lstStyle/>
          <a:p>
            <a:r>
              <a:rPr lang="mk-MK" sz="4000" dirty="0"/>
              <a:t>Македонија во балканските војни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id="{926B8AF4-B067-49F1-9162-090B58FB77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36" b="7778"/>
          <a:stretch/>
        </p:blipFill>
        <p:spPr>
          <a:xfrm>
            <a:off x="643465" y="1680005"/>
            <a:ext cx="6253164" cy="351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32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F4EB5C-ED25-4675-8255-2F5B12CFF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4EC6E-A557-42A2-BCDC-3ABFFC5E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5482C9-EB42-4BFE-95BF-7FD661F0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FE5E3D-6F16-4B62-841D-B05F13FBF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124999"/>
            <a:ext cx="4076149" cy="46080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1. Балкански сојуз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55BB9-82E9-4052-977A-D0ED12C44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7586" y="1124998"/>
            <a:ext cx="6143248" cy="46080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panose="05020102010507070707" pitchFamily="18" charset="2"/>
              <a:buChar char=""/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 2" panose="05020102010507070707" pitchFamily="18" charset="2"/>
              <a:buChar char=""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1912г. – СЕ СОЗДАЛ БАЛКАНСКИОТ ВОЕН СОЈУЗ со цел протерување на османлиите од балканскиот поллуостров и поделба на македонија.</a:t>
            </a:r>
          </a:p>
          <a:p>
            <a:pPr marL="285750" indent="-285750">
              <a:buFont typeface="Wingdings 2" panose="05020102010507070707" pitchFamily="18" charset="2"/>
              <a:buChar char=""/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 2" panose="05020102010507070707" pitchFamily="18" charset="2"/>
              <a:buChar char=""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БАЛКАНСКИОТ сојуз го создале: Србија, бугарија, грција и црна гора</a:t>
            </a:r>
          </a:p>
          <a:p>
            <a:pPr marL="285750" indent="-285750">
              <a:buFont typeface="Wingdings 2" panose="05020102010507070707" pitchFamily="18" charset="2"/>
              <a:buChar char=""/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 2" panose="05020102010507070707" pitchFamily="18" charset="2"/>
              <a:buChar char=""/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07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2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6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B5B94-A6A0-4721-AF36-BA775B65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33" y="702156"/>
            <a:ext cx="3568661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b="0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2. Македонија во првата балканска војна</a:t>
            </a:r>
          </a:p>
        </p:txBody>
      </p:sp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339183FF-BEF1-4B80-87E8-A9B5C50A6A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9243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39" name="Rectangle 30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84DA1-C13A-4571-BB47-CDC59A8C3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9585" y="2312126"/>
            <a:ext cx="4429496" cy="4385556"/>
          </a:xfrm>
          <a:ln>
            <a:noFill/>
            <a:prstDash val="dash"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 октомври 1912 – започна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првата балканска војна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Турција трпела тешки порази, а српската војска издвојувала победи во битките кај куманово и битола, а потоа излегла преку албанија на јадранско море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Источна македонија ја зазела бугарија, а егејскиот дел го зазела грција.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Првата балканска војна завршила со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лондоскиот мировен договор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(30 мај 1913), со кој турција била порзена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 лондоснкиот мир, турција ги изгубила балканските територии (освен цариград и одрин), а македонија била поделена помеѓу србија, бугарија и грција.</a:t>
            </a:r>
          </a:p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8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2">
            <a:extLst>
              <a:ext uri="{FF2B5EF4-FFF2-40B4-BE49-F238E27FC236}">
                <a16:creationId xmlns:a16="http://schemas.microsoft.com/office/drawing/2014/main" id="{77F2BB43-1E8B-40A7-9733-9AEE76BFE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2499BD-C67D-4CD4-9747-4DCC7EF1F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D02CAC-A533-4E24-84A6-B3171E16A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BC75CB-7D0F-4FA6-8CF0-B4D3F6B60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F17ABD4B-BC11-4C14-B372-FF4B692DEA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87" r="20721"/>
          <a:stretch/>
        </p:blipFill>
        <p:spPr>
          <a:xfrm>
            <a:off x="-1" y="10"/>
            <a:ext cx="7534653" cy="685799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B2B7FE1-7C65-43D0-B408-6986D65BA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7E90FFC-D91A-4F4A-88DC-42BF266F8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038FB0B-EBC4-4A9F-9698-4C81FC8CA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CBDA46-865F-4690-90A8-662CA5A5A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1006956"/>
            <a:ext cx="3412067" cy="1372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b="0" kern="1200" cap="all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 Учеството на македонците во првата балканска војна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ABBB9-48BA-41FE-9881-E03C71EC0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2" y="2438399"/>
            <a:ext cx="3568661" cy="41880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sz="1400" dirty="0" err="1">
                <a:solidFill>
                  <a:srgbClr val="FFFFFF"/>
                </a:solidFill>
              </a:rPr>
              <a:t>Во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првата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балканска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војна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македонците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масовно</a:t>
            </a:r>
            <a:r>
              <a:rPr lang="en-US" sz="1400" dirty="0">
                <a:solidFill>
                  <a:srgbClr val="FFFFFF"/>
                </a:solidFill>
              </a:rPr>
              <a:t> и </a:t>
            </a:r>
            <a:r>
              <a:rPr lang="en-US" sz="1400" dirty="0" err="1">
                <a:solidFill>
                  <a:srgbClr val="FFFFFF"/>
                </a:solidFill>
              </a:rPr>
              <a:t>доброволно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учествувале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бидејќи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се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надевале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дека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ќе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придонесат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за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создавање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на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автономна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македонија</a:t>
            </a:r>
            <a:r>
              <a:rPr lang="mk-MK" sz="1400" dirty="0">
                <a:solidFill>
                  <a:srgbClr val="FFFFFF"/>
                </a:solidFill>
              </a:rPr>
              <a:t>.</a:t>
            </a:r>
            <a:endParaRPr lang="en-US" sz="1400" dirty="0">
              <a:solidFill>
                <a:srgbClr val="FFFFFF"/>
              </a:solidFill>
            </a:endParaRP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sz="1400" dirty="0" err="1">
                <a:solidFill>
                  <a:srgbClr val="FFFFFF"/>
                </a:solidFill>
              </a:rPr>
              <a:t>Најмногу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македонски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доброволци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имало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во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бугарската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армија</a:t>
            </a:r>
            <a:r>
              <a:rPr lang="en-US" sz="1400" dirty="0">
                <a:solidFill>
                  <a:srgbClr val="FFFFFF"/>
                </a:solidFill>
              </a:rPr>
              <a:t> (</a:t>
            </a:r>
            <a:r>
              <a:rPr lang="en-US" sz="1400" dirty="0" err="1">
                <a:solidFill>
                  <a:srgbClr val="FFFFFF"/>
                </a:solidFill>
              </a:rPr>
              <a:t>околу</a:t>
            </a:r>
            <a:r>
              <a:rPr lang="en-US" sz="1400" dirty="0">
                <a:solidFill>
                  <a:srgbClr val="FFFFFF"/>
                </a:solidFill>
              </a:rPr>
              <a:t> 14000 </a:t>
            </a:r>
            <a:r>
              <a:rPr lang="en-US" sz="1400" dirty="0" err="1">
                <a:solidFill>
                  <a:srgbClr val="FFFFFF"/>
                </a:solidFill>
              </a:rPr>
              <a:t>македонци</a:t>
            </a:r>
            <a:r>
              <a:rPr lang="en-US" sz="1400" dirty="0">
                <a:solidFill>
                  <a:srgbClr val="FFFFFF"/>
                </a:solidFill>
              </a:rPr>
              <a:t>).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sz="1400" dirty="0" err="1">
                <a:solidFill>
                  <a:srgbClr val="FFFFFF"/>
                </a:solidFill>
              </a:rPr>
              <a:t>Во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српската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армија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имало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околу</a:t>
            </a:r>
            <a:r>
              <a:rPr lang="en-US" sz="1400" dirty="0">
                <a:solidFill>
                  <a:srgbClr val="FFFFFF"/>
                </a:solidFill>
              </a:rPr>
              <a:t> 4000 </a:t>
            </a:r>
            <a:r>
              <a:rPr lang="en-US" sz="1400" dirty="0" err="1">
                <a:solidFill>
                  <a:srgbClr val="FFFFFF"/>
                </a:solidFill>
              </a:rPr>
              <a:t>македонски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добороволци</a:t>
            </a:r>
            <a:r>
              <a:rPr lang="en-US" sz="1400" dirty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sz="1400" dirty="0" err="1">
                <a:solidFill>
                  <a:srgbClr val="FFFFFF"/>
                </a:solidFill>
              </a:rPr>
              <a:t>Во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првата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балканска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војна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учествувал</a:t>
            </a:r>
            <a:r>
              <a:rPr lang="en-US" sz="1400" dirty="0">
                <a:solidFill>
                  <a:srgbClr val="FFFFFF"/>
                </a:solidFill>
              </a:rPr>
              <a:t> и </a:t>
            </a:r>
            <a:r>
              <a:rPr lang="en-US" sz="1400" dirty="0" err="1">
                <a:solidFill>
                  <a:srgbClr val="FFFFFF"/>
                </a:solidFill>
              </a:rPr>
              <a:t>самостојниот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одред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на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b="1" i="1" dirty="0" err="1">
                <a:solidFill>
                  <a:srgbClr val="FFFFFF"/>
                </a:solidFill>
              </a:rPr>
              <a:t>јане</a:t>
            </a:r>
            <a:r>
              <a:rPr lang="en-US" sz="1400" b="1" i="1" dirty="0">
                <a:solidFill>
                  <a:srgbClr val="FFFFFF"/>
                </a:solidFill>
              </a:rPr>
              <a:t> </a:t>
            </a:r>
            <a:r>
              <a:rPr lang="en-US" sz="1400" b="1" i="1" dirty="0" err="1">
                <a:solidFill>
                  <a:srgbClr val="FFFFFF"/>
                </a:solidFill>
              </a:rPr>
              <a:t>сандански</a:t>
            </a:r>
            <a:r>
              <a:rPr lang="en-US" sz="1400" b="1" i="1" dirty="0">
                <a:solidFill>
                  <a:srgbClr val="FFFFFF"/>
                </a:solidFill>
              </a:rPr>
              <a:t>  </a:t>
            </a:r>
            <a:r>
              <a:rPr lang="en-US" sz="1400" dirty="0" err="1">
                <a:solidFill>
                  <a:srgbClr val="FFFFFF"/>
                </a:solidFill>
              </a:rPr>
              <a:t>од</a:t>
            </a:r>
            <a:r>
              <a:rPr lang="en-US" sz="1400" dirty="0">
                <a:solidFill>
                  <a:srgbClr val="FFFFFF"/>
                </a:solidFill>
              </a:rPr>
              <a:t> 500 </a:t>
            </a:r>
            <a:r>
              <a:rPr lang="en-US" sz="1400" dirty="0" err="1">
                <a:solidFill>
                  <a:srgbClr val="FFFFFF"/>
                </a:solidFill>
              </a:rPr>
              <a:t>борци</a:t>
            </a:r>
            <a:r>
              <a:rPr lang="en-US" sz="1400" dirty="0">
                <a:solidFill>
                  <a:srgbClr val="FFFFFF"/>
                </a:solidFill>
              </a:rPr>
              <a:t> (</a:t>
            </a:r>
            <a:r>
              <a:rPr lang="en-US" sz="1400" dirty="0" err="1">
                <a:solidFill>
                  <a:srgbClr val="FFFFFF"/>
                </a:solidFill>
              </a:rPr>
              <a:t>од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турците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го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освоиле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мелник</a:t>
            </a:r>
            <a:r>
              <a:rPr lang="en-US" sz="1400" dirty="0">
                <a:solidFill>
                  <a:srgbClr val="FFFFFF"/>
                </a:solidFill>
              </a:rPr>
              <a:t> и </a:t>
            </a:r>
            <a:r>
              <a:rPr lang="en-US" sz="1400" dirty="0" err="1">
                <a:solidFill>
                  <a:srgbClr val="FFFFFF"/>
                </a:solidFill>
              </a:rPr>
              <a:t>влегке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во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солун</a:t>
            </a:r>
            <a:r>
              <a:rPr lang="en-US" sz="1400" dirty="0">
                <a:solidFill>
                  <a:srgbClr val="FFFFFF"/>
                </a:solidFill>
              </a:rPr>
              <a:t>).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endParaRPr lang="en-US" sz="1200" dirty="0">
              <a:solidFill>
                <a:srgbClr val="FFFFFF"/>
              </a:solidFill>
            </a:endParaRP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endParaRPr lang="en-US" sz="1200" dirty="0">
              <a:solidFill>
                <a:srgbClr val="FFFFFF"/>
              </a:solidFill>
            </a:endParaRPr>
          </a:p>
        </p:txBody>
      </p:sp>
      <p:pic>
        <p:nvPicPr>
          <p:cNvPr id="7" name="Picture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D08182E-4549-434D-85AC-DCFFDAA298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56" r="2016"/>
          <a:stretch/>
        </p:blipFill>
        <p:spPr>
          <a:xfrm>
            <a:off x="7534656" y="10"/>
            <a:ext cx="4657344" cy="685799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8D6D5439-DD37-416E-950B-C1DAAE477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8935" y="-460"/>
            <a:ext cx="9144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23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7F2BB43-1E8B-40A7-9733-9AEE76BFE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2499BD-C67D-4CD4-9747-4DCC7EF1F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D02CAC-A533-4E24-84A6-B3171E16A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95AD021-AADC-48F9-8070-A836C4E41C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47" r="12131" b="1"/>
          <a:stretch/>
        </p:blipFill>
        <p:spPr>
          <a:xfrm>
            <a:off x="-2" y="10"/>
            <a:ext cx="4578272" cy="2608947"/>
          </a:xfrm>
          <a:prstGeom prst="rect">
            <a:avLst/>
          </a:prstGeo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07F69F3-D2E7-4AA2-A6D6-39B68189D9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17" r="11772"/>
          <a:stretch/>
        </p:blipFill>
        <p:spPr>
          <a:xfrm>
            <a:off x="2" y="2608956"/>
            <a:ext cx="4560199" cy="424904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B34D440-E359-4CB9-B8E8-81977A860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0517" y="-460"/>
            <a:ext cx="9144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8F5A0E-5428-4604-A0F3-2224BE870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9" y="2560620"/>
            <a:ext cx="4581144" cy="914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88FC14-B788-4FBC-9C5E-BC4892F5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06" y="0"/>
            <a:ext cx="7571045" cy="6858000"/>
          </a:xfrm>
          <a:prstGeom prst="rect">
            <a:avLst/>
          </a:prstGeom>
          <a:solidFill>
            <a:srgbClr val="465359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CA636-6274-4039-AAA4-6D2ED207D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4707" y="457280"/>
            <a:ext cx="6400367" cy="14313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0" kern="1200" cap="all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4. Македонија во втората балканска војна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FA938-F179-41C5-AC00-4A4D56537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1946" y="1888679"/>
            <a:ext cx="6893189" cy="4367524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rgbClr val="FFFFFF"/>
                </a:solidFill>
              </a:rPr>
              <a:t>29 </a:t>
            </a:r>
            <a:r>
              <a:rPr lang="en-US" dirty="0" err="1">
                <a:solidFill>
                  <a:srgbClr val="FFFFFF"/>
                </a:solidFill>
              </a:rPr>
              <a:t>јуни</a:t>
            </a:r>
            <a:r>
              <a:rPr lang="en-US" dirty="0">
                <a:solidFill>
                  <a:srgbClr val="FFFFFF"/>
                </a:solidFill>
              </a:rPr>
              <a:t> 1913г. </a:t>
            </a:r>
            <a:r>
              <a:rPr lang="en-US" dirty="0" err="1">
                <a:solidFill>
                  <a:srgbClr val="FFFFFF"/>
                </a:solidFill>
              </a:rPr>
              <a:t>Бугарија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незадоволна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од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исходот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првата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балканска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војна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ја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започнала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u="sng" dirty="0" err="1">
                <a:solidFill>
                  <a:srgbClr val="FFFFFF"/>
                </a:solidFill>
              </a:rPr>
              <a:t>втората</a:t>
            </a:r>
            <a:r>
              <a:rPr lang="en-US" b="1" u="sng" dirty="0">
                <a:solidFill>
                  <a:srgbClr val="FFFFFF"/>
                </a:solidFill>
              </a:rPr>
              <a:t> </a:t>
            </a:r>
            <a:r>
              <a:rPr lang="en-US" b="1" u="sng" dirty="0" err="1">
                <a:solidFill>
                  <a:srgbClr val="FFFFFF"/>
                </a:solidFill>
              </a:rPr>
              <a:t>балканска</a:t>
            </a:r>
            <a:r>
              <a:rPr lang="en-US" b="1" u="sng" dirty="0">
                <a:solidFill>
                  <a:srgbClr val="FFFFFF"/>
                </a:solidFill>
              </a:rPr>
              <a:t> </a:t>
            </a:r>
            <a:r>
              <a:rPr lang="en-US" b="1" u="sng" dirty="0" err="1">
                <a:solidFill>
                  <a:srgbClr val="FFFFFF"/>
                </a:solidFill>
              </a:rPr>
              <a:t>војна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против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поранешните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сојузници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србија</a:t>
            </a:r>
            <a:r>
              <a:rPr lang="en-US" dirty="0">
                <a:solidFill>
                  <a:srgbClr val="FFFFFF"/>
                </a:solidFill>
              </a:rPr>
              <a:t> и </a:t>
            </a:r>
            <a:r>
              <a:rPr lang="en-US" dirty="0" err="1">
                <a:solidFill>
                  <a:srgbClr val="FFFFFF"/>
                </a:solidFill>
              </a:rPr>
              <a:t>грција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 err="1">
                <a:solidFill>
                  <a:srgbClr val="FFFFFF"/>
                </a:solidFill>
              </a:rPr>
              <a:t>решавачката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битка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помеѓу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српската</a:t>
            </a:r>
            <a:r>
              <a:rPr lang="en-US" dirty="0">
                <a:solidFill>
                  <a:srgbClr val="FFFFFF"/>
                </a:solidFill>
              </a:rPr>
              <a:t> и </a:t>
            </a:r>
            <a:r>
              <a:rPr lang="en-US" dirty="0" err="1">
                <a:solidFill>
                  <a:srgbClr val="FFFFFF"/>
                </a:solidFill>
              </a:rPr>
              <a:t>бугарската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војска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се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случила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кај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реката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брегалница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која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завршува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со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пораз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бугарија</a:t>
            </a:r>
            <a:r>
              <a:rPr lang="en-US" dirty="0">
                <a:solidFill>
                  <a:srgbClr val="FFFFFF"/>
                </a:solidFill>
              </a:rPr>
              <a:t>. 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rgbClr val="FFFFFF"/>
                </a:solidFill>
              </a:rPr>
              <a:t>10 </a:t>
            </a:r>
            <a:r>
              <a:rPr lang="en-US" dirty="0" err="1">
                <a:solidFill>
                  <a:srgbClr val="FFFFFF"/>
                </a:solidFill>
              </a:rPr>
              <a:t>август</a:t>
            </a:r>
            <a:r>
              <a:rPr lang="en-US" dirty="0">
                <a:solidFill>
                  <a:srgbClr val="FFFFFF"/>
                </a:solidFill>
              </a:rPr>
              <a:t> 1913г. </a:t>
            </a:r>
            <a:r>
              <a:rPr lang="en-US" dirty="0" err="1">
                <a:solidFill>
                  <a:srgbClr val="FFFFFF"/>
                </a:solidFill>
              </a:rPr>
              <a:t>Се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одржал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u="sng" dirty="0" err="1">
                <a:solidFill>
                  <a:srgbClr val="FFFFFF"/>
                </a:solidFill>
              </a:rPr>
              <a:t>букурешкиот</a:t>
            </a:r>
            <a:r>
              <a:rPr lang="en-US" b="1" u="sng" dirty="0">
                <a:solidFill>
                  <a:srgbClr val="FFFFFF"/>
                </a:solidFill>
              </a:rPr>
              <a:t> </a:t>
            </a:r>
            <a:r>
              <a:rPr lang="en-US" b="1" u="sng" dirty="0" err="1">
                <a:solidFill>
                  <a:srgbClr val="FFFFFF"/>
                </a:solidFill>
              </a:rPr>
              <a:t>мировен</a:t>
            </a:r>
            <a:r>
              <a:rPr lang="en-US" b="1" u="sng" dirty="0">
                <a:solidFill>
                  <a:srgbClr val="FFFFFF"/>
                </a:solidFill>
              </a:rPr>
              <a:t> </a:t>
            </a:r>
            <a:r>
              <a:rPr lang="en-US" b="1" u="sng" dirty="0" err="1">
                <a:solidFill>
                  <a:srgbClr val="FFFFFF"/>
                </a:solidFill>
              </a:rPr>
              <a:t>договор</a:t>
            </a:r>
            <a:r>
              <a:rPr lang="en-US" b="1" u="sng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со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кој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завршила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втората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балканска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војна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со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пораз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бугарија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r>
              <a:rPr lang="en-US" dirty="0" err="1">
                <a:solidFill>
                  <a:srgbClr val="FFFFFF"/>
                </a:solidFill>
              </a:rPr>
              <a:t>Букурешкиот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мировен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договор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ја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потврдил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поделбата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македонија</a:t>
            </a:r>
            <a:r>
              <a:rPr lang="en-US" dirty="0">
                <a:solidFill>
                  <a:srgbClr val="FFFFFF"/>
                </a:solidFill>
              </a:rPr>
              <a:t>:</a:t>
            </a:r>
          </a:p>
          <a:p>
            <a:pPr lvl="1">
              <a:buFont typeface="Wingdings 2" panose="05020102010507070707" pitchFamily="18" charset="2"/>
              <a:buChar char=""/>
            </a:pPr>
            <a:r>
              <a:rPr lang="en-US" sz="2000" dirty="0" err="1">
                <a:solidFill>
                  <a:srgbClr val="FFFFFF"/>
                </a:solidFill>
              </a:rPr>
              <a:t>Вардарски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дел</a:t>
            </a:r>
            <a:r>
              <a:rPr lang="en-US" sz="2000" dirty="0">
                <a:solidFill>
                  <a:srgbClr val="FFFFFF"/>
                </a:solidFill>
              </a:rPr>
              <a:t> – </a:t>
            </a:r>
            <a:r>
              <a:rPr lang="mk-MK" sz="2000" dirty="0">
                <a:solidFill>
                  <a:srgbClr val="FFFFFF"/>
                </a:solidFill>
              </a:rPr>
              <a:t>С</a:t>
            </a:r>
            <a:r>
              <a:rPr lang="en-US" sz="2000" dirty="0" err="1">
                <a:solidFill>
                  <a:srgbClr val="FFFFFF"/>
                </a:solidFill>
              </a:rPr>
              <a:t>рбија</a:t>
            </a:r>
            <a:r>
              <a:rPr lang="en-US" sz="2000" dirty="0">
                <a:solidFill>
                  <a:srgbClr val="FFFFFF"/>
                </a:solidFill>
              </a:rPr>
              <a:t>;</a:t>
            </a:r>
          </a:p>
          <a:p>
            <a:pPr lvl="1">
              <a:buFont typeface="Wingdings 2" panose="05020102010507070707" pitchFamily="18" charset="2"/>
              <a:buChar char=""/>
            </a:pPr>
            <a:r>
              <a:rPr lang="en-US" sz="2000" dirty="0" err="1">
                <a:solidFill>
                  <a:srgbClr val="FFFFFF"/>
                </a:solidFill>
              </a:rPr>
              <a:t>Егејски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дел</a:t>
            </a:r>
            <a:r>
              <a:rPr lang="en-US" sz="2000" dirty="0">
                <a:solidFill>
                  <a:srgbClr val="FFFFFF"/>
                </a:solidFill>
              </a:rPr>
              <a:t> – </a:t>
            </a:r>
            <a:r>
              <a:rPr lang="mk-MK" sz="2000" dirty="0">
                <a:solidFill>
                  <a:srgbClr val="FFFFFF"/>
                </a:solidFill>
              </a:rPr>
              <a:t>Г</a:t>
            </a:r>
            <a:r>
              <a:rPr lang="en-US" sz="2000" dirty="0" err="1">
                <a:solidFill>
                  <a:srgbClr val="FFFFFF"/>
                </a:solidFill>
              </a:rPr>
              <a:t>рција</a:t>
            </a:r>
            <a:r>
              <a:rPr lang="en-US" sz="2000" dirty="0">
                <a:solidFill>
                  <a:srgbClr val="FFFFFF"/>
                </a:solidFill>
              </a:rPr>
              <a:t>;</a:t>
            </a:r>
          </a:p>
          <a:p>
            <a:pPr lvl="1">
              <a:buFont typeface="Wingdings 2" panose="05020102010507070707" pitchFamily="18" charset="2"/>
              <a:buChar char=""/>
            </a:pPr>
            <a:r>
              <a:rPr lang="en-US" sz="2000" dirty="0" err="1">
                <a:solidFill>
                  <a:srgbClr val="FFFFFF"/>
                </a:solidFill>
              </a:rPr>
              <a:t>Пирински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дел</a:t>
            </a:r>
            <a:r>
              <a:rPr lang="en-US" sz="2000" dirty="0">
                <a:solidFill>
                  <a:srgbClr val="FFFFFF"/>
                </a:solidFill>
              </a:rPr>
              <a:t> – </a:t>
            </a:r>
            <a:r>
              <a:rPr lang="mk-MK" sz="2000" dirty="0">
                <a:solidFill>
                  <a:srgbClr val="FFFFFF"/>
                </a:solidFill>
              </a:rPr>
              <a:t>Б</a:t>
            </a:r>
            <a:r>
              <a:rPr lang="en-US" sz="2000" dirty="0" err="1">
                <a:solidFill>
                  <a:srgbClr val="FFFFFF"/>
                </a:solidFill>
              </a:rPr>
              <a:t>угарија</a:t>
            </a:r>
            <a:endParaRPr lang="en-US" sz="2000" dirty="0">
              <a:solidFill>
                <a:srgbClr val="FFFFFF"/>
              </a:solidFill>
            </a:endParaRPr>
          </a:p>
          <a:p>
            <a:pPr lvl="1">
              <a:buFont typeface="Wingdings 2" panose="05020102010507070707" pitchFamily="18" charset="2"/>
              <a:buChar char=""/>
            </a:pPr>
            <a:r>
              <a:rPr lang="en-US" sz="2000" dirty="0" err="1">
                <a:solidFill>
                  <a:srgbClr val="FFFFFF"/>
                </a:solidFill>
              </a:rPr>
              <a:t>Еден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мал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дел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од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југозападна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македонија</a:t>
            </a:r>
            <a:r>
              <a:rPr lang="en-US" sz="2000" dirty="0">
                <a:solidFill>
                  <a:srgbClr val="FFFFFF"/>
                </a:solidFill>
              </a:rPr>
              <a:t> – </a:t>
            </a:r>
            <a:r>
              <a:rPr lang="mk-MK" sz="2000" dirty="0">
                <a:solidFill>
                  <a:srgbClr val="FFFFFF"/>
                </a:solidFill>
              </a:rPr>
              <a:t>А</a:t>
            </a:r>
            <a:r>
              <a:rPr lang="en-US" sz="2000" dirty="0" err="1">
                <a:solidFill>
                  <a:srgbClr val="FFFFFF"/>
                </a:solidFill>
              </a:rPr>
              <a:t>лбанија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lnSpc>
                <a:spcPct val="100000"/>
              </a:lnSpc>
              <a:buFont typeface="Wingdings 2" panose="05020102010507070707" pitchFamily="18" charset="2"/>
              <a:buChar char=""/>
            </a:pP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16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5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A52798-7370-4678-AF7E-6C7166C8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2724" y="702156"/>
            <a:ext cx="7225075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5. </a:t>
            </a:r>
            <a:r>
              <a:rPr lang="en-US" sz="2800" b="0" kern="1200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Протестите</a:t>
            </a:r>
            <a:r>
              <a:rPr lang="en-US" sz="28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0" kern="1200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против</a:t>
            </a:r>
            <a:r>
              <a:rPr lang="en-US" sz="28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0" kern="1200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поделбата</a:t>
            </a:r>
            <a:r>
              <a:rPr lang="en-US" sz="28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0" kern="1200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US" sz="28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0" kern="1200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македонија</a:t>
            </a:r>
            <a:r>
              <a:rPr lang="en-US" sz="28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person sitting on a bench&#10;&#10;Description automatically generated">
            <a:extLst>
              <a:ext uri="{FF2B5EF4-FFF2-40B4-BE49-F238E27FC236}">
                <a16:creationId xmlns:a16="http://schemas.microsoft.com/office/drawing/2014/main" id="{9F65A742-9FE1-4992-BBDF-9399C8F0D3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146" b="3"/>
          <a:stretch/>
        </p:blipFill>
        <p:spPr>
          <a:xfrm>
            <a:off x="446534" y="601201"/>
            <a:ext cx="3703320" cy="57742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984301B-1C22-4275-87E1-55281A0E7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2726" y="1896533"/>
            <a:ext cx="6878108" cy="39622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Wingdings 2" panose="05020102010507070707" pitchFamily="18" charset="2"/>
              <a:buChar char=""/>
            </a:pPr>
            <a:endParaRPr lang="mk-M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 2" panose="05020102010507070707" pitchFamily="18" charset="2"/>
              <a:buChar char="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МАкеднската емиграција ширум светот се спротиставувала на поделбата на македонија.</a:t>
            </a:r>
          </a:p>
          <a:p>
            <a:pPr>
              <a:buFont typeface="Wingdings 2" panose="05020102010507070707" pitchFamily="18" charset="2"/>
              <a:buChar char="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 2" panose="05020102010507070707" pitchFamily="18" charset="2"/>
              <a:buChar char="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зачувување на целоста на македонија, најактивна била македонската колонија во петроград – русија, предводена од </a:t>
            </a:r>
            <a:r>
              <a:rPr lang="en-US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димитрија чуповски.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Оваа колонија испратила меморандум до мировната конференција во лондон (14 март 1913г.) со барање самостојност за македонија.</a:t>
            </a:r>
          </a:p>
          <a:p>
            <a:pPr marL="285750" indent="-285750">
              <a:buFont typeface="Wingdings 2" panose="05020102010507070707" pitchFamily="18" charset="2"/>
              <a:buChar char=""/>
            </a:pP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 2" panose="05020102010507070707" pitchFamily="18" charset="2"/>
              <a:buChar char=""/>
            </a:pP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103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_2SEEDS">
      <a:dk1>
        <a:srgbClr val="000000"/>
      </a:dk1>
      <a:lt1>
        <a:srgbClr val="FFFFFF"/>
      </a:lt1>
      <a:dk2>
        <a:srgbClr val="253F24"/>
      </a:dk2>
      <a:lt2>
        <a:srgbClr val="E6ECE6"/>
      </a:lt2>
      <a:accent1>
        <a:srgbClr val="DC5DDB"/>
      </a:accent1>
      <a:accent2>
        <a:srgbClr val="B77AE2"/>
      </a:accent2>
      <a:accent3>
        <a:srgbClr val="E27AB6"/>
      </a:accent3>
      <a:accent4>
        <a:srgbClr val="7BB04B"/>
      </a:accent4>
      <a:accent5>
        <a:srgbClr val="54B84E"/>
      </a:accent5>
      <a:accent6>
        <a:srgbClr val="4DB673"/>
      </a:accent6>
      <a:hlink>
        <a:srgbClr val="578F57"/>
      </a:hlink>
      <a:folHlink>
        <a:srgbClr val="848484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Avenir Next LT Pro</vt:lpstr>
      <vt:lpstr>Corbel</vt:lpstr>
      <vt:lpstr>Wingdings 2</vt:lpstr>
      <vt:lpstr>DividendVTI</vt:lpstr>
      <vt:lpstr>Тема 5 – Македонија од балканските војни до независноста</vt:lpstr>
      <vt:lpstr>1. Балкански сојуз</vt:lpstr>
      <vt:lpstr>2. Македонија во првата балканска војна</vt:lpstr>
      <vt:lpstr>3. Учеството на македонците во првата балканска војна</vt:lpstr>
      <vt:lpstr>4. Македонија во втората балканска војна</vt:lpstr>
      <vt:lpstr>5. Протестите против поделбата на македонија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– Македонија од балканските војни до независноста</dc:title>
  <dc:creator>Bojana</dc:creator>
  <cp:lastModifiedBy>Bojana</cp:lastModifiedBy>
  <cp:revision>9</cp:revision>
  <dcterms:created xsi:type="dcterms:W3CDTF">2020-03-21T12:43:52Z</dcterms:created>
  <dcterms:modified xsi:type="dcterms:W3CDTF">2020-03-21T13:32:23Z</dcterms:modified>
</cp:coreProperties>
</file>