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567055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582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3862222-3C47-4AAA-96B9-57F1B9FF5F8B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DF037F9-0495-4483-BBD7-6CBBED0A337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73161B-BF6B-4FD8-9880-FB5E41EAC707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9E7A9A-8F61-4B58-B8D3-D51156D2A0A0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F3E256-5AD8-4FF2-97B2-7C4DC3A613CC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60A5FC-7C80-444E-BFCA-9129CE9E31F8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A6FBF8-66D6-490F-AC11-654E9DD7E18C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AEBAC9-19FC-4074-BF78-19CB10B68381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ECDF5E-127D-4B1D-8128-05C15EF9A980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FE3119-95B8-492B-950D-BA630F3E9041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F90987-389A-4898-86EF-3172562AF3FA}" type="slidenum"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4D6D94-ABE2-43B6-9CD8-4774439ED01D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0F639F-CF1F-4987-99FF-ADDD136C7EB3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4D267926-3685-4517-9CED-9F97EC3910AA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Македонски јазик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692999" y="1375200"/>
            <a:ext cx="9071640" cy="328823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US">
                <a:solidFill>
                  <a:srgbClr val="2A6099"/>
                </a:solidFill>
              </a:rPr>
              <a:t>Составни независносложени реченици</a:t>
            </a:r>
          </a:p>
          <a:p>
            <a:pPr marL="0" lvl="0" indent="0" algn="ctr">
              <a:buNone/>
            </a:pPr>
            <a:r>
              <a:rPr lang="en-US">
                <a:solidFill>
                  <a:srgbClr val="2A6099"/>
                </a:solidFill>
              </a:rPr>
              <a:t>(осмо одделение)</a:t>
            </a:r>
          </a:p>
          <a:p>
            <a:pPr marL="0" lvl="0" indent="0" algn="ctr">
              <a:buNone/>
            </a:pPr>
            <a:endParaRPr lang="en-US">
              <a:solidFill>
                <a:srgbClr val="2A6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438119" y="1371599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ЗАКЛУЧОК: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Кои реченици ги нарекуваме составни?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Кои сврзници ги користиме?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Набројте примери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За домa: Во текст од учебникот (по ваш избор) пронајдете составни независносложени реченици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74160"/>
            <a:ext cx="9071640" cy="12502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Составни независносложени реченици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>
                <a:solidFill>
                  <a:srgbClr val="2A6099"/>
                </a:solidFill>
              </a:rPr>
              <a:t>Кои реченици ги нарекуваме сложени?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Сложената реченица е синтаксичка единица која содржи најмалку два прирока се нарекува сложена реченица.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Одделните реченици кои влегуваат во составот на главната реченица се нарекуваат дел – реченици.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/>
            <a:r>
              <a:rPr lang="en-US">
                <a:solidFill>
                  <a:srgbClr val="2A6099"/>
                </a:solidFill>
              </a:rPr>
              <a:t>Независносложени: односот меѓу дел – речениците е независен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Зависносложени: односот меѓу дел – речениците е зависен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Посечете сами примери за сложени реченици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Определете каков однос има меѓу реченициве (зависен или независен)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1. Ние секој ден одиме на училиште со автобус, а ретко одиме и со воз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2. Во моето друштво сите јадеме овошје вода, сигурно ќе бидеме здрави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Што заклучивме?</a:t>
            </a:r>
          </a:p>
          <a:p>
            <a:pPr lvl="0">
              <a:buNone/>
            </a:pPr>
            <a:endParaRPr lang="en-US">
              <a:solidFill>
                <a:srgbClr val="2A6099"/>
              </a:solidFill>
            </a:endParaRPr>
          </a:p>
          <a:p>
            <a:pPr lvl="0"/>
            <a:endParaRPr lang="en-US">
              <a:solidFill>
                <a:srgbClr val="2A6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Составете сами сложени реченици и посочете на кој вид тие припаѓаат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Видови независносложени реченици:</a:t>
            </a:r>
          </a:p>
          <a:p>
            <a:pPr lvl="0">
              <a:buNone/>
            </a:pPr>
            <a:r>
              <a:rPr lang="en-US" i="1">
                <a:solidFill>
                  <a:srgbClr val="2A6099"/>
                </a:solidFill>
              </a:rPr>
              <a:t>1. СОСТАВНИ</a:t>
            </a:r>
          </a:p>
          <a:p>
            <a:pPr lvl="0">
              <a:buNone/>
            </a:pPr>
            <a:r>
              <a:rPr lang="en-US" i="1">
                <a:solidFill>
                  <a:srgbClr val="2A6099"/>
                </a:solidFill>
              </a:rPr>
              <a:t>2. СПРОТИВНИ</a:t>
            </a:r>
          </a:p>
          <a:p>
            <a:pPr lvl="0">
              <a:buNone/>
            </a:pPr>
            <a:r>
              <a:rPr lang="en-US" i="1">
                <a:solidFill>
                  <a:srgbClr val="2A6099"/>
                </a:solidFill>
              </a:rPr>
              <a:t>3. РАЗДЕЛНИ</a:t>
            </a:r>
          </a:p>
          <a:p>
            <a:pPr lvl="0">
              <a:buNone/>
            </a:pPr>
            <a:r>
              <a:rPr lang="en-US" i="1">
                <a:solidFill>
                  <a:srgbClr val="2A6099"/>
                </a:solidFill>
              </a:rPr>
              <a:t>4. ИСКЛУЧНИ</a:t>
            </a:r>
          </a:p>
          <a:p>
            <a:pPr lvl="0">
              <a:buNone/>
            </a:pPr>
            <a:r>
              <a:rPr lang="en-US" i="1">
                <a:solidFill>
                  <a:srgbClr val="2A6099"/>
                </a:solidFill>
              </a:rPr>
              <a:t>5. ЗАКЛУЧНИ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 i="1">
                <a:solidFill>
                  <a:srgbClr val="2A6099"/>
                </a:solidFill>
              </a:rPr>
              <a:t>Сврзници за незвисносложените реченици:</a:t>
            </a:r>
          </a:p>
          <a:p>
            <a:pPr lvl="0"/>
            <a:r>
              <a:rPr lang="en-US">
                <a:solidFill>
                  <a:srgbClr val="BF0041"/>
                </a:solidFill>
              </a:rPr>
              <a:t>Составни: и, ни, ниту, па, та, не само што, туку, и</a:t>
            </a:r>
          </a:p>
          <a:p>
            <a:pPr lvl="0"/>
            <a:r>
              <a:rPr lang="en-US">
                <a:solidFill>
                  <a:srgbClr val="BF0041"/>
                </a:solidFill>
              </a:rPr>
              <a:t>Спротиви: а, но, ама, туку, ами, меѓутоа</a:t>
            </a:r>
          </a:p>
          <a:p>
            <a:pPr lvl="0"/>
            <a:r>
              <a:rPr lang="en-US">
                <a:solidFill>
                  <a:srgbClr val="BF0041"/>
                </a:solidFill>
              </a:rPr>
              <a:t>Разделни: и, или – или, било -било, де – де, ем – ем, час – час, ни – ни</a:t>
            </a:r>
          </a:p>
          <a:p>
            <a:pPr lvl="0"/>
            <a:r>
              <a:rPr lang="en-US">
                <a:solidFill>
                  <a:srgbClr val="BF0041"/>
                </a:solidFill>
              </a:rPr>
              <a:t>Исклучни: само, само што, освен што, единствено</a:t>
            </a:r>
          </a:p>
          <a:p>
            <a:pPr lvl="0"/>
            <a:r>
              <a:rPr lang="en-US">
                <a:solidFill>
                  <a:srgbClr val="BF0041"/>
                </a:solidFill>
              </a:rPr>
              <a:t>Заклучни: значи, сигурно, веројатно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 i="1">
                <a:solidFill>
                  <a:srgbClr val="FF0000"/>
                </a:solidFill>
              </a:rPr>
              <a:t>Дејствијата во речениците може да се одвиваат: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- едно по друго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- да произлегуваат едно од друго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- да имаат спротивен однос, но ако се поврзани со наведените сврзници, тие се составни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Примери: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 Ќе спијам, па ќе учам.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 Не бев на натпреварот и не знам каков беше резултатот.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 Ми се одеше во паркот и отидов.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 Не само што ќе одам на натпревар туку</a:t>
            </a:r>
          </a:p>
          <a:p>
            <a:pPr lvl="0"/>
            <a:r>
              <a:rPr lang="en-US">
                <a:solidFill>
                  <a:srgbClr val="2A6099"/>
                </a:solidFill>
              </a:rPr>
              <a:t>и многу ќе навивам.</a:t>
            </a:r>
          </a:p>
          <a:p>
            <a:pPr lvl="0"/>
            <a:endParaRPr lang="en-US">
              <a:solidFill>
                <a:srgbClr val="2A6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Според правописот, составните реченици со сврзниците И; НИ; НИТУ и со составот на САМО ШТО, ТУКУ И, не се одделуваат со запирка.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ИСКЛУЧОК: Кога сврзникот И воведува заклучок. Пр. Не знаев дека треба да пишувам, и ме опомена наставникот.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365760" y="1375200"/>
            <a:ext cx="9071640" cy="3288239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>
                <a:solidFill>
                  <a:srgbClr val="FF4000"/>
                </a:solidFill>
              </a:rPr>
              <a:t>Составни независносложени реченици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-  Составните реченици најчесто соопштуваат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напоредни дејствија, онакви што се одвиваат во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исто време, а дел-речениците се одделуваат со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запирка и сврзникот И :</a:t>
            </a:r>
          </a:p>
          <a:p>
            <a:pPr lvl="0">
              <a:buNone/>
            </a:pPr>
            <a:r>
              <a:rPr lang="en-US">
                <a:solidFill>
                  <a:srgbClr val="2A6099"/>
                </a:solidFill>
              </a:rPr>
              <a:t>Пример: Трчам, скокам и многу се радувам.</a:t>
            </a:r>
          </a:p>
          <a:p>
            <a:pPr lvl="0">
              <a:buNone/>
            </a:pPr>
            <a:endParaRPr lang="en-US">
              <a:solidFill>
                <a:srgbClr val="2A6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429</Words>
  <Application>Microsoft Office PowerPoint</Application>
  <PresentationFormat>On-screen Show (4:3)</PresentationFormat>
  <Paragraphs>51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</vt:lpstr>
      <vt:lpstr>Македонски јазик</vt:lpstr>
      <vt:lpstr>Составни независносложени реченици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Македонски јазик</dc:title>
  <dc:creator>user</dc:creator>
  <cp:lastModifiedBy>user</cp:lastModifiedBy>
  <cp:revision>7</cp:revision>
  <dcterms:created xsi:type="dcterms:W3CDTF">2017-10-20T23:41:18Z</dcterms:created>
  <dcterms:modified xsi:type="dcterms:W3CDTF">2020-03-16T20:03:33Z</dcterms:modified>
</cp:coreProperties>
</file>