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8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FFBC-A3DB-488B-939A-5E3D88A0D434}" type="datetimeFigureOut">
              <a:rPr lang="mk-MK" smtClean="0"/>
              <a:pPr/>
              <a:t>16.03.2020</a:t>
            </a:fld>
            <a:endParaRPr lang="mk-MK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44F4-59D2-4AB5-9152-937772E9D876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FFBC-A3DB-488B-939A-5E3D88A0D434}" type="datetimeFigureOut">
              <a:rPr lang="mk-MK" smtClean="0"/>
              <a:pPr/>
              <a:t>16.03.2020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44F4-59D2-4AB5-9152-937772E9D876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FFBC-A3DB-488B-939A-5E3D88A0D434}" type="datetimeFigureOut">
              <a:rPr lang="mk-MK" smtClean="0"/>
              <a:pPr/>
              <a:t>16.03.2020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44F4-59D2-4AB5-9152-937772E9D876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FFBC-A3DB-488B-939A-5E3D88A0D434}" type="datetimeFigureOut">
              <a:rPr lang="mk-MK" smtClean="0"/>
              <a:pPr/>
              <a:t>16.03.2020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44F4-59D2-4AB5-9152-937772E9D876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FFBC-A3DB-488B-939A-5E3D88A0D434}" type="datetimeFigureOut">
              <a:rPr lang="mk-MK" smtClean="0"/>
              <a:pPr/>
              <a:t>16.03.2020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44F4-59D2-4AB5-9152-937772E9D876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FFBC-A3DB-488B-939A-5E3D88A0D434}" type="datetimeFigureOut">
              <a:rPr lang="mk-MK" smtClean="0"/>
              <a:pPr/>
              <a:t>16.03.2020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44F4-59D2-4AB5-9152-937772E9D876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FFBC-A3DB-488B-939A-5E3D88A0D434}" type="datetimeFigureOut">
              <a:rPr lang="mk-MK" smtClean="0"/>
              <a:pPr/>
              <a:t>16.03.2020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44F4-59D2-4AB5-9152-937772E9D876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FFBC-A3DB-488B-939A-5E3D88A0D434}" type="datetimeFigureOut">
              <a:rPr lang="mk-MK" smtClean="0"/>
              <a:pPr/>
              <a:t>16.03.2020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44F4-59D2-4AB5-9152-937772E9D876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FFBC-A3DB-488B-939A-5E3D88A0D434}" type="datetimeFigureOut">
              <a:rPr lang="mk-MK" smtClean="0"/>
              <a:pPr/>
              <a:t>16.03.2020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44F4-59D2-4AB5-9152-937772E9D876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FFBC-A3DB-488B-939A-5E3D88A0D434}" type="datetimeFigureOut">
              <a:rPr lang="mk-MK" smtClean="0"/>
              <a:pPr/>
              <a:t>16.03.2020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44F4-59D2-4AB5-9152-937772E9D876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FFBC-A3DB-488B-939A-5E3D88A0D434}" type="datetimeFigureOut">
              <a:rPr lang="mk-MK" smtClean="0"/>
              <a:pPr/>
              <a:t>16.03.2020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54E44F4-59D2-4AB5-9152-937772E9D876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9EFFBC-A3DB-488B-939A-5E3D88A0D434}" type="datetimeFigureOut">
              <a:rPr lang="mk-MK" smtClean="0"/>
              <a:pPr/>
              <a:t>16.03.2020</a:t>
            </a:fld>
            <a:endParaRPr lang="mk-MK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4E44F4-59D2-4AB5-9152-937772E9D876}" type="slidenum">
              <a:rPr lang="mk-MK" smtClean="0"/>
              <a:pPr/>
              <a:t>‹#›</a:t>
            </a:fld>
            <a:endParaRPr lang="mk-MK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484784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4000" b="1" dirty="0" smtClean="0"/>
              <a:t>ДИРЕКТЕН  И  ИНДИРЕКТЕН  ГОВОР</a:t>
            </a:r>
            <a:endParaRPr lang="mk-MK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2564904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800" b="1" dirty="0" smtClean="0">
                <a:latin typeface="Arial" pitchFamily="34" charset="0"/>
                <a:cs typeface="Arial" pitchFamily="34" charset="0"/>
              </a:rPr>
              <a:t>Интерпункциски знаци кај директниот говор</a:t>
            </a:r>
          </a:p>
          <a:p>
            <a:pPr algn="ctr"/>
            <a:r>
              <a:rPr lang="mk-MK" sz="2800" dirty="0" smtClean="0">
                <a:latin typeface="Arial" pitchFamily="34" charset="0"/>
                <a:cs typeface="Arial" pitchFamily="34" charset="0"/>
              </a:rPr>
              <a:t> ( две точки, црта и наводници )</a:t>
            </a:r>
            <a:endParaRPr lang="mk-MK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67544" y="188640"/>
          <a:ext cx="8280920" cy="648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1620180">
                <a:tc>
                  <a:txBody>
                    <a:bodyPr/>
                    <a:lstStyle/>
                    <a:p>
                      <a:endParaRPr lang="mk-MK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mk-MK" sz="28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ДИРЕКТЕН ГОВОР</a:t>
                      </a:r>
                      <a:endParaRPr lang="mk-MK" sz="28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mk-MK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mk-MK" sz="2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ИНДИРЕКТЕН</a:t>
                      </a:r>
                      <a:r>
                        <a:rPr lang="mk-MK" sz="28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ГОВОР</a:t>
                      </a:r>
                      <a:endParaRPr lang="mk-MK" sz="2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620180">
                <a:tc>
                  <a:txBody>
                    <a:bodyPr/>
                    <a:lstStyle/>
                    <a:p>
                      <a:r>
                        <a:rPr lang="mk-MK" sz="2400" dirty="0" smtClean="0">
                          <a:latin typeface="Arial" pitchFamily="34" charset="0"/>
                          <a:cs typeface="Arial" pitchFamily="34" charset="0"/>
                        </a:rPr>
                        <a:t>Мама ме праша:</a:t>
                      </a:r>
                      <a:r>
                        <a:rPr lang="mk-MK" sz="2400" baseline="0" dirty="0" smtClean="0">
                          <a:latin typeface="Arial" pitchFamily="34" charset="0"/>
                          <a:cs typeface="Arial" pitchFamily="34" charset="0"/>
                        </a:rPr>
                        <a:t> „Ја прочита ли лектирата?“</a:t>
                      </a:r>
                      <a:endParaRPr lang="mk-MK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2400" dirty="0" smtClean="0">
                          <a:latin typeface="Arial" pitchFamily="34" charset="0"/>
                          <a:cs typeface="Arial" pitchFamily="34" charset="0"/>
                        </a:rPr>
                        <a:t>Мама ме праша дали</a:t>
                      </a:r>
                      <a:r>
                        <a:rPr lang="mk-MK" sz="2400" baseline="0" dirty="0" smtClean="0">
                          <a:latin typeface="Arial" pitchFamily="34" charset="0"/>
                          <a:cs typeface="Arial" pitchFamily="34" charset="0"/>
                        </a:rPr>
                        <a:t> ја прочитав лектирата.</a:t>
                      </a:r>
                      <a:endParaRPr lang="mk-MK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620180">
                <a:tc>
                  <a:txBody>
                    <a:bodyPr/>
                    <a:lstStyle/>
                    <a:p>
                      <a:r>
                        <a:rPr lang="mk-MK" sz="2400" dirty="0" smtClean="0">
                          <a:latin typeface="Arial" pitchFamily="34" charset="0"/>
                          <a:cs typeface="Arial" pitchFamily="34" charset="0"/>
                        </a:rPr>
                        <a:t>Јас тивко и одговорив: „</a:t>
                      </a:r>
                      <a:r>
                        <a:rPr lang="mk-MK" sz="2400" baseline="0" dirty="0" smtClean="0">
                          <a:latin typeface="Arial" pitchFamily="34" charset="0"/>
                          <a:cs typeface="Arial" pitchFamily="34" charset="0"/>
                        </a:rPr>
                        <a:t>Треба да прочитам уште неколку глави од книгата“.</a:t>
                      </a:r>
                      <a:endParaRPr lang="mk-MK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2400" dirty="0" smtClean="0">
                          <a:latin typeface="Arial" pitchFamily="34" charset="0"/>
                          <a:cs typeface="Arial" pitchFamily="34" charset="0"/>
                        </a:rPr>
                        <a:t>Јас тивко и одговорив дека треба да прочитам уште неколку глави од книгата.</a:t>
                      </a:r>
                      <a:endParaRPr lang="mk-MK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620180">
                <a:tc>
                  <a:txBody>
                    <a:bodyPr/>
                    <a:lstStyle/>
                    <a:p>
                      <a:r>
                        <a:rPr lang="mk-MK" sz="2400" dirty="0" smtClean="0">
                          <a:latin typeface="Arial" pitchFamily="34" charset="0"/>
                          <a:cs typeface="Arial" pitchFamily="34" charset="0"/>
                        </a:rPr>
                        <a:t>Теодор радосно рече: </a:t>
                      </a:r>
                      <a:r>
                        <a:rPr lang="mk-MK" sz="2400" baseline="0" dirty="0" smtClean="0">
                          <a:latin typeface="Arial" pitchFamily="34" charset="0"/>
                          <a:cs typeface="Arial" pitchFamily="34" charset="0"/>
                        </a:rPr>
                        <a:t> „</a:t>
                      </a:r>
                      <a:r>
                        <a:rPr lang="mk-MK" sz="2400" dirty="0" smtClean="0">
                          <a:latin typeface="Arial" pitchFamily="34" charset="0"/>
                          <a:cs typeface="Arial" pitchFamily="34" charset="0"/>
                        </a:rPr>
                        <a:t>Сите другарчиња ми дојдоа на роденден!“</a:t>
                      </a:r>
                      <a:endParaRPr lang="mk-MK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2400" dirty="0" smtClean="0">
                          <a:latin typeface="Arial" pitchFamily="34" charset="0"/>
                          <a:cs typeface="Arial" pitchFamily="34" charset="0"/>
                        </a:rPr>
                        <a:t>Теодор радосно рече дека сите другарчиња му дошле на роденден.</a:t>
                      </a:r>
                      <a:endParaRPr lang="mk-MK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896448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b="1" dirty="0" smtClean="0">
                <a:latin typeface="Arial" pitchFamily="34" charset="0"/>
                <a:cs typeface="Arial" pitchFamily="34" charset="0"/>
              </a:rPr>
              <a:t>Директен говор </a:t>
            </a:r>
            <a:r>
              <a:rPr lang="mk-MK" sz="2400" dirty="0" smtClean="0">
                <a:latin typeface="Arial" pitchFamily="34" charset="0"/>
                <a:cs typeface="Arial" pitchFamily="34" charset="0"/>
              </a:rPr>
              <a:t>е точно наведување на туѓите мисли.</a:t>
            </a:r>
          </a:p>
          <a:p>
            <a:endParaRPr lang="mk-MK" sz="2400" dirty="0">
              <a:latin typeface="Arial" pitchFamily="34" charset="0"/>
              <a:cs typeface="Arial" pitchFamily="34" charset="0"/>
            </a:endParaRPr>
          </a:p>
          <a:p>
            <a:r>
              <a:rPr lang="mk-MK" sz="2400" dirty="0" smtClean="0">
                <a:latin typeface="Arial" pitchFamily="34" charset="0"/>
                <a:cs typeface="Arial" pitchFamily="34" charset="0"/>
              </a:rPr>
              <a:t>Утрово мајка ми рече: „Денес ќе одиме  во парк“.</a:t>
            </a:r>
          </a:p>
          <a:p>
            <a:r>
              <a:rPr lang="mk-MK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mk-M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mk-MK" sz="2400" dirty="0" smtClean="0">
                <a:latin typeface="Arial" pitchFamily="34" charset="0"/>
                <a:cs typeface="Arial" pitchFamily="34" charset="0"/>
              </a:rPr>
              <a:t>зборови за појаснување  +  директен говор</a:t>
            </a:r>
          </a:p>
          <a:p>
            <a:r>
              <a:rPr lang="mk-M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mk-MK" sz="2400" dirty="0" smtClean="0">
                <a:latin typeface="Arial" pitchFamily="34" charset="0"/>
                <a:cs typeface="Arial" pitchFamily="34" charset="0"/>
              </a:rPr>
              <a:t>зборови на раскажувачот</a:t>
            </a:r>
          </a:p>
          <a:p>
            <a:endParaRPr lang="mk-MK" sz="2400" dirty="0">
              <a:latin typeface="Arial" pitchFamily="34" charset="0"/>
              <a:cs typeface="Arial" pitchFamily="34" charset="0"/>
            </a:endParaRPr>
          </a:p>
          <a:p>
            <a:endParaRPr lang="mk-MK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2400" b="1" dirty="0" smtClean="0">
                <a:latin typeface="Arial" pitchFamily="34" charset="0"/>
                <a:cs typeface="Arial" pitchFamily="34" charset="0"/>
              </a:rPr>
              <a:t>Индиректен говор </a:t>
            </a:r>
            <a:r>
              <a:rPr lang="mk-MK" sz="2400" dirty="0" smtClean="0">
                <a:latin typeface="Arial" pitchFamily="34" charset="0"/>
                <a:cs typeface="Arial" pitchFamily="34" charset="0"/>
              </a:rPr>
              <a:t>е оној говор кога туѓите мисли ги пренесуваме со свои зборови.</a:t>
            </a:r>
          </a:p>
          <a:p>
            <a:r>
              <a:rPr lang="mk-MK" sz="2400" dirty="0" smtClean="0">
                <a:latin typeface="Arial" pitchFamily="34" charset="0"/>
                <a:cs typeface="Arial" pitchFamily="34" charset="0"/>
              </a:rPr>
              <a:t>(туѓите мисли се изменети во формата, но со иста содржина)</a:t>
            </a:r>
          </a:p>
          <a:p>
            <a:endParaRPr lang="mk-MK" sz="2400" dirty="0">
              <a:latin typeface="Arial" pitchFamily="34" charset="0"/>
              <a:cs typeface="Arial" pitchFamily="34" charset="0"/>
            </a:endParaRPr>
          </a:p>
          <a:p>
            <a:r>
              <a:rPr lang="mk-MK" sz="2400" dirty="0" smtClean="0">
                <a:latin typeface="Arial" pitchFamily="34" charset="0"/>
                <a:cs typeface="Arial" pitchFamily="34" charset="0"/>
              </a:rPr>
              <a:t>Утрово мајка ми рече дека денес ќе одиме во парк.</a:t>
            </a:r>
            <a:endParaRPr lang="mk-MK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1835696" y="1484784"/>
            <a:ext cx="360040" cy="288032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788024" y="1484784"/>
            <a:ext cx="360040" cy="3600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3528" y="1412776"/>
            <a:ext cx="2952328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563888" y="1412776"/>
            <a:ext cx="381642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88640"/>
            <a:ext cx="892899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mk-MK" sz="2800" b="1" dirty="0" smtClean="0">
              <a:latin typeface="Arial" pitchFamily="34" charset="0"/>
              <a:cs typeface="Arial" pitchFamily="34" charset="0"/>
            </a:endParaRPr>
          </a:p>
          <a:p>
            <a:endParaRPr lang="mk-MK" sz="2800" b="1" dirty="0">
              <a:latin typeface="Arial" pitchFamily="34" charset="0"/>
              <a:cs typeface="Arial" pitchFamily="34" charset="0"/>
            </a:endParaRPr>
          </a:p>
          <a:p>
            <a:endParaRPr lang="mk-MK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2800" b="1" dirty="0" smtClean="0">
                <a:latin typeface="Arial" pitchFamily="34" charset="0"/>
                <a:cs typeface="Arial" pitchFamily="34" charset="0"/>
              </a:rPr>
              <a:t>Интерпункциски знаци кај директниот говор</a:t>
            </a:r>
          </a:p>
          <a:p>
            <a:endParaRPr lang="mk-MK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k-MK" sz="2800" dirty="0" smtClean="0">
                <a:latin typeface="Arial" pitchFamily="34" charset="0"/>
                <a:cs typeface="Arial" pitchFamily="34" charset="0"/>
              </a:rPr>
              <a:t>Директниот говор во реченица може да се искаже на три начини:</a:t>
            </a:r>
          </a:p>
          <a:p>
            <a:endParaRPr lang="mk-MK" sz="2800" dirty="0">
              <a:latin typeface="Arial" pitchFamily="34" charset="0"/>
              <a:cs typeface="Arial" pitchFamily="34" charset="0"/>
            </a:endParaRPr>
          </a:p>
          <a:p>
            <a:endParaRPr lang="mk-MK" sz="2800" dirty="0" smtClean="0">
              <a:latin typeface="Arial" pitchFamily="34" charset="0"/>
              <a:cs typeface="Arial" pitchFamily="34" charset="0"/>
            </a:endParaRPr>
          </a:p>
          <a:p>
            <a:endParaRPr lang="mk-MK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88640"/>
            <a:ext cx="8928992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mk-MK" sz="2400" dirty="0" smtClean="0">
                <a:latin typeface="Arial" pitchFamily="34" charset="0"/>
                <a:cs typeface="Arial" pitchFamily="34" charset="0"/>
              </a:rPr>
              <a:t>Наставничката праша: „Кој е денес дежурен?“</a:t>
            </a:r>
          </a:p>
          <a:p>
            <a:pPr marL="457200" indent="-457200"/>
            <a:r>
              <a:rPr lang="mk-M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mk-MK" sz="2400" dirty="0" smtClean="0">
                <a:latin typeface="Arial" pitchFamily="34" charset="0"/>
                <a:cs typeface="Arial" pitchFamily="34" charset="0"/>
              </a:rPr>
              <a:t>      </a:t>
            </a:r>
          </a:p>
          <a:p>
            <a:pPr marL="457200" indent="-457200"/>
            <a:r>
              <a:rPr lang="mk-M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mk-MK" sz="24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mk-MK" sz="2000" dirty="0" smtClean="0">
                <a:latin typeface="Arial" pitchFamily="34" charset="0"/>
                <a:cs typeface="Arial" pitchFamily="34" charset="0"/>
              </a:rPr>
              <a:t>зборови за појаснување   +   директен говор</a:t>
            </a:r>
          </a:p>
          <a:p>
            <a:pPr marL="457200" indent="-457200"/>
            <a:r>
              <a:rPr lang="mk-MK" sz="2000" dirty="0" smtClean="0">
                <a:latin typeface="Arial" pitchFamily="34" charset="0"/>
                <a:cs typeface="Arial" pitchFamily="34" charset="0"/>
              </a:rPr>
              <a:t>Зборовите за појаснување се на почетокот на директниот говор. Задолжително се употребуваат две точки (:) и наводници („ “)</a:t>
            </a:r>
          </a:p>
          <a:p>
            <a:pPr marL="457200" indent="-457200"/>
            <a:endParaRPr lang="mk-MK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mk-MK" sz="2000" dirty="0"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mk-MK" sz="2400" dirty="0" smtClean="0">
                <a:latin typeface="Arial" pitchFamily="34" charset="0"/>
                <a:cs typeface="Arial" pitchFamily="34" charset="0"/>
              </a:rPr>
              <a:t>2. „Горан и Јован“, - рече ученик, - „тие се денес дежурни“.</a:t>
            </a:r>
          </a:p>
          <a:p>
            <a:pPr marL="457200" indent="-457200"/>
            <a:r>
              <a:rPr lang="mk-MK" sz="2000" dirty="0" smtClean="0">
                <a:latin typeface="Arial" pitchFamily="34" charset="0"/>
                <a:cs typeface="Arial" pitchFamily="34" charset="0"/>
              </a:rPr>
              <a:t>                                 </a:t>
            </a:r>
          </a:p>
          <a:p>
            <a:pPr marL="457200" indent="-457200"/>
            <a:r>
              <a:rPr lang="mk-MK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mk-MK" sz="2000" dirty="0" smtClean="0">
                <a:latin typeface="Arial" pitchFamily="34" charset="0"/>
                <a:cs typeface="Arial" pitchFamily="34" charset="0"/>
              </a:rPr>
              <a:t>		    зборови за појаснување</a:t>
            </a:r>
          </a:p>
          <a:p>
            <a:pPr marL="457200" indent="-457200"/>
            <a:r>
              <a:rPr lang="mk-MK" sz="2000" dirty="0" smtClean="0">
                <a:latin typeface="Arial" pitchFamily="34" charset="0"/>
                <a:cs typeface="Arial" pitchFamily="34" charset="0"/>
              </a:rPr>
              <a:t>Зборовите за појаснување се во средината на директниот говор.</a:t>
            </a:r>
          </a:p>
          <a:p>
            <a:pPr marL="457200" indent="-457200"/>
            <a:endParaRPr lang="mk-MK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mk-MK" sz="2000" dirty="0"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mk-MK" sz="2400" dirty="0" smtClean="0">
                <a:latin typeface="Arial" pitchFamily="34" charset="0"/>
                <a:cs typeface="Arial" pitchFamily="34" charset="0"/>
              </a:rPr>
              <a:t>3. „ Ве молам, еден од вас да ја избрише таблата“ – рече наставничката.</a:t>
            </a:r>
          </a:p>
          <a:p>
            <a:pPr marL="457200" indent="-457200"/>
            <a:r>
              <a:rPr lang="mk-MK" sz="20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зборови за појаснување</a:t>
            </a:r>
          </a:p>
          <a:p>
            <a:pPr marL="457200" indent="-457200"/>
            <a:r>
              <a:rPr lang="mk-MK" sz="2000" dirty="0" smtClean="0">
                <a:latin typeface="Arial" pitchFamily="34" charset="0"/>
                <a:cs typeface="Arial" pitchFamily="34" charset="0"/>
              </a:rPr>
              <a:t>Зборовите за појаснување се на крајот на директниот говор.</a:t>
            </a:r>
          </a:p>
          <a:p>
            <a:pPr marL="457200" indent="-457200"/>
            <a:endParaRPr lang="mk-MK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mk-MK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mk-MK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mk-MK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mk-MK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2267744" y="548680"/>
            <a:ext cx="216024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004048" y="620688"/>
            <a:ext cx="288032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707904" y="285293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7668344" y="4797152"/>
            <a:ext cx="36004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908720"/>
            <a:ext cx="85689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3600" dirty="0" smtClean="0">
                <a:latin typeface="Arial" pitchFamily="34" charset="0"/>
                <a:cs typeface="Arial" pitchFamily="34" charset="0"/>
              </a:rPr>
              <a:t>ЗАПОМНИ!</a:t>
            </a:r>
          </a:p>
          <a:p>
            <a:endParaRPr lang="mk-MK" sz="2400" dirty="0">
              <a:latin typeface="Arial" pitchFamily="34" charset="0"/>
              <a:cs typeface="Arial" pitchFamily="34" charset="0"/>
            </a:endParaRPr>
          </a:p>
          <a:p>
            <a:r>
              <a:rPr lang="mk-MK" sz="2800" dirty="0" smtClean="0">
                <a:latin typeface="Arial" pitchFamily="34" charset="0"/>
                <a:cs typeface="Arial" pitchFamily="34" charset="0"/>
              </a:rPr>
              <a:t>На крајот од реченицата во директниот говор прво </a:t>
            </a:r>
            <a:r>
              <a:rPr lang="mk-MK" sz="2800" smtClean="0">
                <a:latin typeface="Arial" pitchFamily="34" charset="0"/>
                <a:cs typeface="Arial" pitchFamily="34" charset="0"/>
              </a:rPr>
              <a:t>се пишува </a:t>
            </a:r>
            <a:r>
              <a:rPr lang="mk-MK" sz="2800" dirty="0" smtClean="0">
                <a:latin typeface="Arial" pitchFamily="34" charset="0"/>
                <a:cs typeface="Arial" pitchFamily="34" charset="0"/>
              </a:rPr>
              <a:t>прашалник, извичник или три точки, а потоа се затвораат наводниците. </a:t>
            </a:r>
          </a:p>
          <a:p>
            <a:r>
              <a:rPr lang="mk-MK" sz="2800" dirty="0" smtClean="0">
                <a:latin typeface="Arial" pitchFamily="34" charset="0"/>
                <a:cs typeface="Arial" pitchFamily="34" charset="0"/>
              </a:rPr>
              <a:t>Кога реченицата завршува со точка, се пишуваат прво наводниците, а потоа точката.</a:t>
            </a:r>
            <a:endParaRPr lang="mk-MK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</TotalTime>
  <Words>277</Words>
  <Application>Microsoft Office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</dc:creator>
  <cp:lastModifiedBy>user</cp:lastModifiedBy>
  <cp:revision>15</cp:revision>
  <dcterms:created xsi:type="dcterms:W3CDTF">2016-02-25T08:44:11Z</dcterms:created>
  <dcterms:modified xsi:type="dcterms:W3CDTF">2020-03-16T20:16:18Z</dcterms:modified>
</cp:coreProperties>
</file>