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65" r:id="rId4"/>
    <p:sldId id="260" r:id="rId5"/>
    <p:sldId id="266" r:id="rId6"/>
    <p:sldId id="258" r:id="rId7"/>
    <p:sldId id="261" r:id="rId8"/>
    <p:sldId id="262" r:id="rId9"/>
    <p:sldId id="270" r:id="rId10"/>
    <p:sldId id="263" r:id="rId11"/>
    <p:sldId id="271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C447-47BE-4765-A80C-E16009F94AF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29B6-9EA7-46F0-B030-7E9F0F265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C447-47BE-4765-A80C-E16009F94AF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29B6-9EA7-46F0-B030-7E9F0F265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C447-47BE-4765-A80C-E16009F94AF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29B6-9EA7-46F0-B030-7E9F0F265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C447-47BE-4765-A80C-E16009F94AF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29B6-9EA7-46F0-B030-7E9F0F265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C447-47BE-4765-A80C-E16009F94AF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29B6-9EA7-46F0-B030-7E9F0F265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C447-47BE-4765-A80C-E16009F94AF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29B6-9EA7-46F0-B030-7E9F0F265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C447-47BE-4765-A80C-E16009F94AF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29B6-9EA7-46F0-B030-7E9F0F265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C447-47BE-4765-A80C-E16009F94AF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29B6-9EA7-46F0-B030-7E9F0F265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C447-47BE-4765-A80C-E16009F94AF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29B6-9EA7-46F0-B030-7E9F0F265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C447-47BE-4765-A80C-E16009F94AF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29B6-9EA7-46F0-B030-7E9F0F2655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C447-47BE-4765-A80C-E16009F94AF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CD29B6-9EA7-46F0-B030-7E9F0F2655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FFC447-47BE-4765-A80C-E16009F94AF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CD29B6-9EA7-46F0-B030-7E9F0F26558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305800" cy="2209800"/>
          </a:xfrm>
        </p:spPr>
        <p:txBody>
          <a:bodyPr>
            <a:noAutofit/>
          </a:bodyPr>
          <a:lstStyle/>
          <a:p>
            <a:pPr algn="ctr"/>
            <a:r>
              <a:rPr lang="mk-MK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ДРАГИ УЧЕНИЦИ</a:t>
            </a:r>
            <a:br>
              <a:rPr lang="mk-MK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mk-MK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Овие содржини се  предвидени за периодот </a:t>
            </a:r>
            <a:r>
              <a:rPr lang="mk-MK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10-2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mk-MK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Март.</a:t>
            </a:r>
            <a:br>
              <a:rPr lang="mk-MK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mk-MK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Можете да ги сработите една по една по ваше сопствено темпо.</a:t>
            </a:r>
            <a:br>
              <a:rPr lang="mk-MK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mk-MK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Користете го учебникот за да разгледате веќе обработени примери!</a:t>
            </a:r>
            <a:br>
              <a:rPr lang="mk-MK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48600" cy="2895600"/>
          </a:xfrm>
        </p:spPr>
        <p:txBody>
          <a:bodyPr>
            <a:normAutofit/>
          </a:bodyPr>
          <a:lstStyle/>
          <a:p>
            <a:endParaRPr lang="mk-MK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Tx/>
              <a:buChar char="-"/>
            </a:pPr>
            <a:r>
              <a:rPr lang="mk-M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Функција </a:t>
            </a:r>
          </a:p>
          <a:p>
            <a:pPr algn="l">
              <a:buFontTx/>
              <a:buChar char="-"/>
            </a:pPr>
            <a:r>
              <a:rPr lang="mk-M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Изведување и користење едноставни формули и функции</a:t>
            </a:r>
          </a:p>
          <a:p>
            <a:pPr algn="l">
              <a:buFontTx/>
              <a:buChar char="-"/>
            </a:pPr>
            <a:r>
              <a:rPr lang="mk-M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График на линеарна функција</a:t>
            </a:r>
          </a:p>
          <a:p>
            <a:pPr algn="l">
              <a:buFontTx/>
              <a:buChar char="-"/>
            </a:pPr>
            <a:r>
              <a:rPr lang="mk-M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Равенка на права од нејзиниот график</a:t>
            </a:r>
          </a:p>
          <a:p>
            <a:pPr algn="l">
              <a:buFontTx/>
              <a:buChar char="-"/>
            </a:pPr>
            <a:r>
              <a:rPr lang="mk-M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Равенки од видот у=а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x+b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mk-M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испитување на графикот)</a:t>
            </a:r>
          </a:p>
          <a:p>
            <a:pPr algn="l">
              <a:buFontTx/>
              <a:buChar char="-"/>
            </a:pP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 descr="Image result for линеарна функциј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524000"/>
            <a:ext cx="7296150" cy="4343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981200" y="990600"/>
            <a:ext cx="525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3200" b="1" dirty="0" smtClean="0">
                <a:latin typeface="Arial" pitchFamily="34" charset="0"/>
                <a:cs typeface="Arial" pitchFamily="34" charset="0"/>
              </a:rPr>
              <a:t>ВЕЖБИ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762000"/>
            <a:ext cx="5562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mk-MK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mk-MK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3200" dirty="0" smtClean="0">
                <a:latin typeface="Arial" pitchFamily="34" charset="0"/>
                <a:cs typeface="Arial" pitchFamily="34" charset="0"/>
              </a:rPr>
              <a:t>Одреди ги а и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b </a:t>
            </a:r>
            <a:r>
              <a:rPr lang="mk-MK" sz="3200" dirty="0" smtClean="0">
                <a:latin typeface="Arial" pitchFamily="34" charset="0"/>
                <a:cs typeface="Arial" pitchFamily="34" charset="0"/>
              </a:rPr>
              <a:t> во дадените равенки: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Y=2x-1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Y= -4x+2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Y=3x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Y=-5x-4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ГРАФИК НА ЛИНЕАРНА ФУНКЦИЈ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590800"/>
            <a:ext cx="5467350" cy="32480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3000" y="609600"/>
            <a:ext cx="655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3</a:t>
            </a:r>
            <a:endParaRPr lang="mk-MK" sz="4400" dirty="0" smtClean="0"/>
          </a:p>
          <a:p>
            <a:pPr algn="ctr"/>
            <a:r>
              <a:rPr lang="mk-MK" sz="2400" dirty="0" smtClean="0">
                <a:latin typeface="Arial" pitchFamily="34" charset="0"/>
                <a:cs typeface="Arial" pitchFamily="34" charset="0"/>
              </a:rPr>
              <a:t>Одреди ја равенката на права дадена на следниот  цртеж: </a:t>
            </a:r>
          </a:p>
          <a:p>
            <a:pPr algn="ctr"/>
            <a:r>
              <a:rPr lang="mk-MK" sz="1400" dirty="0" smtClean="0">
                <a:latin typeface="Arial" pitchFamily="34" charset="0"/>
                <a:cs typeface="Arial" pitchFamily="34" charset="0"/>
              </a:rPr>
              <a:t>(направи табела со вредности според точките од графикот и запиши ја равенката на права)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age result for ГРАФИК НА ЛИНЕАРНА ФУНКЦИЈ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362200"/>
            <a:ext cx="7162800" cy="3886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90600" y="609600"/>
            <a:ext cx="6705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4</a:t>
            </a:r>
            <a:endParaRPr lang="mk-MK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sz="2400" dirty="0" smtClean="0">
                <a:latin typeface="Arial" pitchFamily="34" charset="0"/>
                <a:cs typeface="Arial" pitchFamily="34" charset="0"/>
              </a:rPr>
              <a:t>Одреди ја равенката на права дадена на следниот  цртеж: </a:t>
            </a:r>
          </a:p>
          <a:p>
            <a:pPr algn="ctr"/>
            <a:r>
              <a:rPr lang="mk-MK" sz="1400" dirty="0" smtClean="0">
                <a:latin typeface="Arial" pitchFamily="34" charset="0"/>
                <a:cs typeface="Arial" pitchFamily="34" charset="0"/>
              </a:rPr>
              <a:t>(направи табела со вредности според точките од графикот и запиши ја равенката на права)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/>
          </a:bodyPr>
          <a:lstStyle/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Решените примери  испраќајте ги кај вашите наставници (во групите кои ги имате или на нивните  меил-адреси)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k-MK" dirty="0" smtClean="0"/>
              <a:t>Задачи за домашна работа: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dirty="0" smtClean="0"/>
              <a:t>Задачи од збирка за самостојна работа: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Учебник стр: 241</a:t>
            </a:r>
          </a:p>
          <a:p>
            <a:pPr>
              <a:buNone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Задача бр.3</a:t>
            </a:r>
          </a:p>
          <a:p>
            <a:pPr>
              <a:buFont typeface="Wingdings" pitchFamily="2" charset="2"/>
              <a:buChar char="§"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Стр.242    задача бр.4</a:t>
            </a:r>
          </a:p>
          <a:p>
            <a:pPr>
              <a:buFont typeface="Wingdings" pitchFamily="2" charset="2"/>
              <a:buChar char="§"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Стр.244 задача бр.2</a:t>
            </a:r>
          </a:p>
          <a:p>
            <a:pPr>
              <a:buFont typeface="Wingdings" pitchFamily="2" charset="2"/>
              <a:buChar char="§"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Стр.246 задача бр.1 и 2(в,д,е,з)</a:t>
            </a:r>
          </a:p>
          <a:p>
            <a:pPr>
              <a:buFont typeface="Wingdings" pitchFamily="2" charset="2"/>
              <a:buChar char="§"/>
            </a:pPr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mk-MK" sz="1600" dirty="0" smtClean="0">
                <a:latin typeface="Arial" pitchFamily="34" charset="0"/>
                <a:cs typeface="Arial" pitchFamily="34" charset="0"/>
              </a:rPr>
              <a:t>Задачите не треба да се решат во еден ден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mk-MK" sz="1600" dirty="0" smtClean="0">
                <a:latin typeface="Arial" pitchFamily="34" charset="0"/>
                <a:cs typeface="Arial" pitchFamily="34" charset="0"/>
              </a:rPr>
              <a:t>туку по сопствена можност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5800" y="2667000"/>
            <a:ext cx="4041775" cy="3693320"/>
          </a:xfrm>
        </p:spPr>
        <p:txBody>
          <a:bodyPr/>
          <a:lstStyle/>
          <a:p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Стр.95 задача: 2</a:t>
            </a: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Стр.96 задачи: 3,5,7,9,11</a:t>
            </a: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Стр.97 задачи 14 и 15</a:t>
            </a: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Стр. 97 задачи 1 и 2</a:t>
            </a: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Стр. 98 задачи 3, 6 и 7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mk-MK" dirty="0" smtClean="0">
                <a:solidFill>
                  <a:schemeClr val="tx1"/>
                </a:solidFill>
              </a:rPr>
              <a:t>ФУНКЦИЈА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/>
              <a:t>Нека </a:t>
            </a:r>
            <a:r>
              <a:rPr lang="ru-RU" i="1" dirty="0" smtClean="0"/>
              <a:t>А</a:t>
            </a:r>
            <a:r>
              <a:rPr lang="ru-RU" dirty="0" smtClean="0"/>
              <a:t> и </a:t>
            </a:r>
            <a:r>
              <a:rPr lang="ru-RU" i="1" dirty="0" smtClean="0"/>
              <a:t>В</a:t>
            </a:r>
            <a:r>
              <a:rPr lang="ru-RU" dirty="0" smtClean="0"/>
              <a:t> се две непразни множества. Ако на секој елемент </a:t>
            </a:r>
            <a:r>
              <a:rPr lang="ru-RU" i="1" dirty="0" smtClean="0"/>
              <a:t>х</a:t>
            </a:r>
            <a:r>
              <a:rPr lang="ru-RU" dirty="0" smtClean="0"/>
              <a:t> ∈ </a:t>
            </a:r>
            <a:r>
              <a:rPr lang="ru-RU" i="1" dirty="0" smtClean="0"/>
              <a:t>А</a:t>
            </a:r>
            <a:r>
              <a:rPr lang="ru-RU" dirty="0" smtClean="0"/>
              <a:t> му одговара (се придружува) само еден елемент </a:t>
            </a:r>
            <a:r>
              <a:rPr lang="ru-RU" i="1" dirty="0" smtClean="0"/>
              <a:t>у</a:t>
            </a:r>
            <a:r>
              <a:rPr lang="ru-RU" dirty="0" smtClean="0"/>
              <a:t> ∈ </a:t>
            </a:r>
            <a:r>
              <a:rPr lang="ru-RU" i="1" dirty="0" smtClean="0"/>
              <a:t>В</a:t>
            </a:r>
            <a:r>
              <a:rPr lang="ru-RU" dirty="0" smtClean="0"/>
              <a:t>, тогаш велиме дека е определена една функција  (пресликување) од множеството </a:t>
            </a:r>
            <a:r>
              <a:rPr lang="ru-RU" i="1" dirty="0" smtClean="0"/>
              <a:t>А</a:t>
            </a:r>
            <a:r>
              <a:rPr lang="ru-RU" dirty="0" smtClean="0"/>
              <a:t> во множеството </a:t>
            </a:r>
            <a:r>
              <a:rPr lang="ru-RU" i="1" dirty="0" smtClean="0"/>
              <a:t>B</a:t>
            </a:r>
            <a:r>
              <a:rPr lang="ru-RU" dirty="0" smtClean="0"/>
              <a:t>. </a:t>
            </a:r>
          </a:p>
          <a:p>
            <a:pPr fontAlgn="base"/>
            <a:r>
              <a:rPr lang="ru-RU" dirty="0" smtClean="0"/>
              <a:t>Функцијатаја означуваме     </a:t>
            </a:r>
            <a:r>
              <a:rPr lang="ru-RU" i="1" dirty="0" smtClean="0"/>
              <a:t>f</a:t>
            </a:r>
            <a:r>
              <a:rPr lang="ru-RU" dirty="0" smtClean="0"/>
              <a:t>: </a:t>
            </a:r>
            <a:r>
              <a:rPr lang="ru-RU" i="1" dirty="0" smtClean="0"/>
              <a:t>A</a:t>
            </a:r>
            <a:r>
              <a:rPr lang="ru-RU" dirty="0" smtClean="0"/>
              <a:t> -&gt; </a:t>
            </a:r>
            <a:r>
              <a:rPr lang="ru-RU" i="1" dirty="0" smtClean="0"/>
              <a:t>B</a:t>
            </a:r>
            <a:endParaRPr lang="ru-RU" dirty="0" smtClean="0"/>
          </a:p>
          <a:p>
            <a:pPr fontAlgn="base"/>
            <a:r>
              <a:rPr lang="ru-RU" dirty="0" smtClean="0"/>
              <a:t>Со функцијата </a:t>
            </a:r>
            <a:r>
              <a:rPr lang="ru-RU" i="1" dirty="0" smtClean="0"/>
              <a:t>f</a:t>
            </a:r>
            <a:r>
              <a:rPr lang="ru-RU" dirty="0" smtClean="0"/>
              <a:t> на елементот </a:t>
            </a:r>
            <a:r>
              <a:rPr lang="ru-RU" i="1" dirty="0" smtClean="0"/>
              <a:t>х</a:t>
            </a:r>
            <a:r>
              <a:rPr lang="ru-RU" dirty="0" smtClean="0"/>
              <a:t> ∈ </a:t>
            </a:r>
            <a:r>
              <a:rPr lang="ru-RU" i="1" dirty="0" smtClean="0"/>
              <a:t>А</a:t>
            </a:r>
            <a:r>
              <a:rPr lang="ru-RU" dirty="0" smtClean="0"/>
              <a:t> му се придружува елементот </a:t>
            </a:r>
            <a:r>
              <a:rPr lang="ru-RU" i="1" dirty="0" smtClean="0"/>
              <a:t>у</a:t>
            </a:r>
            <a:r>
              <a:rPr lang="ru-RU" dirty="0" smtClean="0"/>
              <a:t> ∈ </a:t>
            </a:r>
            <a:r>
              <a:rPr lang="ru-RU" i="1" dirty="0" smtClean="0"/>
              <a:t>В</a:t>
            </a:r>
            <a:r>
              <a:rPr lang="ru-RU" dirty="0" smtClean="0"/>
              <a:t> и се означува:             </a:t>
            </a:r>
            <a:r>
              <a:rPr lang="ru-RU" b="1" i="1" dirty="0" smtClean="0"/>
              <a:t>у = f(x)</a:t>
            </a:r>
            <a:br>
              <a:rPr lang="ru-RU" b="1" i="1" dirty="0" smtClean="0"/>
            </a:br>
            <a:r>
              <a:rPr lang="ru-RU" dirty="0" smtClean="0"/>
              <a:t>каде што </a:t>
            </a:r>
            <a:r>
              <a:rPr lang="ru-RU" i="1" dirty="0" smtClean="0"/>
              <a:t>х</a:t>
            </a:r>
            <a:r>
              <a:rPr lang="ru-RU" dirty="0" smtClean="0"/>
              <a:t> е оригинал, а </a:t>
            </a:r>
            <a:r>
              <a:rPr lang="ru-RU" i="1" dirty="0" smtClean="0"/>
              <a:t>f(x)</a:t>
            </a:r>
            <a:r>
              <a:rPr lang="ru-RU" dirty="0" smtClean="0"/>
              <a:t> е слика на </a:t>
            </a:r>
            <a:r>
              <a:rPr lang="ru-RU" i="1" dirty="0" smtClean="0"/>
              <a:t>х</a:t>
            </a:r>
            <a:r>
              <a:rPr lang="ru-RU" dirty="0" smtClean="0"/>
              <a:t>.</a:t>
            </a:r>
            <a:endParaRPr lang="en-US" dirty="0" smtClean="0"/>
          </a:p>
          <a:p>
            <a:pPr fontAlgn="base"/>
            <a:endParaRPr lang="ru-RU" dirty="0" smtClean="0"/>
          </a:p>
          <a:p>
            <a:pPr fontAlgn="base">
              <a:buNone/>
            </a:pPr>
            <a:r>
              <a:rPr lang="ru-RU" sz="1800" b="1" dirty="0" smtClean="0"/>
              <a:t>          (отворете учебник стр.240 и 241 да видите готови примери)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Одреди ги  вредностите кои недостигаат  во табелата на вредности на функцијата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 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y=2x-5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19200" y="1981200"/>
          <a:ext cx="6096000" cy="767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4018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-3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315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03860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Одреди ги  вредностите кои недостигаат  во табелата на вредности на функцијата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/>
              <a:t>:</a:t>
            </a:r>
            <a:r>
              <a:rPr lang="mk-MK" dirty="0" smtClean="0"/>
              <a:t>   </a:t>
            </a:r>
            <a:r>
              <a:rPr lang="en-US" dirty="0" smtClean="0"/>
              <a:t>y= x/2 –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48768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7696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latin typeface="Arial" pitchFamily="34" charset="0"/>
                <a:cs typeface="Arial" pitchFamily="34" charset="0"/>
              </a:rPr>
              <a:t>Функцијата од видот f(x)=ax+b или y=ax+b, каде a и b се реални броеви се вика линеарна функција. Притоа a е коефициентот пред аргументот, а b е слободен член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base"/>
            <a:endParaRPr lang="ru-RU" dirty="0">
              <a:latin typeface="Arial" pitchFamily="34" charset="0"/>
              <a:cs typeface="Arial" pitchFamily="34" charset="0"/>
            </a:endParaRPr>
          </a:p>
          <a:p>
            <a:pPr fontAlgn="base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dirty="0" smtClean="0">
                <a:latin typeface="Arial" pitchFamily="34" charset="0"/>
                <a:cs typeface="Arial" pitchFamily="34" charset="0"/>
              </a:rPr>
              <a:t>Графикот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линеарната функција го претставуваме во Декартов координатен систем. Графикот на линеарна функција е секогаш права, а според аксиомата за определеност на права, доволно е да знаеме две точки од тој график.</a:t>
            </a:r>
          </a:p>
        </p:txBody>
      </p:sp>
      <p:pic>
        <p:nvPicPr>
          <p:cNvPr id="44034" name="Picture 2" descr="Image result for линеарна функциј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124200"/>
            <a:ext cx="3009900" cy="3118692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4267200"/>
          <a:ext cx="4191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  <a:gridCol w="838200"/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Arc 6"/>
          <p:cNvSpPr/>
          <p:nvPr/>
        </p:nvSpPr>
        <p:spPr>
          <a:xfrm>
            <a:off x="7162800" y="3276600"/>
            <a:ext cx="1066800" cy="762000"/>
          </a:xfrm>
          <a:prstGeom prst="arc">
            <a:avLst>
              <a:gd name="adj1" fmla="val 21383256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>
            <a:off x="7239000" y="3124200"/>
            <a:ext cx="1143000" cy="914400"/>
          </a:xfrm>
          <a:prstGeom prst="arc">
            <a:avLst>
              <a:gd name="adj1" fmla="val 3320316"/>
              <a:gd name="adj2" fmla="val 68979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5715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Y= -3x +2    </a:t>
            </a:r>
            <a:r>
              <a:rPr lang="mk-MK" dirty="0" smtClean="0"/>
              <a:t>е  равенката на правата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19199" y="1397000"/>
          <a:ext cx="6477001" cy="928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444"/>
                <a:gridCol w="791444"/>
                <a:gridCol w="791444"/>
                <a:gridCol w="791444"/>
                <a:gridCol w="791444"/>
                <a:gridCol w="791444"/>
                <a:gridCol w="791444"/>
                <a:gridCol w="936893"/>
              </a:tblGrid>
              <a:tr h="3261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628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Y=2n+7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95400" y="4191000"/>
          <a:ext cx="61722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49630"/>
                <a:gridCol w="762000"/>
                <a:gridCol w="762000"/>
                <a:gridCol w="762000"/>
                <a:gridCol w="762000"/>
                <a:gridCol w="674370"/>
                <a:gridCol w="9906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Y=4n+3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743200"/>
          <a:ext cx="6858000" cy="1005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0"/>
                <a:gridCol w="857250"/>
                <a:gridCol w="857250"/>
                <a:gridCol w="857250"/>
                <a:gridCol w="857250"/>
                <a:gridCol w="857250"/>
                <a:gridCol w="723900"/>
                <a:gridCol w="990600"/>
              </a:tblGrid>
              <a:tr h="6393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Y=3n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rc 4"/>
          <p:cNvSpPr/>
          <p:nvPr/>
        </p:nvSpPr>
        <p:spPr>
          <a:xfrm>
            <a:off x="6553200" y="1219200"/>
            <a:ext cx="1981200" cy="1295400"/>
          </a:xfrm>
          <a:prstGeom prst="arc">
            <a:avLst>
              <a:gd name="adj1" fmla="val 2353454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>
            <a:off x="7010400" y="2743200"/>
            <a:ext cx="1447800" cy="1371600"/>
          </a:xfrm>
          <a:prstGeom prst="arc">
            <a:avLst>
              <a:gd name="adj1" fmla="val 718289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c 6"/>
          <p:cNvSpPr/>
          <p:nvPr/>
        </p:nvSpPr>
        <p:spPr>
          <a:xfrm>
            <a:off x="6629400" y="4191000"/>
            <a:ext cx="1295400" cy="1447800"/>
          </a:xfrm>
          <a:prstGeom prst="arc">
            <a:avLst>
              <a:gd name="adj1" fmla="val 259337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6800" y="5334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dirty="0" smtClean="0">
                <a:latin typeface="Arial" pitchFamily="34" charset="0"/>
                <a:cs typeface="Arial" pitchFamily="34" charset="0"/>
              </a:rPr>
              <a:t>Равенка на права од нејзиниот график</a:t>
            </a:r>
          </a:p>
          <a:p>
            <a:pPr algn="ctr"/>
            <a:r>
              <a:rPr lang="mk-MK" sz="2400" dirty="0" smtClean="0">
                <a:latin typeface="Arial" pitchFamily="34" charset="0"/>
                <a:cs typeface="Arial" pitchFamily="34" charset="0"/>
              </a:rPr>
              <a:t>(од општ член на низа до равенка на права)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55626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Задача:  Од овие табели внеси ги точките во Декартов координатен систем и ќе ја добиеш секоја права.</a:t>
            </a:r>
            <a:r>
              <a:rPr lang="en-US" dirty="0" smtClean="0"/>
              <a:t>  </a:t>
            </a:r>
            <a:r>
              <a:rPr lang="mk-MK" dirty="0" smtClean="0"/>
              <a:t>Разгледај, размисли и спореди со заокружената равенка на права!  Што заклучуваш?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981200"/>
          </a:xfrm>
        </p:spPr>
        <p:txBody>
          <a:bodyPr>
            <a:normAutofit/>
          </a:bodyPr>
          <a:lstStyle/>
          <a:p>
            <a:pPr algn="ctr"/>
            <a:r>
              <a:rPr lang="mk-MK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Задачи за самопроверка</a:t>
            </a:r>
            <a:endParaRPr lang="en-US" dirty="0">
              <a:solidFill>
                <a:schemeClr val="bg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7467600" cy="4495800"/>
          </a:xfrm>
        </p:spPr>
        <p:txBody>
          <a:bodyPr>
            <a:normAutofit/>
          </a:bodyPr>
          <a:lstStyle/>
          <a:p>
            <a:pPr algn="l"/>
            <a:endParaRPr lang="ru-RU" b="0" dirty="0" smtClean="0">
              <a:solidFill>
                <a:schemeClr val="tx1"/>
              </a:solidFill>
            </a:endParaRPr>
          </a:p>
          <a:p>
            <a:pPr algn="l"/>
            <a:r>
              <a:rPr lang="ru-RU" b="0" dirty="0" smtClean="0">
                <a:solidFill>
                  <a:schemeClr val="tx1"/>
                </a:solidFill>
              </a:rPr>
              <a:t>Задача 1 : Нацртај ги на ист координатен систем правите што ги претставуваат функциите</a:t>
            </a:r>
          </a:p>
          <a:p>
            <a:pPr algn="l"/>
            <a:r>
              <a:rPr lang="ru-RU" b="0" dirty="0" smtClean="0">
                <a:solidFill>
                  <a:schemeClr val="tx1"/>
                </a:solidFill>
              </a:rPr>
              <a:t> y=2x-3 и    y=-x+2  (задади си сопствени вредности за </a:t>
            </a:r>
            <a:r>
              <a:rPr lang="en-US" b="0" dirty="0" smtClean="0">
                <a:solidFill>
                  <a:schemeClr val="tx1"/>
                </a:solidFill>
              </a:rPr>
              <a:t>x)</a:t>
            </a:r>
            <a:endParaRPr lang="ru-RU" b="0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0" dirty="0" smtClean="0">
                <a:solidFill>
                  <a:schemeClr val="tx1"/>
                </a:solidFill>
              </a:rPr>
              <a:t>Задача 2: Нацртај ги графиците на линеарните функции: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а) y=x-3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 y=-2x+1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c) y=1/2x-3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0352" y="3048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Својства на линеарна функција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458200" cy="4876800"/>
          </a:xfrm>
        </p:spPr>
        <p:txBody>
          <a:bodyPr>
            <a:normAutofit fontScale="92500" lnSpcReduction="20000"/>
          </a:bodyPr>
          <a:lstStyle/>
          <a:p>
            <a:pPr algn="l" fontAlgn="base"/>
            <a:r>
              <a:rPr lang="ru-RU" dirty="0" smtClean="0"/>
              <a:t>Задача :Во ист координатен систем нацртај го графикот на функциите:</a:t>
            </a:r>
            <a:br>
              <a:rPr lang="ru-RU" dirty="0" smtClean="0"/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y=1/2x+2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y=1/2x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y=1/2x-3</a:t>
            </a:r>
          </a:p>
          <a:p>
            <a:pPr algn="l" fontAlgn="base"/>
            <a:endParaRPr lang="ru-RU" sz="1800" dirty="0" smtClean="0"/>
          </a:p>
          <a:p>
            <a:pPr algn="l" fontAlgn="base"/>
            <a:endParaRPr lang="ru-RU" sz="1800" dirty="0" smtClean="0"/>
          </a:p>
          <a:p>
            <a:pPr algn="l" fontAlgn="base"/>
            <a:endParaRPr lang="ru-RU" sz="1800" dirty="0" smtClean="0"/>
          </a:p>
          <a:p>
            <a:pPr algn="l" fontAlgn="base"/>
            <a:endParaRPr lang="ru-RU" sz="1800" dirty="0" smtClean="0"/>
          </a:p>
          <a:p>
            <a:pPr algn="l" fontAlgn="base"/>
            <a:endParaRPr lang="ru-RU" sz="1800" dirty="0" smtClean="0"/>
          </a:p>
          <a:p>
            <a:pPr algn="l" fontAlgn="base"/>
            <a:endParaRPr lang="ru-RU" sz="1800" dirty="0" smtClean="0"/>
          </a:p>
          <a:p>
            <a:pPr algn="l" fontAlgn="base"/>
            <a:endParaRPr lang="ru-RU" sz="1800" dirty="0" smtClean="0"/>
          </a:p>
          <a:p>
            <a:pPr algn="l" fontAlgn="base"/>
            <a:endParaRPr lang="ru-RU" sz="1800" dirty="0" smtClean="0"/>
          </a:p>
          <a:p>
            <a:pPr algn="l" fontAlgn="base"/>
            <a:endParaRPr lang="ru-RU" sz="1800" dirty="0" smtClean="0"/>
          </a:p>
          <a:p>
            <a:pPr algn="l" fontAlgn="base"/>
            <a:r>
              <a:rPr lang="ru-RU" dirty="0" smtClean="0"/>
              <a:t> Заклучок: Ако коефициентите пред аргументот на линеарните функции се еднакви, тогаш нивните графици се паралелни прави.</a:t>
            </a:r>
          </a:p>
          <a:p>
            <a:pPr algn="l" fontAlgn="base"/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pic>
        <p:nvPicPr>
          <p:cNvPr id="4" name="Picture 2" descr="Image result for линеарна функциј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117271"/>
            <a:ext cx="4419600" cy="2683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Image result for линеарна функциј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6858000" cy="4495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0" y="5334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Пример на три  графици на линеарни равенки. Разгледај убаво, анализирај и донеси заклучок! Кои графици се паралелни прави и зошто? Кои графици се сечат и каде? Која е пресечна точка со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y-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оската?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Image result for равенка од видот y=ax+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09800"/>
            <a:ext cx="2676525" cy="2295526"/>
          </a:xfrm>
          <a:prstGeom prst="rect">
            <a:avLst/>
          </a:prstGeom>
          <a:noFill/>
        </p:spPr>
      </p:pic>
      <p:pic>
        <p:nvPicPr>
          <p:cNvPr id="24580" name="Picture 4" descr="Image result for равенка од видот y=-4x+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139558"/>
            <a:ext cx="2619375" cy="228004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3000" y="7620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b="1" dirty="0" smtClean="0">
                <a:latin typeface="Arial" pitchFamily="34" charset="0"/>
                <a:cs typeface="Arial" pitchFamily="34" charset="0"/>
              </a:rPr>
              <a:t>Равенка од видот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y=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ax+b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953000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latin typeface="Arial" pitchFamily="34" charset="0"/>
                <a:cs typeface="Arial" pitchFamily="34" charset="0"/>
              </a:rPr>
              <a:t>Ако 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&gt;0</a:t>
            </a: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Позитивен правец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4876800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latin typeface="Arial" pitchFamily="34" charset="0"/>
                <a:cs typeface="Arial" pitchFamily="34" charset="0"/>
              </a:rPr>
              <a:t>Ако 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&lt;0</a:t>
            </a:r>
            <a:endParaRPr lang="mk-MK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Негативен правец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333</TotalTime>
  <Words>547</Words>
  <Application>Microsoft Office PowerPoint</Application>
  <PresentationFormat>On-screen Show (4:3)</PresentationFormat>
  <Paragraphs>156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ДРАГИ УЧЕНИЦИ Овие содржини се  предвидени за периодот 10-25 Март. Можете да ги сработите една по една по ваше сопствено темпо. Користете го учебникот за да разгледате веќе обработени примери! </vt:lpstr>
      <vt:lpstr>ФУНКЦИЈА</vt:lpstr>
      <vt:lpstr>Slide 3</vt:lpstr>
      <vt:lpstr>Slide 4</vt:lpstr>
      <vt:lpstr>Slide 5</vt:lpstr>
      <vt:lpstr>Задачи за самопроверка</vt:lpstr>
      <vt:lpstr>Својства на линеарна функција</vt:lpstr>
      <vt:lpstr>Slide 8</vt:lpstr>
      <vt:lpstr>Slide 9</vt:lpstr>
      <vt:lpstr>Slide 10</vt:lpstr>
      <vt:lpstr>Slide 11</vt:lpstr>
      <vt:lpstr>Slide 12</vt:lpstr>
      <vt:lpstr>Slide 13</vt:lpstr>
      <vt:lpstr>Решените примери  испраќајте ги кај вашите наставници (во групите кои ги имате или на нивните  меил-адреси)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ДРАГИ УЧЕНИЦИ Овие содржини се  предвидени за периодот 10-27 Март. Можете да ги сработите една по една по ваше сопствено темпо.</dc:title>
  <dc:creator>user</dc:creator>
  <cp:lastModifiedBy>user</cp:lastModifiedBy>
  <cp:revision>31</cp:revision>
  <dcterms:created xsi:type="dcterms:W3CDTF">2020-03-17T14:31:23Z</dcterms:created>
  <dcterms:modified xsi:type="dcterms:W3CDTF">2020-03-17T22:18:53Z</dcterms:modified>
</cp:coreProperties>
</file>