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65" r:id="rId7"/>
    <p:sldId id="264" r:id="rId8"/>
    <p:sldId id="266" r:id="rId9"/>
    <p:sldId id="267" r:id="rId10"/>
    <p:sldId id="25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1E43C-64A8-46FB-B040-9EE32D9F1471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0058-CA7A-452B-BC5B-360BF60A6CAC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club.com/grammar/verbs-modals-have-to-must-not-quiz.htm" TargetMode="External"/><Relationship Id="rId2" Type="http://schemas.openxmlformats.org/officeDocument/2006/relationships/hyperlink" Target="http://www.learnenglish-online.com/grammar/modals/tests/modalability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englishgrammarsecrets.com/musthaveto/exercise7.swf" TargetMode="External"/><Relationship Id="rId4" Type="http://schemas.openxmlformats.org/officeDocument/2006/relationships/hyperlink" Target="http://www.english-grammar-lessons.com/musthaveto/exercise9.sw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LZk_HnE-c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7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6772" y="3244334"/>
            <a:ext cx="2734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dirty="0" smtClean="0"/>
              <a:t>Модални глаголи </a:t>
            </a:r>
            <a:r>
              <a:rPr lang="en-US" dirty="0" smtClean="0"/>
              <a:t>I </a:t>
            </a:r>
            <a:r>
              <a:rPr lang="mk-MK" dirty="0" smtClean="0"/>
              <a:t>година</a:t>
            </a:r>
          </a:p>
          <a:p>
            <a:r>
              <a:rPr lang="mk-MK" dirty="0" smtClean="0"/>
              <a:t>Марија  Гаштаров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hlinkClick r:id="rId2"/>
              </a:rPr>
              <a:t>http://www.learnenglish-online.com/grammar/modals/tests/modalability2.</a:t>
            </a:r>
            <a:r>
              <a:rPr lang="es-ES" dirty="0" smtClean="0">
                <a:hlinkClick r:id="rId2"/>
              </a:rPr>
              <a:t>html</a:t>
            </a:r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http://www.englishclub.com/grammar/verbs-modals-have-to-must-not-quiz.htm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http://www.english-grammar-lessons.com/musthaveto/exercise9.swf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http://www.englishgrammarsecrets.com/musthaveto/exercise7.swf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043608" y="404664"/>
            <a:ext cx="440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MODAL VERBS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405">
            <a:off x="5772233" y="453298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91" y="144168"/>
            <a:ext cx="5593022" cy="65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ABILITY  = </a:t>
            </a:r>
            <a:r>
              <a:rPr lang="es-ES" dirty="0">
                <a:solidFill>
                  <a:srgbClr val="0070C0"/>
                </a:solidFill>
              </a:rPr>
              <a:t>Saber / poder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CAN </a:t>
            </a:r>
            <a:r>
              <a:rPr lang="es-ES" dirty="0"/>
              <a:t>= </a:t>
            </a:r>
            <a:r>
              <a:rPr lang="es-ES" dirty="0" err="1"/>
              <a:t>present</a:t>
            </a: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COULD </a:t>
            </a:r>
            <a:r>
              <a:rPr lang="es-ES" dirty="0"/>
              <a:t>= </a:t>
            </a:r>
            <a:r>
              <a:rPr lang="es-ES" dirty="0" err="1"/>
              <a:t>past</a:t>
            </a: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BE ABLE TO </a:t>
            </a:r>
            <a:r>
              <a:rPr lang="es-ES" dirty="0"/>
              <a:t>=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tenses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EXAMPLES:</a:t>
            </a:r>
          </a:p>
          <a:p>
            <a:r>
              <a:rPr lang="es-ES" dirty="0"/>
              <a:t>I </a:t>
            </a:r>
            <a:r>
              <a:rPr lang="es-ES" dirty="0" err="1">
                <a:solidFill>
                  <a:srgbClr val="FF0000"/>
                </a:solidFill>
              </a:rPr>
              <a:t>can’t</a:t>
            </a:r>
            <a:r>
              <a:rPr lang="es-ES" dirty="0">
                <a:solidFill>
                  <a:srgbClr val="FF0000"/>
                </a:solidFill>
              </a:rPr>
              <a:t> drive </a:t>
            </a:r>
            <a:r>
              <a:rPr lang="es-ES" dirty="0"/>
              <a:t>a car </a:t>
            </a:r>
            <a:r>
              <a:rPr lang="es-ES" dirty="0" err="1"/>
              <a:t>but</a:t>
            </a:r>
            <a:r>
              <a:rPr lang="es-ES" dirty="0"/>
              <a:t> I </a:t>
            </a:r>
            <a:r>
              <a:rPr lang="es-ES" dirty="0">
                <a:solidFill>
                  <a:srgbClr val="FF0000"/>
                </a:solidFill>
              </a:rPr>
              <a:t>can </a:t>
            </a:r>
            <a:r>
              <a:rPr lang="es-ES" dirty="0" err="1">
                <a:solidFill>
                  <a:srgbClr val="FF0000"/>
                </a:solidFill>
              </a:rPr>
              <a:t>ride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a </a:t>
            </a:r>
            <a:r>
              <a:rPr lang="es-ES" dirty="0" err="1" smtClean="0"/>
              <a:t>motorbike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/>
              <a:t>I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smtClean="0"/>
              <a:t>6, </a:t>
            </a:r>
            <a:r>
              <a:rPr lang="es-ES" dirty="0"/>
              <a:t>I </a:t>
            </a:r>
            <a:r>
              <a:rPr lang="es-ES" dirty="0" err="1" smtClean="0">
                <a:solidFill>
                  <a:srgbClr val="FF0000"/>
                </a:solidFill>
              </a:rPr>
              <a:t>could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swim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well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In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>
                <a:solidFill>
                  <a:srgbClr val="FF0000"/>
                </a:solidFill>
              </a:rPr>
              <a:t>I </a:t>
            </a:r>
            <a:r>
              <a:rPr lang="es-ES" dirty="0" err="1">
                <a:solidFill>
                  <a:srgbClr val="FF0000"/>
                </a:solidFill>
              </a:rPr>
              <a:t>will</a:t>
            </a:r>
            <a:r>
              <a:rPr lang="es-ES" dirty="0">
                <a:solidFill>
                  <a:srgbClr val="FF0000"/>
                </a:solidFill>
              </a:rPr>
              <a:t> be </a:t>
            </a:r>
            <a:r>
              <a:rPr lang="es-ES" dirty="0" err="1">
                <a:solidFill>
                  <a:srgbClr val="FF0000"/>
                </a:solidFill>
              </a:rPr>
              <a:t>able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to</a:t>
            </a:r>
            <a:r>
              <a:rPr lang="es-ES" dirty="0">
                <a:solidFill>
                  <a:srgbClr val="FF0000"/>
                </a:solidFill>
              </a:rPr>
              <a:t> drive </a:t>
            </a:r>
            <a:r>
              <a:rPr lang="es-ES" dirty="0"/>
              <a:t>a car.</a:t>
            </a:r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4" name="4 Conector recto"/>
          <p:cNvCxnSpPr/>
          <p:nvPr/>
        </p:nvCxnSpPr>
        <p:spPr>
          <a:xfrm>
            <a:off x="1979712" y="3573016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405">
            <a:off x="6348297" y="16526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0"/>
            <a:ext cx="5496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3816424" cy="5649491"/>
          </a:xfrm>
        </p:spPr>
        <p:txBody>
          <a:bodyPr/>
          <a:lstStyle/>
          <a:p>
            <a:r>
              <a:rPr lang="es-ES" sz="4800" b="1" u="sng" dirty="0" smtClean="0">
                <a:solidFill>
                  <a:srgbClr val="0070C0"/>
                </a:solidFill>
              </a:rPr>
              <a:t>PERMISSION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CAN</a:t>
            </a:r>
            <a:r>
              <a:rPr lang="es-ES" dirty="0" smtClean="0"/>
              <a:t> = informal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COULD</a:t>
            </a:r>
            <a:r>
              <a:rPr lang="es-ES" dirty="0" smtClean="0"/>
              <a:t> = </a:t>
            </a:r>
            <a:r>
              <a:rPr lang="es-ES" dirty="0" err="1" smtClean="0"/>
              <a:t>polite</a:t>
            </a:r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MAY</a:t>
            </a:r>
            <a:r>
              <a:rPr lang="es-ES" dirty="0" smtClean="0"/>
              <a:t> = formal</a:t>
            </a:r>
          </a:p>
          <a:p>
            <a:endParaRPr lang="es-ES" dirty="0"/>
          </a:p>
          <a:p>
            <a:r>
              <a:rPr lang="es-ES" dirty="0" smtClean="0"/>
              <a:t>¿Puedo /podría…?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40424" y="476672"/>
            <a:ext cx="4032448" cy="5649491"/>
          </a:xfrm>
        </p:spPr>
        <p:txBody>
          <a:bodyPr>
            <a:normAutofit/>
          </a:bodyPr>
          <a:lstStyle/>
          <a:p>
            <a:r>
              <a:rPr lang="es-ES" sz="4800" b="1" u="sng" dirty="0" smtClean="0">
                <a:solidFill>
                  <a:srgbClr val="0070C0"/>
                </a:solidFill>
              </a:rPr>
              <a:t>REQUESTS</a:t>
            </a:r>
          </a:p>
          <a:p>
            <a:pPr marL="0" indent="0">
              <a:buNone/>
            </a:pPr>
            <a:endParaRPr lang="es-ES" sz="3600" b="1" u="sng" dirty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CAN YOU…? </a:t>
            </a:r>
            <a:r>
              <a:rPr lang="es-ES" dirty="0" smtClean="0"/>
              <a:t>= informal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COULD YOU…? </a:t>
            </a:r>
            <a:r>
              <a:rPr lang="es-ES" dirty="0" smtClean="0"/>
              <a:t>= </a:t>
            </a:r>
            <a:r>
              <a:rPr lang="es-ES" dirty="0" err="1" smtClean="0"/>
              <a:t>polite</a:t>
            </a:r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WILL YOU…? </a:t>
            </a:r>
            <a:r>
              <a:rPr lang="es-ES" dirty="0" smtClean="0"/>
              <a:t>=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neutral</a:t>
            </a:r>
          </a:p>
          <a:p>
            <a:pPr marL="0" indent="0">
              <a:buNone/>
            </a:pPr>
            <a:endParaRPr lang="es-ES" b="1" u="sng" dirty="0" smtClean="0">
              <a:solidFill>
                <a:srgbClr val="0070C0"/>
              </a:solidFill>
            </a:endParaRPr>
          </a:p>
          <a:p>
            <a:r>
              <a:rPr lang="es-ES" dirty="0" smtClean="0"/>
              <a:t>¿Puedes /podrías…?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2664296" cy="18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211960" y="548680"/>
            <a:ext cx="0" cy="3312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8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>
                <a:solidFill>
                  <a:srgbClr val="0070C0"/>
                </a:solidFill>
              </a:rPr>
              <a:t>OBLIGATION</a:t>
            </a:r>
            <a:r>
              <a:rPr lang="es-ES" b="1" dirty="0" smtClean="0">
                <a:solidFill>
                  <a:srgbClr val="0070C0"/>
                </a:solidFill>
              </a:rPr>
              <a:t> = </a:t>
            </a:r>
            <a:r>
              <a:rPr lang="es-ES" dirty="0" smtClean="0">
                <a:solidFill>
                  <a:srgbClr val="0070C0"/>
                </a:solidFill>
              </a:rPr>
              <a:t>Deber / tener que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MUST</a:t>
            </a:r>
            <a:r>
              <a:rPr lang="es-ES" dirty="0" smtClean="0"/>
              <a:t> = </a:t>
            </a:r>
            <a:r>
              <a:rPr lang="es-ES" dirty="0" err="1" smtClean="0"/>
              <a:t>Present</a:t>
            </a:r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HAVE TO </a:t>
            </a:r>
            <a:r>
              <a:rPr lang="es-ES" dirty="0" smtClean="0"/>
              <a:t>= </a:t>
            </a:r>
            <a:r>
              <a:rPr lang="es-ES" dirty="0" err="1" smtClean="0"/>
              <a:t>Other</a:t>
            </a:r>
            <a:r>
              <a:rPr lang="es-ES" dirty="0" smtClean="0"/>
              <a:t> tenses </a:t>
            </a:r>
            <a:r>
              <a:rPr lang="es-ES" sz="2000" dirty="0" smtClean="0"/>
              <a:t>(</a:t>
            </a:r>
            <a:r>
              <a:rPr lang="es-ES" sz="2000" dirty="0" err="1" smtClean="0"/>
              <a:t>past</a:t>
            </a:r>
            <a:r>
              <a:rPr lang="es-ES" sz="2000" dirty="0" smtClean="0"/>
              <a:t>, </a:t>
            </a:r>
            <a:r>
              <a:rPr lang="es-ES" sz="2000" dirty="0" err="1" smtClean="0"/>
              <a:t>future</a:t>
            </a:r>
            <a:r>
              <a:rPr lang="is-IS" sz="2000" dirty="0"/>
              <a:t>…)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i="1" dirty="0" smtClean="0"/>
              <a:t>      EXAMPLES:</a:t>
            </a:r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must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treat</a:t>
            </a:r>
            <a:r>
              <a:rPr lang="es-ES" sz="2800" dirty="0" smtClean="0"/>
              <a:t> </a:t>
            </a:r>
            <a:r>
              <a:rPr lang="es-ES" sz="2800" dirty="0" err="1" smtClean="0"/>
              <a:t>each</a:t>
            </a:r>
            <a:r>
              <a:rPr lang="es-ES" sz="2800" dirty="0" smtClean="0"/>
              <a:t> </a:t>
            </a:r>
            <a:r>
              <a:rPr lang="es-ES" sz="2800" dirty="0" err="1" smtClean="0"/>
              <a:t>other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respect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I </a:t>
            </a:r>
            <a:r>
              <a:rPr lang="es-ES" sz="2800" dirty="0" err="1" smtClean="0">
                <a:solidFill>
                  <a:srgbClr val="FF0000"/>
                </a:solidFill>
              </a:rPr>
              <a:t>have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to</a:t>
            </a:r>
            <a:r>
              <a:rPr lang="es-ES" sz="2800" dirty="0" smtClean="0">
                <a:solidFill>
                  <a:srgbClr val="FF0000"/>
                </a:solidFill>
              </a:rPr>
              <a:t> be </a:t>
            </a:r>
            <a:r>
              <a:rPr lang="es-ES" sz="2800" dirty="0" smtClean="0"/>
              <a:t>back home at 11.</a:t>
            </a:r>
            <a:endParaRPr lang="es-ES" sz="2800" dirty="0"/>
          </a:p>
          <a:p>
            <a:r>
              <a:rPr lang="es-ES" sz="2800" dirty="0" err="1" smtClean="0"/>
              <a:t>When</a:t>
            </a:r>
            <a:r>
              <a:rPr lang="es-ES" sz="2800" dirty="0" smtClean="0"/>
              <a:t> I </a:t>
            </a:r>
            <a:r>
              <a:rPr lang="es-ES" sz="2800" dirty="0" err="1" smtClean="0"/>
              <a:t>finish</a:t>
            </a:r>
            <a:r>
              <a:rPr lang="es-ES" sz="2800" dirty="0" smtClean="0"/>
              <a:t> </a:t>
            </a:r>
            <a:r>
              <a:rPr lang="es-ES" sz="2800" dirty="0" err="1" smtClean="0"/>
              <a:t>school</a:t>
            </a:r>
            <a:r>
              <a:rPr lang="es-ES" sz="2800" dirty="0" smtClean="0"/>
              <a:t> I </a:t>
            </a:r>
            <a:r>
              <a:rPr lang="es-ES" sz="2800" dirty="0" err="1" smtClean="0">
                <a:solidFill>
                  <a:srgbClr val="FF0000"/>
                </a:solidFill>
              </a:rPr>
              <a:t>will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have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to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get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smtClean="0"/>
              <a:t>a </a:t>
            </a:r>
            <a:r>
              <a:rPr lang="es-ES" sz="2800" dirty="0" err="1" smtClean="0"/>
              <a:t>job</a:t>
            </a:r>
            <a:r>
              <a:rPr lang="es-ES" sz="2800" dirty="0" smtClean="0"/>
              <a:t>. </a:t>
            </a:r>
            <a:endParaRPr lang="es-ES" sz="28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95736" y="2996952"/>
            <a:ext cx="34563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695">
            <a:off x="7018311" y="1508696"/>
            <a:ext cx="1912316" cy="19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32656"/>
            <a:ext cx="5770984" cy="1143000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rgbClr val="0070C0"/>
                </a:solidFill>
              </a:rPr>
              <a:t>PROHIBITION</a:t>
            </a:r>
            <a:endParaRPr lang="es-ES" sz="60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MUSTN’T</a:t>
            </a:r>
            <a:r>
              <a:rPr lang="es-ES" dirty="0" smtClean="0"/>
              <a:t> = No debes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CAN’T</a:t>
            </a:r>
            <a:r>
              <a:rPr lang="es-ES" dirty="0" smtClean="0"/>
              <a:t> = No puedes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    </a:t>
            </a:r>
            <a:r>
              <a:rPr lang="es-ES" sz="2400" i="1" dirty="0" smtClean="0"/>
              <a:t>EXAMPLES:</a:t>
            </a:r>
          </a:p>
          <a:p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mustn’t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smoke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smtClean="0"/>
              <a:t>so </a:t>
            </a:r>
            <a:r>
              <a:rPr lang="es-ES" sz="2800" dirty="0" err="1" smtClean="0"/>
              <a:t>much</a:t>
            </a:r>
            <a:r>
              <a:rPr lang="es-ES" sz="2800" dirty="0" smtClean="0"/>
              <a:t>, </a:t>
            </a:r>
            <a:r>
              <a:rPr lang="es-ES" sz="2800" dirty="0" err="1" smtClean="0"/>
              <a:t>it’s</a:t>
            </a:r>
            <a:r>
              <a:rPr lang="es-ES" sz="2800" dirty="0" smtClean="0"/>
              <a:t> </a:t>
            </a:r>
            <a:r>
              <a:rPr lang="es-ES" sz="2800" dirty="0" err="1" smtClean="0"/>
              <a:t>too</a:t>
            </a:r>
            <a:r>
              <a:rPr lang="es-ES" sz="2800" dirty="0" smtClean="0"/>
              <a:t> </a:t>
            </a:r>
            <a:r>
              <a:rPr lang="es-ES" sz="2800" dirty="0" err="1" smtClean="0"/>
              <a:t>bad</a:t>
            </a:r>
            <a:r>
              <a:rPr lang="es-ES" sz="2800" dirty="0" smtClean="0"/>
              <a:t>!</a:t>
            </a:r>
          </a:p>
          <a:p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can’t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take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photographs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smtClean="0"/>
              <a:t>in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museum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39727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39727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593962" y="3278128"/>
            <a:ext cx="54263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119">
            <a:off x="5289267" y="831912"/>
            <a:ext cx="3450789" cy="182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745052" cy="316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608">
            <a:off x="5381823" y="362607"/>
            <a:ext cx="3585106" cy="364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8087"/>
            <a:ext cx="6624736" cy="206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ADVICE = Consejo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SHOULD 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HAD BETTER (= ‘D BETTER) 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government</a:t>
            </a:r>
            <a:r>
              <a:rPr lang="es-ES" sz="2800" dirty="0"/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should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protect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people</a:t>
            </a:r>
            <a:r>
              <a:rPr lang="es-ES" sz="2800" dirty="0" smtClean="0">
                <a:solidFill>
                  <a:srgbClr val="000000"/>
                </a:solidFill>
              </a:rPr>
              <a:t> in </a:t>
            </a:r>
            <a:r>
              <a:rPr lang="es-ES" sz="2800" dirty="0" err="1" smtClean="0">
                <a:solidFill>
                  <a:srgbClr val="000000"/>
                </a:solidFill>
              </a:rPr>
              <a:t>need</a:t>
            </a:r>
            <a:r>
              <a:rPr lang="es-ES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s-ES" sz="2800" dirty="0" err="1" smtClean="0"/>
              <a:t>It’s</a:t>
            </a:r>
            <a:r>
              <a:rPr lang="es-ES" sz="2800" dirty="0" smtClean="0"/>
              <a:t> </a:t>
            </a:r>
            <a:r>
              <a:rPr lang="es-ES" sz="2800" dirty="0" err="1" smtClean="0"/>
              <a:t>cold</a:t>
            </a:r>
            <a:r>
              <a:rPr lang="es-ES" sz="2800" dirty="0" smtClean="0"/>
              <a:t> in </a:t>
            </a:r>
            <a:r>
              <a:rPr lang="es-ES" sz="2800" dirty="0" err="1" smtClean="0"/>
              <a:t>here</a:t>
            </a:r>
            <a:r>
              <a:rPr lang="es-ES" sz="2800" dirty="0" smtClean="0"/>
              <a:t>.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should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turn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heating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shouldn’t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tell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/>
              <a:t>anybody</a:t>
            </a:r>
            <a:r>
              <a:rPr lang="es-ES" sz="2800" dirty="0" smtClean="0"/>
              <a:t> </a:t>
            </a:r>
            <a:r>
              <a:rPr lang="es-ES" sz="2800" dirty="0" err="1" smtClean="0"/>
              <a:t>about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r>
              <a:rPr lang="es-ES" sz="2800" dirty="0" smtClean="0"/>
              <a:t>. </a:t>
            </a:r>
            <a:r>
              <a:rPr lang="es-ES" sz="2800" dirty="0" err="1" smtClean="0"/>
              <a:t>It’s</a:t>
            </a:r>
            <a:r>
              <a:rPr lang="es-ES" sz="2800" dirty="0" smtClean="0"/>
              <a:t> a </a:t>
            </a:r>
            <a:r>
              <a:rPr lang="es-ES" sz="2800" dirty="0" err="1" smtClean="0"/>
              <a:t>secret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You</a:t>
            </a:r>
            <a:r>
              <a:rPr lang="es-ES" sz="2800" dirty="0" err="1" smtClean="0">
                <a:solidFill>
                  <a:srgbClr val="FF0000"/>
                </a:solidFill>
              </a:rPr>
              <a:t>’d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better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/>
              <a:t>go</a:t>
            </a:r>
            <a:r>
              <a:rPr lang="es-ES" sz="2800" dirty="0" smtClean="0"/>
              <a:t> </a:t>
            </a:r>
            <a:r>
              <a:rPr lang="es-ES" sz="2800" dirty="0" err="1" smtClean="0"/>
              <a:t>now</a:t>
            </a:r>
            <a:r>
              <a:rPr lang="es-ES" sz="2800" dirty="0" smtClean="0"/>
              <a:t>. </a:t>
            </a:r>
            <a:r>
              <a:rPr lang="es-ES" sz="2800" dirty="0" err="1" smtClean="0"/>
              <a:t>It’s</a:t>
            </a:r>
            <a:r>
              <a:rPr lang="es-ES" sz="2800" dirty="0" smtClean="0"/>
              <a:t> </a:t>
            </a:r>
            <a:r>
              <a:rPr lang="es-ES" sz="2800" dirty="0" err="1" smtClean="0"/>
              <a:t>getting</a:t>
            </a:r>
            <a:r>
              <a:rPr lang="es-ES" sz="2800" dirty="0" smtClean="0"/>
              <a:t> late!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691680" y="3501008"/>
            <a:ext cx="352839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30449"/>
            <a:ext cx="26193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8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400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244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ABILITY  = Saber / poder</vt:lpstr>
      <vt:lpstr>PowerPoint Presentation</vt:lpstr>
      <vt:lpstr>PowerPoint Presentation</vt:lpstr>
      <vt:lpstr>OBLIGATION = Deber / tener que</vt:lpstr>
      <vt:lpstr>PROHIBITION</vt:lpstr>
      <vt:lpstr>PowerPoint Presentation</vt:lpstr>
      <vt:lpstr>ADVICE = Consejo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user</cp:lastModifiedBy>
  <cp:revision>7</cp:revision>
  <dcterms:created xsi:type="dcterms:W3CDTF">2013-05-17T08:22:36Z</dcterms:created>
  <dcterms:modified xsi:type="dcterms:W3CDTF">2020-03-19T20:55:26Z</dcterms:modified>
</cp:coreProperties>
</file>