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6" r:id="rId4"/>
    <p:sldId id="260"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363F5A-21E8-42C4-9C49-0197AB4FF14E}">
          <p14:sldIdLst>
            <p14:sldId id="257"/>
            <p14:sldId id="258"/>
            <p14:sldId id="256"/>
            <p14:sldId id="260"/>
            <p14:sldId id="259"/>
            <p14:sldId id="261"/>
            <p14:sldId id="262"/>
            <p14:sldId id="263"/>
          </p14:sldIdLst>
        </p14:section>
        <p14:section name="Untitled Section" id="{47885F22-1A93-4D22-939A-34E053298212}">
          <p14:sldIdLst>
            <p14:sldId id="264"/>
            <p14:sldId id="265"/>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116410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46480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342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2617181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880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59300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37808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7751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1321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015D-A788-4D1F-AB47-EBDF22DB9677}"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1348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E015D-A788-4D1F-AB47-EBDF22DB9677}"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20810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E015D-A788-4D1F-AB47-EBDF22DB9677}"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294710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E015D-A788-4D1F-AB47-EBDF22DB9677}"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79284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E015D-A788-4D1F-AB47-EBDF22DB9677}"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205064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015D-A788-4D1F-AB47-EBDF22DB9677}"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53128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015D-A788-4D1F-AB47-EBDF22DB9677}"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19AA-9839-4EC2-910F-34E550B6C269}" type="slidenum">
              <a:rPr lang="en-US" smtClean="0"/>
              <a:t>‹#›</a:t>
            </a:fld>
            <a:endParaRPr lang="en-US"/>
          </a:p>
        </p:txBody>
      </p:sp>
    </p:spTree>
    <p:extLst>
      <p:ext uri="{BB962C8B-B14F-4D97-AF65-F5344CB8AC3E}">
        <p14:creationId xmlns:p14="http://schemas.microsoft.com/office/powerpoint/2010/main" val="315758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E015D-A788-4D1F-AB47-EBDF22DB9677}" type="datetimeFigureOut">
              <a:rPr lang="en-US" smtClean="0"/>
              <a:t>3/18/2020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E919AA-9839-4EC2-910F-34E550B6C269}" type="slidenum">
              <a:rPr lang="en-US" smtClean="0"/>
              <a:t>‹#›</a:t>
            </a:fld>
            <a:endParaRPr lang="en-US"/>
          </a:p>
        </p:txBody>
      </p:sp>
    </p:spTree>
    <p:extLst>
      <p:ext uri="{BB962C8B-B14F-4D97-AF65-F5344CB8AC3E}">
        <p14:creationId xmlns:p14="http://schemas.microsoft.com/office/powerpoint/2010/main" val="12016548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77" y="540984"/>
            <a:ext cx="4856339" cy="2743200"/>
          </a:xfrm>
        </p:spPr>
        <p:txBody>
          <a:bodyPr>
            <a:noAutofit/>
          </a:bodyPr>
          <a:lstStyle/>
          <a:p>
            <a:r>
              <a:rPr lang="mk-MK" sz="3200" i="1" dirty="0" smtClean="0">
                <a:solidFill>
                  <a:schemeClr val="accent2"/>
                </a:solidFill>
              </a:rPr>
              <a:t>Неформални и формални извори на финансирање</a:t>
            </a:r>
            <a:br>
              <a:rPr lang="mk-MK" sz="3200" i="1" dirty="0" smtClean="0">
                <a:solidFill>
                  <a:schemeClr val="accent2"/>
                </a:solidFill>
              </a:rPr>
            </a:br>
            <a:endParaRPr lang="en-US" sz="3200" i="1" dirty="0">
              <a:solidFill>
                <a:schemeClr val="accent2"/>
              </a:solidFill>
            </a:endParaRPr>
          </a:p>
        </p:txBody>
      </p:sp>
      <p:pic>
        <p:nvPicPr>
          <p:cNvPr id="5" name="Picture Placeholder 4"/>
          <p:cNvPicPr>
            <a:picLocks noGrp="1" noChangeAspect="1"/>
          </p:cNvPicPr>
          <p:nvPr>
            <p:ph type="pic" idx="1"/>
          </p:nvPr>
        </p:nvPicPr>
        <p:blipFill>
          <a:blip r:embed="rId2"/>
          <a:srcRect l="1877" r="1877"/>
          <a:stretch>
            <a:fillRect/>
          </a:stretch>
        </p:blipFill>
        <p:spPr>
          <a:xfrm>
            <a:off x="6807897" y="1202266"/>
            <a:ext cx="3063347" cy="4775200"/>
          </a:xfrm>
          <a:prstGeom prst="rect">
            <a:avLst/>
          </a:prstGeom>
        </p:spPr>
      </p:pic>
      <p:sp>
        <p:nvSpPr>
          <p:cNvPr id="4" name="Text Placeholder 3"/>
          <p:cNvSpPr>
            <a:spLocks noGrp="1"/>
          </p:cNvSpPr>
          <p:nvPr>
            <p:ph type="body" sz="half" idx="2"/>
          </p:nvPr>
        </p:nvSpPr>
        <p:spPr>
          <a:xfrm>
            <a:off x="930099" y="3284184"/>
            <a:ext cx="3932237" cy="3811588"/>
          </a:xfrm>
        </p:spPr>
        <p:txBody>
          <a:bodyPr/>
          <a:lstStyle/>
          <a:p>
            <a:r>
              <a:rPr lang="mk-MK" sz="1600" dirty="0" smtClean="0"/>
              <a:t>Бизнис и претприемништво за </a:t>
            </a:r>
            <a:r>
              <a:rPr lang="en-US" sz="1600" dirty="0" smtClean="0"/>
              <a:t>IV </a:t>
            </a:r>
            <a:r>
              <a:rPr lang="mk-MK" sz="1600" dirty="0" smtClean="0"/>
              <a:t>година</a:t>
            </a:r>
          </a:p>
          <a:p>
            <a:r>
              <a:rPr lang="mk-MK" sz="1600" dirty="0" smtClean="0"/>
              <a:t>СОУ </a:t>
            </a:r>
            <a:r>
              <a:rPr lang="en-US" sz="1600" dirty="0" smtClean="0"/>
              <a:t>“</a:t>
            </a:r>
            <a:r>
              <a:rPr lang="mk-MK" sz="1600" dirty="0" smtClean="0"/>
              <a:t>Гимназија Јосип Броз Тито</a:t>
            </a:r>
            <a:r>
              <a:rPr lang="en-US" sz="1600" dirty="0" smtClean="0"/>
              <a:t> “</a:t>
            </a:r>
          </a:p>
          <a:p>
            <a:r>
              <a:rPr lang="mk-MK" sz="1600" dirty="0" smtClean="0"/>
              <a:t>Проф.Лидија Петреска</a:t>
            </a:r>
          </a:p>
          <a:p>
            <a:endParaRPr lang="en-US" sz="1600" dirty="0"/>
          </a:p>
        </p:txBody>
      </p:sp>
    </p:spTree>
    <p:extLst>
      <p:ext uri="{BB962C8B-B14F-4D97-AF65-F5344CB8AC3E}">
        <p14:creationId xmlns:p14="http://schemas.microsoft.com/office/powerpoint/2010/main" val="2760702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t>Берзата како пазар на капитал</a:t>
            </a:r>
            <a:br>
              <a:rPr lang="mk-MK" sz="2400" dirty="0" smtClean="0"/>
            </a:br>
            <a:endParaRPr lang="en-US" sz="2400" dirty="0"/>
          </a:p>
        </p:txBody>
      </p:sp>
      <p:sp>
        <p:nvSpPr>
          <p:cNvPr id="3" name="Content Placeholder 2"/>
          <p:cNvSpPr>
            <a:spLocks noGrp="1"/>
          </p:cNvSpPr>
          <p:nvPr>
            <p:ph idx="1"/>
          </p:nvPr>
        </p:nvSpPr>
        <p:spPr/>
        <p:txBody>
          <a:bodyPr/>
          <a:lstStyle/>
          <a:p>
            <a:pPr marL="0" indent="0">
              <a:buNone/>
            </a:pPr>
            <a:r>
              <a:rPr lang="mk-MK" dirty="0"/>
              <a:t>	</a:t>
            </a:r>
            <a:r>
              <a:rPr lang="mk-MK" dirty="0" smtClean="0"/>
              <a:t>Берзите претставуваат секундарен пазар на капитал на кои се врши купување и продавање на еднаш веке емитирани долгорочни хартии од вредност-акции,обврзници и др.Условите за котирање на познатите светски берзи се многу строги па затоа многу мали и средни претпријатија немаат пристап до истите.Затоа во во некои развиени земји се формираат пазари на некотирани хартии од вредност  (</a:t>
            </a:r>
            <a:r>
              <a:rPr lang="en-US" dirty="0" smtClean="0"/>
              <a:t>Unlisted Securities Markets),</a:t>
            </a:r>
            <a:r>
              <a:rPr lang="mk-MK" dirty="0" smtClean="0"/>
              <a:t>пазари преку шалтер </a:t>
            </a:r>
            <a:r>
              <a:rPr lang="en-US" dirty="0"/>
              <a:t>(OTC-Over the counter market</a:t>
            </a:r>
            <a:r>
              <a:rPr lang="en-US" dirty="0" smtClean="0"/>
              <a:t>) </a:t>
            </a:r>
            <a:r>
              <a:rPr lang="mk-MK" dirty="0" smtClean="0"/>
              <a:t>и сл. во кои условите за влез се многу поблаги</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9" y="4586288"/>
            <a:ext cx="8058150" cy="1800224"/>
          </a:xfrm>
          <a:prstGeom prst="rect">
            <a:avLst/>
          </a:prstGeom>
        </p:spPr>
      </p:pic>
    </p:spTree>
    <p:extLst>
      <p:ext uri="{BB962C8B-B14F-4D97-AF65-F5344CB8AC3E}">
        <p14:creationId xmlns:p14="http://schemas.microsoft.com/office/powerpoint/2010/main" val="359185060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2"/>
                </a:solidFill>
              </a:rPr>
              <a:t>OTC-over the counter </a:t>
            </a:r>
            <a:r>
              <a:rPr lang="en-US" sz="2400" dirty="0" err="1" smtClean="0">
                <a:solidFill>
                  <a:schemeClr val="accent2"/>
                </a:solidFill>
              </a:rPr>
              <a:t>markt</a:t>
            </a:r>
            <a:endParaRPr lang="en-US" sz="2400"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mk-MK" dirty="0" smtClean="0"/>
              <a:t>Најголем број трансакции со хартии од вредност на малите и средни бизниси се вршат на т.н.пазари преку шалтер </a:t>
            </a:r>
            <a:r>
              <a:rPr lang="en-US" dirty="0" smtClean="0"/>
              <a:t>(OTC).</a:t>
            </a:r>
            <a:r>
              <a:rPr lang="mk-MK" dirty="0" smtClean="0"/>
              <a:t>Предноста на овие пазари е тоа што купувањето и продажбата на хартии од вредност не се концентрирани само на едно место,на една физичка локација,туку организаторите на пазарот ги вршат трансакциите за своите клиенти преку телефон или компјутер.Несомнено најголемиот пазар преку шалтер во светот е пазарот </a:t>
            </a:r>
            <a:r>
              <a:rPr lang="en-US" dirty="0" smtClean="0"/>
              <a:t>NASDAQ</a:t>
            </a:r>
            <a:r>
              <a:rPr lang="mk-MK" dirty="0" smtClean="0"/>
              <a:t> во САД.</a:t>
            </a:r>
          </a:p>
          <a:p>
            <a:pPr marL="0" indent="0">
              <a:buNone/>
            </a:pPr>
            <a:r>
              <a:rPr lang="mk-MK" dirty="0" smtClean="0"/>
              <a:t>Мал е бројот на мали бизниси кои </a:t>
            </a:r>
            <a:r>
              <a:rPr lang="mk-MK" dirty="0"/>
              <a:t>ќ</a:t>
            </a:r>
            <a:r>
              <a:rPr lang="mk-MK" dirty="0" smtClean="0"/>
              <a:t>е обезбедат средства за својот развој преку берза.Фирмата пред да почне да емитува свои акции преку берза,за да прибере  парични средства,склучува договор со специјализирана банка која ќе ја изврши продажбат на акции во име и сметка на фирмата.Цените на акциите се формираат по методот на најдобри напори (</a:t>
            </a:r>
            <a:r>
              <a:rPr lang="en-US" dirty="0" smtClean="0"/>
              <a:t>Best efforts).</a:t>
            </a:r>
            <a:r>
              <a:rPr lang="mk-MK" dirty="0" smtClean="0"/>
              <a:t>Банката не гарантита цена но се обврзува да направи најдобри напори.</a:t>
            </a:r>
          </a:p>
          <a:p>
            <a:pPr marL="0" indent="0">
              <a:buNone/>
            </a:pPr>
            <a:r>
              <a:rPr lang="mk-MK" dirty="0" smtClean="0"/>
              <a:t>Пример за фирма  која обезбедила финансии на ваков начин е </a:t>
            </a:r>
            <a:r>
              <a:rPr lang="en-US" dirty="0" smtClean="0"/>
              <a:t>Amazon.com</a:t>
            </a:r>
            <a:endParaRPr lang="mk-MK" dirty="0" smtClean="0"/>
          </a:p>
          <a:p>
            <a:pPr marL="0" indent="0">
              <a:buNone/>
            </a:pPr>
            <a:endParaRPr lang="en-US" dirty="0"/>
          </a:p>
        </p:txBody>
      </p:sp>
    </p:spTree>
    <p:extLst>
      <p:ext uri="{BB962C8B-B14F-4D97-AF65-F5344CB8AC3E}">
        <p14:creationId xmlns:p14="http://schemas.microsoft.com/office/powerpoint/2010/main" val="151012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solidFill>
                  <a:schemeClr val="tx1">
                    <a:lumMod val="75000"/>
                    <a:lumOff val="25000"/>
                  </a:schemeClr>
                </a:solidFill>
              </a:rPr>
              <a:t>Прашања за дискусија и домашна задача</a:t>
            </a:r>
            <a:r>
              <a:rPr lang="en-US" sz="2400" dirty="0" smtClean="0">
                <a:solidFill>
                  <a:schemeClr val="tx1">
                    <a:lumMod val="75000"/>
                    <a:lumOff val="25000"/>
                  </a:schemeClr>
                </a:solidFill>
              </a:rPr>
              <a:t>:</a:t>
            </a:r>
            <a:br>
              <a:rPr lang="en-US" sz="2400" dirty="0" smtClean="0">
                <a:solidFill>
                  <a:schemeClr val="tx1">
                    <a:lumMod val="75000"/>
                    <a:lumOff val="25000"/>
                  </a:schemeClr>
                </a:solidFill>
              </a:rPr>
            </a:br>
            <a:endParaRPr lang="en-US" sz="2400" dirty="0">
              <a:solidFill>
                <a:schemeClr val="tx1">
                  <a:lumMod val="75000"/>
                  <a:lumOff val="25000"/>
                </a:schemeClr>
              </a:solidFill>
            </a:endParaRPr>
          </a:p>
        </p:txBody>
      </p:sp>
      <p:sp>
        <p:nvSpPr>
          <p:cNvPr id="3" name="Content Placeholder 2"/>
          <p:cNvSpPr>
            <a:spLocks noGrp="1"/>
          </p:cNvSpPr>
          <p:nvPr>
            <p:ph idx="1"/>
          </p:nvPr>
        </p:nvSpPr>
        <p:spPr>
          <a:xfrm>
            <a:off x="677334" y="2232027"/>
            <a:ext cx="8596668" cy="3880773"/>
          </a:xfrm>
        </p:spPr>
        <p:txBody>
          <a:bodyPr>
            <a:normAutofit/>
          </a:bodyPr>
          <a:lstStyle/>
          <a:p>
            <a:pPr marL="0" indent="0">
              <a:buNone/>
            </a:pPr>
            <a:endParaRPr lang="en-US" dirty="0" smtClean="0"/>
          </a:p>
          <a:p>
            <a:r>
              <a:rPr lang="mk-MK" dirty="0" smtClean="0"/>
              <a:t>Кои извори на финансии од спомнативе би ги користеле за финансирање на вашето претпријатие?</a:t>
            </a:r>
          </a:p>
          <a:p>
            <a:r>
              <a:rPr lang="mk-MK" dirty="0" smtClean="0"/>
              <a:t>Колку би изнесувале тие ?</a:t>
            </a:r>
          </a:p>
          <a:p>
            <a:r>
              <a:rPr lang="mk-MK" dirty="0" smtClean="0"/>
              <a:t>Кој извори се најдостапни за стар ап фазата а кој за понатамошните развојни фази</a:t>
            </a:r>
            <a:r>
              <a:rPr lang="en-US" dirty="0" smtClean="0"/>
              <a:t>?</a:t>
            </a:r>
            <a:endParaRPr lang="mk-MK" dirty="0"/>
          </a:p>
        </p:txBody>
      </p:sp>
    </p:spTree>
    <p:extLst>
      <p:ext uri="{BB962C8B-B14F-4D97-AF65-F5344CB8AC3E}">
        <p14:creationId xmlns:p14="http://schemas.microsoft.com/office/powerpoint/2010/main" val="94269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2400" dirty="0" smtClean="0">
                <a:solidFill>
                  <a:schemeClr val="tx1">
                    <a:lumMod val="75000"/>
                    <a:lumOff val="25000"/>
                  </a:schemeClr>
                </a:solidFill>
              </a:rPr>
              <a:t>Дополнителни информации можете да прочитате на следниот линк</a:t>
            </a:r>
            <a:r>
              <a:rPr lang="en-US" sz="2400" dirty="0">
                <a:solidFill>
                  <a:schemeClr val="tx1">
                    <a:lumMod val="75000"/>
                    <a:lumOff val="25000"/>
                  </a:schemeClr>
                </a:solidFill>
              </a:rPr>
              <a:t>:</a:t>
            </a:r>
            <a:r>
              <a:rPr lang="mk-MK" sz="2400" dirty="0" smtClean="0">
                <a:solidFill>
                  <a:schemeClr val="tx1">
                    <a:lumMod val="75000"/>
                    <a:lumOff val="25000"/>
                  </a:schemeClr>
                </a:solidFill>
              </a:rPr>
              <a:t/>
            </a:r>
            <a:br>
              <a:rPr lang="mk-MK" sz="2400" dirty="0" smtClean="0">
                <a:solidFill>
                  <a:schemeClr val="tx1">
                    <a:lumMod val="75000"/>
                    <a:lumOff val="25000"/>
                  </a:schemeClr>
                </a:solidFill>
              </a:rPr>
            </a:br>
            <a:r>
              <a:rPr lang="en-US" sz="2400" dirty="0">
                <a:solidFill>
                  <a:schemeClr val="tx1">
                    <a:lumMod val="75000"/>
                    <a:lumOff val="25000"/>
                  </a:schemeClr>
                </a:solidFill>
              </a:rPr>
              <a:t>http://eprints.ugd.edu.mk/16422/1/izvori-i-formi-na-finansiranje-zb.pdf</a:t>
            </a:r>
          </a:p>
        </p:txBody>
      </p:sp>
    </p:spTree>
    <p:extLst>
      <p:ext uri="{BB962C8B-B14F-4D97-AF65-F5344CB8AC3E}">
        <p14:creationId xmlns:p14="http://schemas.microsoft.com/office/powerpoint/2010/main" val="2667777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solidFill>
                  <a:schemeClr val="tx1"/>
                </a:solidFill>
              </a:rPr>
              <a:t>Ви благодарам за вниманието</a:t>
            </a:r>
            <a:endParaRPr lang="en-US" dirty="0">
              <a:solidFill>
                <a:schemeClr val="tx1"/>
              </a:solidFill>
            </a:endParaRPr>
          </a:p>
        </p:txBody>
      </p:sp>
    </p:spTree>
    <p:extLst>
      <p:ext uri="{BB962C8B-B14F-4D97-AF65-F5344CB8AC3E}">
        <p14:creationId xmlns:p14="http://schemas.microsoft.com/office/powerpoint/2010/main" val="101519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686051" y="2128838"/>
            <a:ext cx="4357687" cy="369332"/>
          </a:xfrm>
          <a:prstGeom prst="rect">
            <a:avLst/>
          </a:prstGeom>
          <a:noFill/>
        </p:spPr>
        <p:txBody>
          <a:bodyPr wrap="square" rtlCol="0">
            <a:spAutoFit/>
          </a:bodyPr>
          <a:lstStyle/>
          <a:p>
            <a:endParaRPr lang="en-US" dirty="0"/>
          </a:p>
        </p:txBody>
      </p:sp>
      <p:sp>
        <p:nvSpPr>
          <p:cNvPr id="5" name="Title 4"/>
          <p:cNvSpPr>
            <a:spLocks noGrp="1"/>
          </p:cNvSpPr>
          <p:nvPr>
            <p:ph type="title" idx="4294967295"/>
          </p:nvPr>
        </p:nvSpPr>
        <p:spPr>
          <a:xfrm>
            <a:off x="2092325" y="608806"/>
            <a:ext cx="8596313" cy="1519238"/>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mk-MK" dirty="0" smtClean="0">
                <a:solidFill>
                  <a:schemeClr val="tx1">
                    <a:lumMod val="75000"/>
                    <a:lumOff val="25000"/>
                  </a:schemeClr>
                </a:solidFill>
              </a:rPr>
              <a:t>Една од поделбите на изворите на фина</a:t>
            </a:r>
            <a:r>
              <a:rPr lang="mk-MK" dirty="0">
                <a:solidFill>
                  <a:schemeClr val="tx1">
                    <a:lumMod val="75000"/>
                    <a:lumOff val="25000"/>
                  </a:schemeClr>
                </a:solidFill>
              </a:rPr>
              <a:t>н</a:t>
            </a:r>
            <a:r>
              <a:rPr lang="mk-MK" dirty="0" smtClean="0">
                <a:solidFill>
                  <a:schemeClr val="tx1">
                    <a:lumMod val="75000"/>
                    <a:lumOff val="25000"/>
                  </a:schemeClr>
                </a:solidFill>
              </a:rPr>
              <a:t>сирање е на формални и неформални </a:t>
            </a:r>
            <a:endParaRPr lang="en-US" dirty="0">
              <a:solidFill>
                <a:schemeClr val="tx1">
                  <a:lumMod val="75000"/>
                  <a:lumOff val="25000"/>
                </a:schemeClr>
              </a:solidFill>
            </a:endParaRPr>
          </a:p>
        </p:txBody>
      </p:sp>
      <p:sp>
        <p:nvSpPr>
          <p:cNvPr id="7" name="Content Placeholder 6"/>
          <p:cNvSpPr>
            <a:spLocks noGrp="1"/>
          </p:cNvSpPr>
          <p:nvPr>
            <p:ph sz="half" idx="4294967295"/>
          </p:nvPr>
        </p:nvSpPr>
        <p:spPr>
          <a:xfrm>
            <a:off x="680244" y="2655371"/>
            <a:ext cx="4184650" cy="3305175"/>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mk-MK" sz="2400" dirty="0" smtClean="0"/>
              <a:t>Неформалните извори ги вклучуваат</a:t>
            </a:r>
            <a:r>
              <a:rPr lang="en-US" sz="2400" dirty="0" smtClean="0"/>
              <a:t>:</a:t>
            </a:r>
            <a:endParaRPr lang="mk-MK" sz="2400" dirty="0" smtClean="0"/>
          </a:p>
          <a:p>
            <a:r>
              <a:rPr lang="mk-MK" dirty="0" smtClean="0"/>
              <a:t>Сопствените заштеди и позајмиците од роднини и пријатели (3</a:t>
            </a:r>
            <a:r>
              <a:rPr lang="en-US" dirty="0" smtClean="0"/>
              <a:t>F</a:t>
            </a:r>
            <a:r>
              <a:rPr lang="mk-MK" dirty="0"/>
              <a:t> </a:t>
            </a:r>
            <a:r>
              <a:rPr lang="mk-MK" dirty="0" smtClean="0"/>
              <a:t>пари-</a:t>
            </a:r>
            <a:r>
              <a:rPr lang="en-US" dirty="0" err="1" smtClean="0"/>
              <a:t>founder,family</a:t>
            </a:r>
            <a:r>
              <a:rPr lang="en-US" dirty="0" smtClean="0"/>
              <a:t> and friends )</a:t>
            </a:r>
            <a:endParaRPr lang="mk-MK" dirty="0" smtClean="0"/>
          </a:p>
          <a:p>
            <a:r>
              <a:rPr lang="mk-MK" dirty="0" smtClean="0"/>
              <a:t>Неформалниот ризичен капитал-бизнис ангели</a:t>
            </a:r>
            <a:endParaRPr lang="en-US" dirty="0" smtClean="0"/>
          </a:p>
          <a:p>
            <a:endParaRPr lang="en-US" dirty="0">
              <a:solidFill>
                <a:schemeClr val="accent1"/>
              </a:solidFill>
            </a:endParaRPr>
          </a:p>
        </p:txBody>
      </p:sp>
      <p:sp>
        <p:nvSpPr>
          <p:cNvPr id="9" name="Content Placeholder 8"/>
          <p:cNvSpPr>
            <a:spLocks noGrp="1"/>
          </p:cNvSpPr>
          <p:nvPr>
            <p:ph sz="quarter" idx="4294967295"/>
          </p:nvPr>
        </p:nvSpPr>
        <p:spPr>
          <a:xfrm>
            <a:off x="6662385" y="2637732"/>
            <a:ext cx="4186237" cy="3305175"/>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mk-MK" sz="2400" dirty="0" smtClean="0"/>
              <a:t>Формалните извори ги вклучуваат</a:t>
            </a:r>
            <a:r>
              <a:rPr lang="en-US" sz="2400" dirty="0" smtClean="0"/>
              <a:t>:</a:t>
            </a:r>
            <a:endParaRPr lang="mk-MK" sz="2400" dirty="0" smtClean="0"/>
          </a:p>
          <a:p>
            <a:r>
              <a:rPr lang="mk-MK" dirty="0" smtClean="0"/>
              <a:t>Формалниот ризичен капитал</a:t>
            </a:r>
            <a:r>
              <a:rPr lang="mk-MK" dirty="0"/>
              <a:t> </a:t>
            </a:r>
            <a:r>
              <a:rPr lang="mk-MK" dirty="0" smtClean="0"/>
              <a:t>(</a:t>
            </a:r>
            <a:r>
              <a:rPr lang="en-US" dirty="0" smtClean="0"/>
              <a:t>venture capital)</a:t>
            </a:r>
          </a:p>
          <a:p>
            <a:r>
              <a:rPr lang="mk-MK" dirty="0" smtClean="0"/>
              <a:t>Парите од банките (комерцијални,развојни,меѓународни)</a:t>
            </a:r>
          </a:p>
          <a:p>
            <a:r>
              <a:rPr lang="mk-MK" dirty="0" smtClean="0"/>
              <a:t>Парите мобилизиран преку берзата</a:t>
            </a:r>
          </a:p>
        </p:txBody>
      </p:sp>
    </p:spTree>
    <p:extLst>
      <p:ext uri="{BB962C8B-B14F-4D97-AF65-F5344CB8AC3E}">
        <p14:creationId xmlns:p14="http://schemas.microsoft.com/office/powerpoint/2010/main" val="3662247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14645" y="609600"/>
            <a:ext cx="8596668" cy="1320800"/>
          </a:xfrm>
        </p:spPr>
        <p:txBody>
          <a:bodyPr>
            <a:normAutofit/>
          </a:bodyPr>
          <a:lstStyle/>
          <a:p>
            <a:r>
              <a:rPr lang="mk-MK" sz="2400" dirty="0" smtClean="0">
                <a:solidFill>
                  <a:schemeClr val="accent2"/>
                </a:solidFill>
              </a:rPr>
              <a:t>Сопствени извори </a:t>
            </a:r>
            <a:endParaRPr lang="en-US" sz="2400" dirty="0">
              <a:solidFill>
                <a:schemeClr val="accent2"/>
              </a:solidFill>
            </a:endParaRPr>
          </a:p>
        </p:txBody>
      </p:sp>
      <p:sp>
        <p:nvSpPr>
          <p:cNvPr id="15" name="Content Placeholder 14"/>
          <p:cNvSpPr>
            <a:spLocks noGrp="1"/>
          </p:cNvSpPr>
          <p:nvPr>
            <p:ph idx="1"/>
          </p:nvPr>
        </p:nvSpPr>
        <p:spPr>
          <a:xfrm>
            <a:off x="677334" y="2160590"/>
            <a:ext cx="8596668" cy="3697286"/>
          </a:xfrm>
        </p:spPr>
        <p:txBody>
          <a:bodyPr/>
          <a:lstStyle/>
          <a:p>
            <a:pPr marL="0" indent="0">
              <a:buNone/>
            </a:pPr>
            <a:r>
              <a:rPr lang="mk-MK" dirty="0" smtClean="0"/>
              <a:t>Претпријатието го финансира својот раст од сопствени и надворешни извори.</a:t>
            </a:r>
          </a:p>
          <a:p>
            <a:pPr marL="0" indent="0">
              <a:buNone/>
            </a:pPr>
            <a:r>
              <a:rPr lang="mk-MK" dirty="0" smtClean="0"/>
              <a:t>Во сопствени извори влегуваат </a:t>
            </a:r>
            <a:r>
              <a:rPr lang="en-US" dirty="0" smtClean="0"/>
              <a:t>:3F </a:t>
            </a:r>
            <a:r>
              <a:rPr lang="mk-MK" dirty="0" smtClean="0"/>
              <a:t>парите,амортизацијата и профитот на претпријатието.</a:t>
            </a:r>
          </a:p>
          <a:p>
            <a:pPr marL="0" indent="0">
              <a:buNone/>
            </a:pPr>
            <a:r>
              <a:rPr lang="mk-MK" dirty="0" smtClean="0"/>
              <a:t>Членовите на фамилијата треба да се убедат да инвестираат затоа што сметаат дека тоа е добра инвестиција а не затоа што чувствуваат обврска да го направат тоа.</a:t>
            </a:r>
          </a:p>
          <a:p>
            <a:pPr marL="0" indent="0">
              <a:buNone/>
            </a:pPr>
            <a:r>
              <a:rPr lang="mk-MK" dirty="0" smtClean="0"/>
              <a:t>Амортизацијата служи за замена на потрошениот фиксен капитал и инвестирање во нова опрема.</a:t>
            </a:r>
          </a:p>
          <a:p>
            <a:pPr marL="0" indent="0">
              <a:buNone/>
            </a:pPr>
            <a:r>
              <a:rPr lang="mk-MK" dirty="0" smtClean="0"/>
              <a:t>Исто така и нераспределениот профит може да се реинвестира во проширување и модернизација.</a:t>
            </a:r>
            <a:endParaRPr lang="en-US" dirty="0"/>
          </a:p>
        </p:txBody>
      </p:sp>
      <p:pic>
        <p:nvPicPr>
          <p:cNvPr id="16" name="Picture 15"/>
          <p:cNvPicPr>
            <a:picLocks noChangeAspect="1"/>
          </p:cNvPicPr>
          <p:nvPr/>
        </p:nvPicPr>
        <p:blipFill rotWithShape="1">
          <a:blip r:embed="rId2">
            <a:lum bright="-20000" contrast="20000"/>
          </a:blip>
          <a:srcRect l="-3643" t="2884" r="3647" b="-2884"/>
          <a:stretch/>
        </p:blipFill>
        <p:spPr>
          <a:xfrm>
            <a:off x="4023710" y="444134"/>
            <a:ext cx="5487603" cy="1486266"/>
          </a:xfrm>
          <a:prstGeom prst="roundRect">
            <a:avLst>
              <a:gd name="adj" fmla="val 8594"/>
            </a:avLst>
          </a:prstGeom>
          <a:solidFill>
            <a:srgbClr val="FFFFFF">
              <a:shade val="85000"/>
            </a:srgbClr>
          </a:solidFill>
          <a:ln>
            <a:noFill/>
          </a:ln>
          <a:effectLst>
            <a:outerShdw blurRad="50800" dist="50800" dir="5400000" algn="ctr" rotWithShape="0">
              <a:srgbClr val="FFC000"/>
            </a:outerShdw>
            <a:reflection blurRad="12700" stA="38000" endPos="28000" dist="5000" dir="5400000" sy="-100000" algn="bl" rotWithShape="0"/>
          </a:effectLst>
        </p:spPr>
      </p:pic>
    </p:spTree>
    <p:extLst>
      <p:ext uri="{BB962C8B-B14F-4D97-AF65-F5344CB8AC3E}">
        <p14:creationId xmlns:p14="http://schemas.microsoft.com/office/powerpoint/2010/main" val="363891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200" dirty="0" smtClean="0">
                <a:solidFill>
                  <a:schemeClr val="accent2"/>
                </a:solidFill>
              </a:rPr>
              <a:t>Бизнис ангели</a:t>
            </a:r>
            <a:endParaRPr lang="en-US" sz="3200" dirty="0">
              <a:solidFill>
                <a:schemeClr val="accent2"/>
              </a:solidFill>
            </a:endParaRPr>
          </a:p>
        </p:txBody>
      </p:sp>
      <p:sp>
        <p:nvSpPr>
          <p:cNvPr id="4" name="Content Placeholder 3"/>
          <p:cNvSpPr>
            <a:spLocks noGrp="1"/>
          </p:cNvSpPr>
          <p:nvPr>
            <p:ph sz="half" idx="4294967295"/>
          </p:nvPr>
        </p:nvSpPr>
        <p:spPr>
          <a:xfrm>
            <a:off x="0" y="2736850"/>
            <a:ext cx="4184650" cy="3305175"/>
          </a:xfrm>
        </p:spPr>
        <p:txBody>
          <a:bodyPr>
            <a:normAutofit lnSpcReduction="10000"/>
          </a:bodyPr>
          <a:lstStyle/>
          <a:p>
            <a:r>
              <a:rPr lang="mk-MK" dirty="0" smtClean="0"/>
              <a:t>Бизнис ангели се богати поединци,поранешни претприемачи или менаџери,коишто своите пари ги инвестираат во млади мали бизниси(најчесто во почетната фаза),при што инвестирањето подразбира вложување на пари во замена за акции,но и вложувањена време и експртиза со цел помагање на развојот на бизнисот</a:t>
            </a:r>
            <a:endParaRPr lang="en-US" dirty="0"/>
          </a:p>
        </p:txBody>
      </p:sp>
      <p:pic>
        <p:nvPicPr>
          <p:cNvPr id="7" name="Content Placeholder 6"/>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975668" y="1785938"/>
            <a:ext cx="4727297" cy="2954337"/>
          </a:xfrm>
        </p:spPr>
      </p:pic>
    </p:spTree>
    <p:extLst>
      <p:ext uri="{BB962C8B-B14F-4D97-AF65-F5344CB8AC3E}">
        <p14:creationId xmlns:p14="http://schemas.microsoft.com/office/powerpoint/2010/main" val="128401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7334" y="595313"/>
            <a:ext cx="8596668" cy="1320800"/>
          </a:xfrm>
        </p:spPr>
        <p:txBody>
          <a:bodyPr>
            <a:normAutofit/>
          </a:bodyPr>
          <a:lstStyle/>
          <a:p>
            <a:r>
              <a:rPr lang="mk-MK" sz="2400" dirty="0" smtClean="0">
                <a:solidFill>
                  <a:schemeClr val="accent2"/>
                </a:solidFill>
              </a:rPr>
              <a:t>Карактеристики на бизнис ангелите</a:t>
            </a:r>
            <a:r>
              <a:rPr lang="en-US" sz="2400" dirty="0" smtClean="0">
                <a:solidFill>
                  <a:schemeClr val="accent2"/>
                </a:solidFill>
              </a:rPr>
              <a:t>:</a:t>
            </a:r>
            <a:br>
              <a:rPr lang="en-US" sz="2400" dirty="0" smtClean="0">
                <a:solidFill>
                  <a:schemeClr val="accent2"/>
                </a:solidFill>
              </a:rPr>
            </a:br>
            <a:endParaRPr lang="en-US" sz="2400" dirty="0">
              <a:solidFill>
                <a:schemeClr val="accent2"/>
              </a:solidFill>
            </a:endParaRPr>
          </a:p>
        </p:txBody>
      </p:sp>
      <p:sp>
        <p:nvSpPr>
          <p:cNvPr id="6" name="Content Placeholder 5"/>
          <p:cNvSpPr>
            <a:spLocks noGrp="1"/>
          </p:cNvSpPr>
          <p:nvPr>
            <p:ph idx="1"/>
          </p:nvPr>
        </p:nvSpPr>
        <p:spPr/>
        <p:txBody>
          <a:bodyPr/>
          <a:lstStyle/>
          <a:p>
            <a:r>
              <a:rPr lang="mk-MK" dirty="0" smtClean="0"/>
              <a:t>Тие се богати поединци (иако тоа е релевантно)</a:t>
            </a:r>
            <a:r>
              <a:rPr lang="en-US" dirty="0" smtClean="0"/>
              <a:t>;</a:t>
            </a:r>
            <a:endParaRPr lang="mk-MK" dirty="0" smtClean="0"/>
          </a:p>
          <a:p>
            <a:r>
              <a:rPr lang="mk-MK" dirty="0" smtClean="0"/>
              <a:t>Самостојно одлучуваат за проектите во кои ќе инвестираат</a:t>
            </a:r>
            <a:r>
              <a:rPr lang="en-US" dirty="0"/>
              <a:t>;</a:t>
            </a:r>
            <a:endParaRPr lang="mk-MK" dirty="0" smtClean="0"/>
          </a:p>
          <a:p>
            <a:r>
              <a:rPr lang="mk-MK" dirty="0" smtClean="0"/>
              <a:t>Вложуваат време и експертиза</a:t>
            </a:r>
            <a:r>
              <a:rPr lang="en-US" dirty="0" smtClean="0"/>
              <a:t>;</a:t>
            </a:r>
          </a:p>
          <a:p>
            <a:r>
              <a:rPr lang="mk-MK" dirty="0" smtClean="0"/>
              <a:t>Сакаат до го оплодат својот капитал иако не отсуствува и мотивот да им се помогне на другите</a:t>
            </a:r>
            <a:r>
              <a:rPr lang="en-US" dirty="0" smtClean="0"/>
              <a:t>;</a:t>
            </a:r>
          </a:p>
          <a:p>
            <a:r>
              <a:rPr lang="mk-MK" dirty="0" smtClean="0"/>
              <a:t>Не остануваат трајно во фирмата во која инвестираат</a:t>
            </a:r>
            <a:r>
              <a:rPr lang="en-US" dirty="0" smtClean="0"/>
              <a:t>;</a:t>
            </a:r>
            <a:endParaRPr lang="en-US" dirty="0"/>
          </a:p>
        </p:txBody>
      </p:sp>
    </p:spTree>
    <p:extLst>
      <p:ext uri="{BB962C8B-B14F-4D97-AF65-F5344CB8AC3E}">
        <p14:creationId xmlns:p14="http://schemas.microsoft.com/office/powerpoint/2010/main" val="339290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solidFill>
                  <a:schemeClr val="accent2"/>
                </a:solidFill>
              </a:rPr>
              <a:t>Значењена бизнис ангелите</a:t>
            </a:r>
            <a:endParaRPr lang="en-US" sz="2400" dirty="0">
              <a:solidFill>
                <a:schemeClr val="accent2"/>
              </a:solidFill>
            </a:endParaRPr>
          </a:p>
        </p:txBody>
      </p:sp>
      <p:sp>
        <p:nvSpPr>
          <p:cNvPr id="3" name="Content Placeholder 2"/>
          <p:cNvSpPr>
            <a:spLocks noGrp="1"/>
          </p:cNvSpPr>
          <p:nvPr>
            <p:ph idx="1"/>
          </p:nvPr>
        </p:nvSpPr>
        <p:spPr/>
        <p:txBody>
          <a:bodyPr/>
          <a:lstStyle/>
          <a:p>
            <a:pPr marL="0" indent="0" algn="just">
              <a:buNone/>
            </a:pPr>
            <a:r>
              <a:rPr lang="mk-MK" dirty="0" smtClean="0"/>
              <a:t>	Бизнис ангелите имаат големо значење,во поново време,особено во развиените земји бидејки инвестираат значајна сума на капитал во поддршка на малите бизниси.Посебно имаат голем придонес за развој на малите бизниси  во периодот додека не станат интересни за финансирање од страна на формалниот ризичен капитал и комерцијалните банки.</a:t>
            </a:r>
          </a:p>
          <a:p>
            <a:pPr marL="0" indent="0" algn="just">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68" y="4057650"/>
            <a:ext cx="5715000" cy="2543174"/>
          </a:xfrm>
          <a:prstGeom prst="rect">
            <a:avLst/>
          </a:prstGeom>
        </p:spPr>
      </p:pic>
    </p:spTree>
    <p:extLst>
      <p:ext uri="{BB962C8B-B14F-4D97-AF65-F5344CB8AC3E}">
        <p14:creationId xmlns:p14="http://schemas.microsoft.com/office/powerpoint/2010/main" val="390606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solidFill>
                  <a:schemeClr val="accent2"/>
                </a:solidFill>
              </a:rPr>
              <a:t>Формален ризичен капитал (</a:t>
            </a:r>
            <a:r>
              <a:rPr lang="en-US" sz="2400" dirty="0" smtClean="0">
                <a:solidFill>
                  <a:schemeClr val="accent2"/>
                </a:solidFill>
              </a:rPr>
              <a:t>Venture capital VC)</a:t>
            </a:r>
            <a:endParaRPr lang="en-US" sz="2400" dirty="0">
              <a:solidFill>
                <a:schemeClr val="accent2"/>
              </a:solidFill>
            </a:endParaRPr>
          </a:p>
        </p:txBody>
      </p:sp>
      <p:sp>
        <p:nvSpPr>
          <p:cNvPr id="3" name="Content Placeholder 2"/>
          <p:cNvSpPr>
            <a:spLocks noGrp="1"/>
          </p:cNvSpPr>
          <p:nvPr>
            <p:ph idx="1"/>
          </p:nvPr>
        </p:nvSpPr>
        <p:spPr/>
        <p:txBody>
          <a:bodyPr/>
          <a:lstStyle/>
          <a:p>
            <a:pPr marL="0" indent="0">
              <a:buNone/>
            </a:pPr>
            <a:r>
              <a:rPr lang="mk-MK" dirty="0" smtClean="0"/>
              <a:t>Формалниот ризичен капитал слично како кај бизнис ангелите вложува пари во мали бизниси,во замена за акции,но и експертиза и знаење,со цел да се развие бизнисот и со продавање на акциите да се оствари финансиска добивка.</a:t>
            </a:r>
          </a:p>
          <a:p>
            <a:pPr marL="0" indent="0">
              <a:buNone/>
            </a:pPr>
            <a:r>
              <a:rPr lang="mk-MK" dirty="0"/>
              <a:t>	</a:t>
            </a:r>
            <a:r>
              <a:rPr lang="mk-MK" dirty="0" smtClean="0"/>
              <a:t>Формалниот ризичен капитал се состои од два дела</a:t>
            </a:r>
            <a:r>
              <a:rPr lang="en-US" dirty="0" smtClean="0"/>
              <a:t>:</a:t>
            </a:r>
            <a:endParaRPr lang="en-US" dirty="0"/>
          </a:p>
          <a:p>
            <a:r>
              <a:rPr lang="en-US" dirty="0" smtClean="0"/>
              <a:t>	</a:t>
            </a:r>
            <a:r>
              <a:rPr lang="mk-MK" dirty="0"/>
              <a:t>И</a:t>
            </a:r>
            <a:r>
              <a:rPr lang="mk-MK" dirty="0" smtClean="0"/>
              <a:t>нституционални инвеститори-(пензиски фондови,осигурителни фондови,донациски фондови на богати поединци,сектори при банки и сл) тие располагаат со големи парични средства.</a:t>
            </a:r>
          </a:p>
          <a:p>
            <a:r>
              <a:rPr lang="mk-MK" dirty="0" smtClean="0"/>
              <a:t>Компании на ризичен капитал-компании кои ги добиваат на управување средствата на институциите и ги вложуваат во растечки бизниси,со крајна цел да и поврати оплодени,зголемени.</a:t>
            </a:r>
          </a:p>
          <a:p>
            <a:pPr marL="0" indent="0">
              <a:buNone/>
            </a:pPr>
            <a:endParaRPr lang="en-US" dirty="0"/>
          </a:p>
        </p:txBody>
      </p:sp>
    </p:spTree>
    <p:extLst>
      <p:ext uri="{BB962C8B-B14F-4D97-AF65-F5344CB8AC3E}">
        <p14:creationId xmlns:p14="http://schemas.microsoft.com/office/powerpoint/2010/main" val="263284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solidFill>
                  <a:schemeClr val="accent2"/>
                </a:solidFill>
              </a:rPr>
              <a:t>Кога компаниите се заинтересирани за формален ризичен капитал?</a:t>
            </a:r>
            <a:endParaRPr lang="en-US" sz="2400" dirty="0">
              <a:solidFill>
                <a:schemeClr val="accent2"/>
              </a:solidFill>
            </a:endParaRPr>
          </a:p>
        </p:txBody>
      </p:sp>
      <p:sp>
        <p:nvSpPr>
          <p:cNvPr id="3" name="Content Placeholder 2"/>
          <p:cNvSpPr>
            <a:spLocks noGrp="1"/>
          </p:cNvSpPr>
          <p:nvPr>
            <p:ph idx="1"/>
          </p:nvPr>
        </p:nvSpPr>
        <p:spPr/>
        <p:txBody>
          <a:bodyPr/>
          <a:lstStyle/>
          <a:p>
            <a:r>
              <a:rPr lang="mk-MK" dirty="0" smtClean="0"/>
              <a:t>Кога сакаат да пласираат нов производ</a:t>
            </a:r>
            <a:r>
              <a:rPr lang="en-US" dirty="0" smtClean="0"/>
              <a:t>;</a:t>
            </a:r>
          </a:p>
          <a:p>
            <a:r>
              <a:rPr lang="mk-MK" dirty="0" smtClean="0"/>
              <a:t>Да освојат нови пазари</a:t>
            </a:r>
            <a:r>
              <a:rPr lang="en-US" dirty="0" smtClean="0"/>
              <a:t>;</a:t>
            </a:r>
          </a:p>
          <a:p>
            <a:r>
              <a:rPr lang="mk-MK" dirty="0" smtClean="0"/>
              <a:t>Или едноставно</a:t>
            </a:r>
            <a:r>
              <a:rPr lang="en-US" dirty="0" smtClean="0"/>
              <a:t>,</a:t>
            </a:r>
            <a:r>
              <a:rPr lang="mk-MK" dirty="0" smtClean="0"/>
              <a:t> кога очекуваат раст</a:t>
            </a:r>
            <a:r>
              <a:rPr lang="en-US" dirty="0" smtClean="0"/>
              <a:t>;</a:t>
            </a:r>
            <a:endParaRPr lang="en-US" dirty="0"/>
          </a:p>
        </p:txBody>
      </p:sp>
      <p:pic>
        <p:nvPicPr>
          <p:cNvPr id="4" name="Picture 3"/>
          <p:cNvPicPr>
            <a:picLocks noChangeAspect="1"/>
          </p:cNvPicPr>
          <p:nvPr/>
        </p:nvPicPr>
        <p:blipFill>
          <a:blip r:embed="rId2"/>
          <a:stretch>
            <a:fillRect/>
          </a:stretch>
        </p:blipFill>
        <p:spPr>
          <a:xfrm>
            <a:off x="3100003" y="4057649"/>
            <a:ext cx="4029459" cy="2386013"/>
          </a:xfrm>
          <a:prstGeom prst="rect">
            <a:avLst/>
          </a:prstGeom>
        </p:spPr>
      </p:pic>
    </p:spTree>
    <p:extLst>
      <p:ext uri="{BB962C8B-B14F-4D97-AF65-F5344CB8AC3E}">
        <p14:creationId xmlns:p14="http://schemas.microsoft.com/office/powerpoint/2010/main" val="393571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9351" y="1140178"/>
            <a:ext cx="8596668" cy="1320800"/>
          </a:xfrm>
        </p:spPr>
        <p:txBody>
          <a:bodyPr>
            <a:normAutofit/>
          </a:bodyPr>
          <a:lstStyle/>
          <a:p>
            <a:r>
              <a:rPr lang="mk-MK" sz="2400" dirty="0" smtClean="0"/>
              <a:t>Комерцијални банки</a:t>
            </a:r>
            <a:br>
              <a:rPr lang="mk-MK" sz="2400" dirty="0" smtClean="0"/>
            </a:br>
            <a:endParaRPr lang="en-US" sz="2400" dirty="0"/>
          </a:p>
        </p:txBody>
      </p:sp>
      <p:sp>
        <p:nvSpPr>
          <p:cNvPr id="3" name="Content Placeholder 2"/>
          <p:cNvSpPr>
            <a:spLocks noGrp="1"/>
          </p:cNvSpPr>
          <p:nvPr>
            <p:ph sz="half" idx="1"/>
          </p:nvPr>
        </p:nvSpPr>
        <p:spPr/>
        <p:txBody>
          <a:bodyPr>
            <a:normAutofit/>
          </a:bodyPr>
          <a:lstStyle/>
          <a:p>
            <a:pPr marL="0" indent="0">
              <a:buNone/>
            </a:pPr>
            <a:r>
              <a:rPr lang="mk-MK" dirty="0"/>
              <a:t>	</a:t>
            </a:r>
            <a:r>
              <a:rPr lang="mk-MK" dirty="0" smtClean="0"/>
              <a:t>Комерцијалните банки имаат значајно место во финансирањето на бизнисите.Тие за бизнисите обезбедуваат</a:t>
            </a:r>
            <a:r>
              <a:rPr lang="en-US" dirty="0" smtClean="0"/>
              <a:t>:</a:t>
            </a:r>
          </a:p>
          <a:p>
            <a:r>
              <a:rPr lang="mk-MK" dirty="0" smtClean="0"/>
              <a:t>Кредити</a:t>
            </a:r>
          </a:p>
          <a:p>
            <a:r>
              <a:rPr lang="mk-MK" dirty="0" smtClean="0"/>
              <a:t>Акционерски капитал</a:t>
            </a:r>
          </a:p>
          <a:p>
            <a:r>
              <a:rPr lang="mk-MK" dirty="0" smtClean="0"/>
              <a:t>Совети и експертиза</a:t>
            </a:r>
          </a:p>
          <a:p>
            <a:pPr marL="0" indent="0">
              <a:buNone/>
            </a:pPr>
            <a:r>
              <a:rPr lang="mk-MK" dirty="0" smtClean="0"/>
              <a:t>Комерцијалните банки можат да понудат два вида на кредити за малите и средните претпријатија </a:t>
            </a:r>
            <a:endParaRPr lang="en-US" dirty="0"/>
          </a:p>
        </p:txBody>
      </p:sp>
      <p:sp>
        <p:nvSpPr>
          <p:cNvPr id="6" name="Content Placeholder 5"/>
          <p:cNvSpPr>
            <a:spLocks noGrp="1"/>
          </p:cNvSpPr>
          <p:nvPr>
            <p:ph sz="half" idx="2"/>
          </p:nvPr>
        </p:nvSpPr>
        <p:spPr/>
        <p:txBody>
          <a:bodyPr/>
          <a:lstStyle/>
          <a:p>
            <a:pPr marL="0" indent="0">
              <a:buNone/>
            </a:pPr>
            <a:r>
              <a:rPr lang="mk-MK" dirty="0"/>
              <a:t>Комерцијалните банки можат да понудат два вида на кредити за малите и средните претпријатија </a:t>
            </a:r>
            <a:endParaRPr lang="en-US" dirty="0"/>
          </a:p>
          <a:p>
            <a:r>
              <a:rPr lang="mk-MK" dirty="0" smtClean="0"/>
              <a:t>Кредитни картички и кредитни линии</a:t>
            </a:r>
          </a:p>
          <a:p>
            <a:r>
              <a:rPr lang="mk-MK" dirty="0" smtClean="0"/>
              <a:t>Хипотекарски кредити,кредити за опрема,моторни возилаи сл</a:t>
            </a:r>
            <a:endParaRPr lang="en-US" dirty="0"/>
          </a:p>
        </p:txBody>
      </p:sp>
    </p:spTree>
    <p:extLst>
      <p:ext uri="{BB962C8B-B14F-4D97-AF65-F5344CB8AC3E}">
        <p14:creationId xmlns:p14="http://schemas.microsoft.com/office/powerpoint/2010/main" val="1177136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345</TotalTime>
  <Words>429</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Неформални и формални извори на финансирање </vt:lpstr>
      <vt:lpstr>Една од поделбите на изворите на финансирање е на формални и неформални </vt:lpstr>
      <vt:lpstr>Сопствени извори </vt:lpstr>
      <vt:lpstr>Бизнис ангели</vt:lpstr>
      <vt:lpstr>Карактеристики на бизнис ангелите: </vt:lpstr>
      <vt:lpstr>Значењена бизнис ангелите</vt:lpstr>
      <vt:lpstr>Формален ризичен капитал (Venture capital VC)</vt:lpstr>
      <vt:lpstr>Кога компаниите се заинтересирани за формален ризичен капитал?</vt:lpstr>
      <vt:lpstr>Комерцијални банки </vt:lpstr>
      <vt:lpstr>Берзата како пазар на капитал </vt:lpstr>
      <vt:lpstr>OTC-over the counter markt</vt:lpstr>
      <vt:lpstr>Прашања за дискусија и домашна задача: </vt:lpstr>
      <vt:lpstr>Дополнителни информации можете да прочитате на следниот линк: http://eprints.ugd.edu.mk/16422/1/izvori-i-formi-na-finansiranje-zb.pdf</vt:lpstr>
      <vt:lpstr>Ви благодарам за вниманието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Неформални и формални извори на финансирање</dc:title>
  <dc:creator>Asus</dc:creator>
  <cp:lastModifiedBy>Asus</cp:lastModifiedBy>
  <cp:revision>36</cp:revision>
  <dcterms:created xsi:type="dcterms:W3CDTF">2020-03-17T13:46:53Z</dcterms:created>
  <dcterms:modified xsi:type="dcterms:W3CDTF">2020-03-18T14:14:34Z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