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231405-FEA8-4BF0-9D02-14DF97725C5A}" v="2089" dt="2020-03-17T20:33:30.2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27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867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064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3399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321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5328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955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4597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812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634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757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077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032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198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858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48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519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0219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Номенклатура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соли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ECDCC-EDDC-4F19-AA1A-480B015C1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2423032"/>
            <a:ext cx="9404723" cy="2597958"/>
          </a:xfrm>
        </p:spPr>
        <p:txBody>
          <a:bodyPr/>
          <a:lstStyle/>
          <a:p>
            <a:r>
              <a:rPr lang="en-US" dirty="0" err="1"/>
              <a:t>Солите</a:t>
            </a:r>
            <a:r>
              <a:rPr lang="en-US" dirty="0"/>
              <a:t> </a:t>
            </a:r>
            <a:r>
              <a:rPr lang="en-US" dirty="0" err="1"/>
              <a:t>добиваат</a:t>
            </a:r>
            <a:r>
              <a:rPr lang="en-US" dirty="0"/>
              <a:t> </a:t>
            </a:r>
            <a:r>
              <a:rPr lang="en-US" dirty="0" err="1"/>
              <a:t>имиња</a:t>
            </a:r>
            <a:r>
              <a:rPr lang="en-US" dirty="0"/>
              <a:t> </a:t>
            </a:r>
            <a:r>
              <a:rPr lang="en-US" dirty="0" err="1"/>
              <a:t>според</a:t>
            </a:r>
            <a:r>
              <a:rPr lang="en-US" dirty="0"/>
              <a:t> </a:t>
            </a:r>
            <a:r>
              <a:rPr lang="en-US" dirty="0" err="1"/>
              <a:t>киселината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која</a:t>
            </a:r>
            <a:r>
              <a:rPr lang="en-US" dirty="0"/>
              <a:t> </a:t>
            </a:r>
            <a:r>
              <a:rPr lang="en-US" dirty="0" err="1"/>
              <a:t>настанале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9522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49439-5CC7-4B3C-8098-D9592444C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67861"/>
            <a:ext cx="8946541" cy="43805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Нормалните</a:t>
            </a:r>
            <a:r>
              <a:rPr lang="en-US" dirty="0"/>
              <a:t> </a:t>
            </a:r>
            <a:r>
              <a:rPr lang="en-US" dirty="0" err="1"/>
              <a:t>соли</a:t>
            </a:r>
            <a:r>
              <a:rPr lang="en-US" dirty="0"/>
              <a:t> </a:t>
            </a:r>
            <a:r>
              <a:rPr lang="en-US" dirty="0" err="1"/>
              <a:t>добиени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бескислородни</a:t>
            </a:r>
            <a:r>
              <a:rPr lang="en-US" dirty="0"/>
              <a:t> </a:t>
            </a:r>
            <a:r>
              <a:rPr lang="en-US" dirty="0" err="1"/>
              <a:t>киселини</a:t>
            </a:r>
            <a:r>
              <a:rPr lang="en-US" dirty="0"/>
              <a:t> </a:t>
            </a:r>
            <a:r>
              <a:rPr lang="en-US" dirty="0" err="1"/>
              <a:t>добиваат</a:t>
            </a:r>
            <a:r>
              <a:rPr lang="en-US" dirty="0"/>
              <a:t> </a:t>
            </a:r>
            <a:r>
              <a:rPr lang="en-US" dirty="0" err="1"/>
              <a:t>име</a:t>
            </a:r>
            <a:r>
              <a:rPr lang="en-US" dirty="0"/>
              <a:t> </a:t>
            </a:r>
            <a:r>
              <a:rPr lang="en-US" dirty="0" err="1"/>
              <a:t>така</a:t>
            </a:r>
            <a:r>
              <a:rPr lang="en-US" dirty="0"/>
              <a:t>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името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елементот</a:t>
            </a:r>
            <a:r>
              <a:rPr lang="en-US" dirty="0"/>
              <a:t> </a:t>
            </a:r>
            <a:r>
              <a:rPr lang="en-US" dirty="0" err="1"/>
              <a:t>њто</a:t>
            </a:r>
            <a:r>
              <a:rPr lang="en-US" dirty="0"/>
              <a:t> </a:t>
            </a:r>
            <a:r>
              <a:rPr lang="en-US" dirty="0" err="1"/>
              <a:t>ја</a:t>
            </a:r>
            <a:r>
              <a:rPr lang="en-US" dirty="0"/>
              <a:t> </a:t>
            </a:r>
            <a:r>
              <a:rPr lang="en-US" dirty="0" err="1"/>
              <a:t>образува</a:t>
            </a:r>
            <a:r>
              <a:rPr lang="en-US" dirty="0"/>
              <a:t> </a:t>
            </a:r>
            <a:r>
              <a:rPr lang="en-US" dirty="0" err="1"/>
              <a:t>киселината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додава</a:t>
            </a:r>
            <a:r>
              <a:rPr lang="en-US" dirty="0"/>
              <a:t> </a:t>
            </a:r>
            <a:r>
              <a:rPr lang="en-US" dirty="0" err="1"/>
              <a:t>наставката</a:t>
            </a:r>
            <a:r>
              <a:rPr lang="en-US" dirty="0"/>
              <a:t> ИД.</a:t>
            </a:r>
            <a:endParaRPr lang="en-US"/>
          </a:p>
          <a:p>
            <a:r>
              <a:rPr lang="en-US" dirty="0"/>
              <a:t>NaCl - </a:t>
            </a:r>
            <a:r>
              <a:rPr lang="en-US" dirty="0" err="1"/>
              <a:t>натриум</a:t>
            </a:r>
            <a:r>
              <a:rPr lang="en-US" dirty="0"/>
              <a:t> </a:t>
            </a:r>
            <a:r>
              <a:rPr lang="en-US" dirty="0" err="1"/>
              <a:t>хлорид</a:t>
            </a:r>
            <a:endParaRPr lang="en-US"/>
          </a:p>
          <a:p>
            <a:r>
              <a:rPr lang="en-US" dirty="0" err="1"/>
              <a:t>FeS</a:t>
            </a:r>
            <a:r>
              <a:rPr lang="en-US" dirty="0"/>
              <a:t> - </a:t>
            </a:r>
            <a:r>
              <a:rPr lang="en-US" dirty="0" err="1"/>
              <a:t>железо</a:t>
            </a:r>
            <a:r>
              <a:rPr lang="en-US" dirty="0"/>
              <a:t> </a:t>
            </a:r>
            <a:r>
              <a:rPr lang="en-US" dirty="0" err="1"/>
              <a:t>сулфид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66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4A82F-ED8F-482F-A91C-846A2347B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964347"/>
            <a:ext cx="8946541" cy="528405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Солите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киселините</a:t>
            </a:r>
            <a:r>
              <a:rPr lang="en-US" dirty="0"/>
              <a:t> </a:t>
            </a:r>
            <a:r>
              <a:rPr lang="en-US" dirty="0" err="1"/>
              <a:t>настанати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главната</a:t>
            </a:r>
            <a:r>
              <a:rPr lang="en-US" dirty="0"/>
              <a:t> </a:t>
            </a:r>
            <a:r>
              <a:rPr lang="en-US" dirty="0" err="1"/>
              <a:t>киселина</a:t>
            </a:r>
            <a:r>
              <a:rPr lang="en-US" dirty="0"/>
              <a:t> </a:t>
            </a:r>
            <a:r>
              <a:rPr lang="en-US" dirty="0" err="1"/>
              <a:t>добиваат</a:t>
            </a:r>
            <a:r>
              <a:rPr lang="en-US" dirty="0"/>
              <a:t> </a:t>
            </a:r>
            <a:r>
              <a:rPr lang="en-US" dirty="0" err="1"/>
              <a:t>наставка</a:t>
            </a:r>
            <a:r>
              <a:rPr lang="en-US" dirty="0"/>
              <a:t> АТ, </a:t>
            </a:r>
            <a:r>
              <a:rPr lang="en-US" dirty="0" err="1"/>
              <a:t>солите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киселините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еден</a:t>
            </a:r>
            <a:r>
              <a:rPr lang="en-US" dirty="0"/>
              <a:t> </a:t>
            </a:r>
            <a:r>
              <a:rPr lang="en-US" dirty="0" err="1"/>
              <a:t>кислороден</a:t>
            </a:r>
            <a:r>
              <a:rPr lang="en-US" dirty="0"/>
              <a:t> </a:t>
            </a:r>
            <a:r>
              <a:rPr lang="en-US" dirty="0" err="1"/>
              <a:t>атом</a:t>
            </a:r>
            <a:r>
              <a:rPr lang="en-US" dirty="0"/>
              <a:t> </a:t>
            </a:r>
            <a:r>
              <a:rPr lang="en-US" dirty="0" err="1"/>
              <a:t>помалку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главната</a:t>
            </a:r>
            <a:r>
              <a:rPr lang="en-US" dirty="0"/>
              <a:t> </a:t>
            </a:r>
            <a:r>
              <a:rPr lang="en-US" dirty="0" err="1"/>
              <a:t>киселина</a:t>
            </a:r>
            <a:r>
              <a:rPr lang="en-US" dirty="0"/>
              <a:t> </a:t>
            </a:r>
            <a:r>
              <a:rPr lang="en-US" dirty="0" err="1"/>
              <a:t>добиваат</a:t>
            </a:r>
            <a:r>
              <a:rPr lang="en-US" dirty="0"/>
              <a:t> </a:t>
            </a:r>
            <a:r>
              <a:rPr lang="en-US" dirty="0" err="1"/>
              <a:t>наставка</a:t>
            </a:r>
            <a:r>
              <a:rPr lang="en-US" dirty="0"/>
              <a:t> ИТ, </a:t>
            </a:r>
            <a:r>
              <a:rPr lang="en-US" dirty="0" err="1"/>
              <a:t>солите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киселините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два</a:t>
            </a:r>
            <a:r>
              <a:rPr lang="en-US" dirty="0"/>
              <a:t> </a:t>
            </a:r>
            <a:r>
              <a:rPr lang="en-US" dirty="0" err="1"/>
              <a:t>кислородни</a:t>
            </a:r>
            <a:r>
              <a:rPr lang="en-US" dirty="0"/>
              <a:t> </a:t>
            </a:r>
            <a:r>
              <a:rPr lang="en-US" dirty="0" err="1"/>
              <a:t>атоми</a:t>
            </a:r>
            <a:r>
              <a:rPr lang="en-US" dirty="0"/>
              <a:t> </a:t>
            </a:r>
            <a:r>
              <a:rPr lang="en-US" dirty="0" err="1"/>
              <a:t>помалку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главната</a:t>
            </a:r>
            <a:r>
              <a:rPr lang="en-US" dirty="0"/>
              <a:t> </a:t>
            </a:r>
            <a:r>
              <a:rPr lang="en-US" dirty="0" err="1"/>
              <a:t>добиваат</a:t>
            </a:r>
            <a:r>
              <a:rPr lang="en-US" dirty="0"/>
              <a:t> </a:t>
            </a:r>
            <a:r>
              <a:rPr lang="en-US" dirty="0" err="1"/>
              <a:t>префикс</a:t>
            </a:r>
            <a:r>
              <a:rPr lang="en-US" dirty="0"/>
              <a:t> ХИПО и </a:t>
            </a:r>
            <a:r>
              <a:rPr lang="en-US" dirty="0" err="1"/>
              <a:t>наставка</a:t>
            </a:r>
            <a:r>
              <a:rPr lang="en-US" dirty="0"/>
              <a:t> ИТ, </a:t>
            </a:r>
            <a:r>
              <a:rPr lang="en-US" dirty="0" err="1"/>
              <a:t>солите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киселините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еден</a:t>
            </a:r>
            <a:r>
              <a:rPr lang="en-US" dirty="0"/>
              <a:t> </a:t>
            </a:r>
            <a:r>
              <a:rPr lang="en-US" dirty="0" err="1"/>
              <a:t>атом</a:t>
            </a:r>
            <a:r>
              <a:rPr lang="en-US" dirty="0"/>
              <a:t> </a:t>
            </a:r>
            <a:r>
              <a:rPr lang="en-US" dirty="0" err="1"/>
              <a:t>повеќе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главната</a:t>
            </a:r>
            <a:r>
              <a:rPr lang="en-US" dirty="0"/>
              <a:t> </a:t>
            </a:r>
            <a:r>
              <a:rPr lang="en-US" dirty="0" err="1"/>
              <a:t>киселина</a:t>
            </a:r>
            <a:r>
              <a:rPr lang="en-US" dirty="0"/>
              <a:t> </a:t>
            </a:r>
            <a:r>
              <a:rPr lang="en-US" dirty="0" err="1"/>
              <a:t>добиваат</a:t>
            </a:r>
            <a:r>
              <a:rPr lang="en-US" dirty="0"/>
              <a:t> </a:t>
            </a:r>
            <a:r>
              <a:rPr lang="en-US" dirty="0" err="1"/>
              <a:t>префикс</a:t>
            </a:r>
            <a:r>
              <a:rPr lang="en-US" dirty="0"/>
              <a:t> ПЕР и </a:t>
            </a:r>
            <a:r>
              <a:rPr lang="en-US" dirty="0" err="1"/>
              <a:t>наставка</a:t>
            </a:r>
            <a:r>
              <a:rPr lang="en-US" dirty="0"/>
              <a:t> АТ.</a:t>
            </a:r>
          </a:p>
          <a:p>
            <a:pPr marL="0" indent="0">
              <a:buNone/>
            </a:pPr>
            <a:r>
              <a:rPr lang="en-US" dirty="0"/>
              <a:t>KClO</a:t>
            </a:r>
            <a:r>
              <a:rPr lang="en-US" sz="1800" baseline="-25000" dirty="0"/>
              <a:t>3 </a:t>
            </a:r>
            <a:r>
              <a:rPr lang="en-US" sz="1800" dirty="0"/>
              <a:t> - </a:t>
            </a:r>
            <a:r>
              <a:rPr lang="en-US" sz="1800" dirty="0" err="1"/>
              <a:t>калиум</a:t>
            </a:r>
            <a:r>
              <a:rPr lang="en-US" sz="1800" dirty="0"/>
              <a:t> </a:t>
            </a:r>
            <a:r>
              <a:rPr lang="en-US" sz="1800" dirty="0" err="1"/>
              <a:t>хлорат</a:t>
            </a:r>
          </a:p>
          <a:p>
            <a:pPr marL="0" indent="0">
              <a:buNone/>
            </a:pPr>
            <a:r>
              <a:rPr lang="en-US" sz="1800" dirty="0">
                <a:ea typeface="+mj-lt"/>
                <a:cs typeface="+mj-lt"/>
              </a:rPr>
              <a:t>KClO</a:t>
            </a:r>
            <a:r>
              <a:rPr lang="en-US" sz="1800" baseline="-25000" dirty="0">
                <a:ea typeface="+mj-lt"/>
                <a:cs typeface="+mj-lt"/>
              </a:rPr>
              <a:t>2</a:t>
            </a:r>
            <a:r>
              <a:rPr lang="en-US" sz="1800" dirty="0">
                <a:ea typeface="+mj-lt"/>
                <a:cs typeface="+mj-lt"/>
              </a:rPr>
              <a:t>  - </a:t>
            </a:r>
            <a:r>
              <a:rPr lang="en-US" sz="1800" dirty="0" err="1">
                <a:ea typeface="+mj-lt"/>
                <a:cs typeface="+mj-lt"/>
              </a:rPr>
              <a:t>калиум</a:t>
            </a:r>
            <a:r>
              <a:rPr lang="en-US" sz="1800" dirty="0">
                <a:ea typeface="+mj-lt"/>
                <a:cs typeface="+mj-lt"/>
              </a:rPr>
              <a:t> </a:t>
            </a:r>
            <a:r>
              <a:rPr lang="en-US" sz="1800" dirty="0" err="1">
                <a:ea typeface="+mj-lt"/>
                <a:cs typeface="+mj-lt"/>
              </a:rPr>
              <a:t>хлорит</a:t>
            </a:r>
            <a:endParaRPr lang="en-US" dirty="0" err="1"/>
          </a:p>
          <a:p>
            <a:pPr marL="0" indent="0">
              <a:buNone/>
            </a:pPr>
            <a:r>
              <a:rPr lang="en-US" sz="1800" dirty="0" err="1">
                <a:ea typeface="+mj-lt"/>
                <a:cs typeface="+mj-lt"/>
              </a:rPr>
              <a:t>KClO</a:t>
            </a:r>
            <a:r>
              <a:rPr lang="en-US" sz="1800" dirty="0">
                <a:ea typeface="+mj-lt"/>
                <a:cs typeface="+mj-lt"/>
              </a:rPr>
              <a:t>  - </a:t>
            </a:r>
            <a:r>
              <a:rPr lang="en-US" sz="1800" dirty="0" err="1">
                <a:ea typeface="+mj-lt"/>
                <a:cs typeface="+mj-lt"/>
              </a:rPr>
              <a:t>калиум</a:t>
            </a:r>
            <a:r>
              <a:rPr lang="en-US" sz="1800" dirty="0">
                <a:ea typeface="+mj-lt"/>
                <a:cs typeface="+mj-lt"/>
              </a:rPr>
              <a:t> </a:t>
            </a:r>
            <a:r>
              <a:rPr lang="en-US" sz="1800" dirty="0" err="1">
                <a:ea typeface="+mj-lt"/>
                <a:cs typeface="+mj-lt"/>
              </a:rPr>
              <a:t>хипохлорит</a:t>
            </a:r>
            <a:endParaRPr lang="en-US" dirty="0" err="1"/>
          </a:p>
          <a:p>
            <a:pPr marL="0" indent="0">
              <a:buNone/>
            </a:pPr>
            <a:r>
              <a:rPr lang="en-US" sz="1800" dirty="0">
                <a:ea typeface="+mj-lt"/>
                <a:cs typeface="+mj-lt"/>
              </a:rPr>
              <a:t>KClO</a:t>
            </a:r>
            <a:r>
              <a:rPr lang="en-US" sz="1800" baseline="-25000" dirty="0">
                <a:ea typeface="+mj-lt"/>
                <a:cs typeface="+mj-lt"/>
              </a:rPr>
              <a:t>4</a:t>
            </a:r>
            <a:r>
              <a:rPr lang="en-US" sz="1800" dirty="0">
                <a:ea typeface="+mj-lt"/>
                <a:cs typeface="+mj-lt"/>
              </a:rPr>
              <a:t>  - </a:t>
            </a:r>
            <a:r>
              <a:rPr lang="en-US" sz="1800" dirty="0" err="1">
                <a:ea typeface="+mj-lt"/>
                <a:cs typeface="+mj-lt"/>
              </a:rPr>
              <a:t>калиум</a:t>
            </a:r>
            <a:r>
              <a:rPr lang="en-US" sz="1800" dirty="0">
                <a:ea typeface="+mj-lt"/>
                <a:cs typeface="+mj-lt"/>
              </a:rPr>
              <a:t> </a:t>
            </a:r>
            <a:r>
              <a:rPr lang="en-US" sz="1800" dirty="0" err="1">
                <a:ea typeface="+mj-lt"/>
                <a:cs typeface="+mj-lt"/>
              </a:rPr>
              <a:t>перхлорат</a:t>
            </a:r>
            <a:endParaRPr lang="en-US" dirty="0" err="1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982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EE064-D864-4958-93CF-7729C81A7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13432"/>
            <a:ext cx="8946541" cy="443496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Кога</a:t>
            </a:r>
            <a:r>
              <a:rPr lang="en-US" dirty="0"/>
              <a:t> </a:t>
            </a:r>
            <a:r>
              <a:rPr lang="en-US" dirty="0" err="1"/>
              <a:t>елементот</a:t>
            </a:r>
            <a:r>
              <a:rPr lang="en-US" dirty="0"/>
              <a:t>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ја</a:t>
            </a:r>
            <a:r>
              <a:rPr lang="en-US" dirty="0"/>
              <a:t> </a:t>
            </a:r>
            <a:r>
              <a:rPr lang="en-US" dirty="0" err="1"/>
              <a:t>образува</a:t>
            </a:r>
            <a:r>
              <a:rPr lang="en-US" dirty="0"/>
              <a:t> </a:t>
            </a:r>
            <a:r>
              <a:rPr lang="en-US" dirty="0" err="1"/>
              <a:t>солта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јавува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две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повеќе</a:t>
            </a:r>
            <a:r>
              <a:rPr lang="en-US" dirty="0"/>
              <a:t> </a:t>
            </a:r>
            <a:r>
              <a:rPr lang="en-US" dirty="0" err="1"/>
              <a:t>валентни</a:t>
            </a:r>
            <a:r>
              <a:rPr lang="en-US" dirty="0"/>
              <a:t> </a:t>
            </a:r>
            <a:r>
              <a:rPr lang="en-US" dirty="0" err="1"/>
              <a:t>состојби</a:t>
            </a:r>
            <a:r>
              <a:rPr lang="en-US" dirty="0"/>
              <a:t>, </a:t>
            </a:r>
            <a:r>
              <a:rPr lang="en-US" dirty="0" err="1"/>
              <a:t>тогаш</a:t>
            </a:r>
            <a:r>
              <a:rPr lang="en-US" dirty="0"/>
              <a:t> </a:t>
            </a:r>
            <a:r>
              <a:rPr lang="en-US" dirty="0" err="1"/>
              <a:t>тоа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посочува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римска</a:t>
            </a:r>
            <a:r>
              <a:rPr lang="en-US" dirty="0"/>
              <a:t> </a:t>
            </a:r>
            <a:r>
              <a:rPr lang="en-US" dirty="0" err="1"/>
              <a:t>бројка</a:t>
            </a:r>
            <a:r>
              <a:rPr lang="en-US" dirty="0"/>
              <a:t>.</a:t>
            </a:r>
          </a:p>
          <a:p>
            <a:r>
              <a:rPr lang="en-US" dirty="0"/>
              <a:t>SnCl</a:t>
            </a:r>
            <a:r>
              <a:rPr lang="en-US" baseline="-25000" dirty="0"/>
              <a:t>2</a:t>
            </a:r>
            <a:r>
              <a:rPr lang="en-US" dirty="0"/>
              <a:t> - </a:t>
            </a:r>
            <a:r>
              <a:rPr lang="en-US" dirty="0" err="1"/>
              <a:t>калај</a:t>
            </a:r>
            <a:r>
              <a:rPr lang="en-US" dirty="0"/>
              <a:t>(II)</a:t>
            </a:r>
            <a:r>
              <a:rPr lang="en-US" dirty="0" err="1"/>
              <a:t>хлорид</a:t>
            </a:r>
            <a:endParaRPr lang="en-US" dirty="0"/>
          </a:p>
          <a:p>
            <a:r>
              <a:rPr lang="en-US" dirty="0">
                <a:ea typeface="+mj-lt"/>
                <a:cs typeface="+mj-lt"/>
              </a:rPr>
              <a:t>SnCl</a:t>
            </a:r>
            <a:r>
              <a:rPr lang="en-US" baseline="-25000" dirty="0">
                <a:ea typeface="+mj-lt"/>
                <a:cs typeface="+mj-lt"/>
              </a:rPr>
              <a:t>4</a:t>
            </a:r>
            <a:r>
              <a:rPr lang="en-US" dirty="0">
                <a:ea typeface="+mj-lt"/>
                <a:cs typeface="+mj-lt"/>
              </a:rPr>
              <a:t> - </a:t>
            </a:r>
            <a:r>
              <a:rPr lang="en-US" dirty="0" err="1">
                <a:ea typeface="+mj-lt"/>
                <a:cs typeface="+mj-lt"/>
              </a:rPr>
              <a:t>калај</a:t>
            </a:r>
            <a:r>
              <a:rPr lang="en-US" dirty="0">
                <a:ea typeface="+mj-lt"/>
                <a:cs typeface="+mj-lt"/>
              </a:rPr>
              <a:t>(IV)</a:t>
            </a:r>
            <a:r>
              <a:rPr lang="en-US" dirty="0" err="1">
                <a:ea typeface="+mj-lt"/>
                <a:cs typeface="+mj-lt"/>
              </a:rPr>
              <a:t>хлорид</a:t>
            </a:r>
            <a:endParaRPr lang="en-US" dirty="0">
              <a:ea typeface="+mj-lt"/>
              <a:cs typeface="+mj-lt"/>
            </a:endParaRPr>
          </a:p>
          <a:p>
            <a:r>
              <a:rPr lang="en-US" dirty="0"/>
              <a:t>FeSO</a:t>
            </a:r>
            <a:r>
              <a:rPr lang="en-US" baseline="-25000" dirty="0"/>
              <a:t>4</a:t>
            </a:r>
            <a:r>
              <a:rPr lang="en-US" dirty="0"/>
              <a:t> - </a:t>
            </a:r>
            <a:r>
              <a:rPr lang="en-US" dirty="0" err="1"/>
              <a:t>железо</a:t>
            </a:r>
            <a:r>
              <a:rPr lang="en-US" dirty="0"/>
              <a:t>(II)</a:t>
            </a:r>
            <a:r>
              <a:rPr lang="en-US" dirty="0" err="1"/>
              <a:t>сулфат</a:t>
            </a:r>
            <a:endParaRPr lang="en-US" dirty="0"/>
          </a:p>
          <a:p>
            <a:r>
              <a:rPr lang="en-US" dirty="0">
                <a:ea typeface="+mj-lt"/>
                <a:cs typeface="+mj-lt"/>
              </a:rPr>
              <a:t>Fe</a:t>
            </a:r>
            <a:r>
              <a:rPr lang="en-US" baseline="-25000" dirty="0">
                <a:ea typeface="+mj-lt"/>
                <a:cs typeface="+mj-lt"/>
              </a:rPr>
              <a:t>2</a:t>
            </a:r>
            <a:r>
              <a:rPr lang="en-US" dirty="0">
                <a:ea typeface="+mj-lt"/>
                <a:cs typeface="+mj-lt"/>
              </a:rPr>
              <a:t>(SO</a:t>
            </a:r>
            <a:r>
              <a:rPr lang="en-US" baseline="-25000" dirty="0">
                <a:ea typeface="+mj-lt"/>
                <a:cs typeface="+mj-lt"/>
              </a:rPr>
              <a:t>4</a:t>
            </a:r>
            <a:r>
              <a:rPr lang="en-US" dirty="0">
                <a:ea typeface="+mj-lt"/>
                <a:cs typeface="+mj-lt"/>
              </a:rPr>
              <a:t>)</a:t>
            </a:r>
            <a:r>
              <a:rPr lang="en-US" baseline="-25000" dirty="0">
                <a:ea typeface="+mj-lt"/>
                <a:cs typeface="+mj-lt"/>
              </a:rPr>
              <a:t>3</a:t>
            </a:r>
            <a:r>
              <a:rPr lang="en-US" dirty="0">
                <a:ea typeface="+mj-lt"/>
                <a:cs typeface="+mj-lt"/>
              </a:rPr>
              <a:t> - </a:t>
            </a:r>
            <a:r>
              <a:rPr lang="en-US" dirty="0" err="1">
                <a:ea typeface="+mj-lt"/>
                <a:cs typeface="+mj-lt"/>
              </a:rPr>
              <a:t>железо</a:t>
            </a:r>
            <a:r>
              <a:rPr lang="en-US" dirty="0">
                <a:ea typeface="+mj-lt"/>
                <a:cs typeface="+mj-lt"/>
              </a:rPr>
              <a:t>(III)</a:t>
            </a:r>
            <a:r>
              <a:rPr lang="en-US" dirty="0" err="1">
                <a:ea typeface="+mj-lt"/>
                <a:cs typeface="+mj-lt"/>
              </a:rPr>
              <a:t>сулфат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57770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8D8CD-E6D0-4748-888C-2FC67E79F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73947"/>
            <a:ext cx="8946541" cy="467445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3.Имињата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хидроген</a:t>
            </a:r>
            <a:r>
              <a:rPr lang="en-US" dirty="0"/>
              <a:t> и </a:t>
            </a:r>
            <a:r>
              <a:rPr lang="en-US" dirty="0" err="1"/>
              <a:t>хидроксид</a:t>
            </a:r>
            <a:r>
              <a:rPr lang="en-US" dirty="0"/>
              <a:t> </a:t>
            </a:r>
            <a:r>
              <a:rPr lang="en-US" dirty="0" err="1"/>
              <a:t>солите</a:t>
            </a:r>
            <a:r>
              <a:rPr lang="en-US" dirty="0"/>
              <a:t> 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образуваат</a:t>
            </a:r>
            <a:r>
              <a:rPr lang="en-US" dirty="0"/>
              <a:t> </a:t>
            </a:r>
            <a:r>
              <a:rPr lang="en-US" dirty="0" err="1"/>
              <a:t>така</a:t>
            </a:r>
            <a:r>
              <a:rPr lang="en-US" dirty="0"/>
              <a:t> 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зад</a:t>
            </a:r>
            <a:r>
              <a:rPr lang="en-US" dirty="0"/>
              <a:t> </a:t>
            </a:r>
            <a:r>
              <a:rPr lang="en-US" dirty="0" err="1"/>
              <a:t>името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металот</a:t>
            </a:r>
            <a:r>
              <a:rPr lang="en-US" dirty="0"/>
              <a:t>, </a:t>
            </a:r>
            <a:r>
              <a:rPr lang="en-US" dirty="0" err="1"/>
              <a:t>односно</a:t>
            </a:r>
            <a:r>
              <a:rPr lang="en-US" dirty="0"/>
              <a:t> </a:t>
            </a:r>
            <a:r>
              <a:rPr lang="en-US" dirty="0" err="1"/>
              <a:t>пред</a:t>
            </a:r>
            <a:r>
              <a:rPr lang="en-US" dirty="0"/>
              <a:t> </a:t>
            </a:r>
            <a:r>
              <a:rPr lang="en-US" dirty="0" err="1"/>
              <a:t>анјонот</a:t>
            </a:r>
            <a:r>
              <a:rPr lang="en-US" dirty="0"/>
              <a:t>,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додава</a:t>
            </a:r>
            <a:r>
              <a:rPr lang="en-US" dirty="0"/>
              <a:t> </a:t>
            </a:r>
            <a:r>
              <a:rPr lang="en-US" dirty="0" err="1"/>
              <a:t>хидроген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хидроксид</a:t>
            </a:r>
            <a:r>
              <a:rPr lang="en-US" dirty="0"/>
              <a:t>.</a:t>
            </a:r>
            <a:endParaRPr lang="en-US"/>
          </a:p>
          <a:p>
            <a:r>
              <a:rPr lang="en-US" dirty="0"/>
              <a:t>NaH</a:t>
            </a:r>
            <a:r>
              <a:rPr lang="en-US" baseline="-25000" dirty="0"/>
              <a:t>2</a:t>
            </a:r>
            <a:r>
              <a:rPr lang="en-US" dirty="0"/>
              <a:t>PO</a:t>
            </a:r>
            <a:r>
              <a:rPr lang="en-US" baseline="-25000" dirty="0"/>
              <a:t>4</a:t>
            </a:r>
            <a:r>
              <a:rPr lang="en-US" dirty="0"/>
              <a:t> - </a:t>
            </a:r>
            <a:r>
              <a:rPr lang="en-US" dirty="0" err="1"/>
              <a:t>натриум</a:t>
            </a:r>
            <a:r>
              <a:rPr lang="en-US" dirty="0"/>
              <a:t> </a:t>
            </a:r>
            <a:r>
              <a:rPr lang="en-US" dirty="0" err="1"/>
              <a:t>дихидроген</a:t>
            </a:r>
            <a:r>
              <a:rPr lang="en-US" dirty="0"/>
              <a:t> </a:t>
            </a:r>
            <a:r>
              <a:rPr lang="en-US" dirty="0" err="1"/>
              <a:t>фосфат</a:t>
            </a:r>
            <a:endParaRPr lang="en-US" dirty="0"/>
          </a:p>
          <a:p>
            <a:r>
              <a:rPr lang="en-US" dirty="0"/>
              <a:t>Al(OH)</a:t>
            </a:r>
            <a:r>
              <a:rPr lang="en-US" baseline="-25000" dirty="0"/>
              <a:t>2</a:t>
            </a:r>
            <a:r>
              <a:rPr lang="en-US" dirty="0"/>
              <a:t>NO</a:t>
            </a:r>
            <a:r>
              <a:rPr lang="en-US" baseline="-25000" dirty="0"/>
              <a:t>3</a:t>
            </a:r>
            <a:r>
              <a:rPr lang="en-US" dirty="0"/>
              <a:t> -</a:t>
            </a:r>
            <a:r>
              <a:rPr lang="en-US" dirty="0" err="1"/>
              <a:t>алуминиум</a:t>
            </a:r>
            <a:r>
              <a:rPr lang="en-US" dirty="0"/>
              <a:t> </a:t>
            </a:r>
            <a:r>
              <a:rPr lang="en-US" dirty="0" err="1"/>
              <a:t>дихидроксид</a:t>
            </a:r>
            <a:r>
              <a:rPr lang="en-US" dirty="0"/>
              <a:t> </a:t>
            </a:r>
            <a:r>
              <a:rPr lang="en-US" dirty="0" err="1"/>
              <a:t>нитрат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132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A0864-128D-417A-AFAE-CAA3F3862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801061"/>
            <a:ext cx="8946541" cy="5447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4.Номенклатура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јони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Моноатомни</a:t>
            </a:r>
            <a:r>
              <a:rPr lang="en-US" dirty="0"/>
              <a:t> </a:t>
            </a:r>
            <a:r>
              <a:rPr lang="en-US" dirty="0" err="1"/>
              <a:t>катјони</a:t>
            </a:r>
          </a:p>
          <a:p>
            <a:r>
              <a:rPr lang="en-US" dirty="0"/>
              <a:t>Cu</a:t>
            </a:r>
            <a:r>
              <a:rPr lang="en-US" baseline="30000" dirty="0"/>
              <a:t>+</a:t>
            </a:r>
            <a:r>
              <a:rPr lang="en-US" dirty="0"/>
              <a:t> - </a:t>
            </a:r>
            <a:r>
              <a:rPr lang="en-US" dirty="0" err="1"/>
              <a:t>бакар</a:t>
            </a:r>
            <a:r>
              <a:rPr lang="en-US" dirty="0"/>
              <a:t>(I)</a:t>
            </a:r>
            <a:r>
              <a:rPr lang="en-US" dirty="0" err="1"/>
              <a:t>јон</a:t>
            </a:r>
          </a:p>
          <a:p>
            <a:r>
              <a:rPr lang="en-US" dirty="0">
                <a:ea typeface="+mj-lt"/>
                <a:cs typeface="+mj-lt"/>
              </a:rPr>
              <a:t>Cu</a:t>
            </a:r>
            <a:r>
              <a:rPr lang="en-US" baseline="30000" dirty="0">
                <a:ea typeface="+mj-lt"/>
                <a:cs typeface="+mj-lt"/>
              </a:rPr>
              <a:t>2+</a:t>
            </a:r>
            <a:r>
              <a:rPr lang="en-US" dirty="0">
                <a:ea typeface="+mj-lt"/>
                <a:cs typeface="+mj-lt"/>
              </a:rPr>
              <a:t> - </a:t>
            </a:r>
            <a:r>
              <a:rPr lang="en-US" dirty="0" err="1">
                <a:ea typeface="+mj-lt"/>
                <a:cs typeface="+mj-lt"/>
              </a:rPr>
              <a:t>бакар</a:t>
            </a:r>
            <a:r>
              <a:rPr lang="en-US" dirty="0">
                <a:ea typeface="+mj-lt"/>
                <a:cs typeface="+mj-lt"/>
              </a:rPr>
              <a:t>(II)</a:t>
            </a:r>
            <a:r>
              <a:rPr lang="en-US" dirty="0" err="1">
                <a:ea typeface="+mj-lt"/>
                <a:cs typeface="+mj-lt"/>
              </a:rPr>
              <a:t>јон</a:t>
            </a:r>
            <a:endParaRPr lang="en-US" dirty="0">
              <a:ea typeface="+mj-lt"/>
              <a:cs typeface="+mj-lt"/>
            </a:endParaRPr>
          </a:p>
          <a:p>
            <a:r>
              <a:rPr lang="en-US" dirty="0">
                <a:ea typeface="+mj-lt"/>
                <a:cs typeface="+mj-lt"/>
              </a:rPr>
              <a:t>Fe</a:t>
            </a:r>
            <a:r>
              <a:rPr lang="en-US" baseline="30000" dirty="0">
                <a:ea typeface="+mj-lt"/>
                <a:cs typeface="+mj-lt"/>
              </a:rPr>
              <a:t>3+</a:t>
            </a:r>
            <a:r>
              <a:rPr lang="en-US" dirty="0">
                <a:ea typeface="+mj-lt"/>
                <a:cs typeface="+mj-lt"/>
              </a:rPr>
              <a:t> - </a:t>
            </a:r>
            <a:r>
              <a:rPr lang="en-US" dirty="0" err="1">
                <a:ea typeface="+mj-lt"/>
                <a:cs typeface="+mj-lt"/>
              </a:rPr>
              <a:t>железо</a:t>
            </a:r>
            <a:r>
              <a:rPr lang="en-US" dirty="0">
                <a:ea typeface="+mj-lt"/>
                <a:cs typeface="+mj-lt"/>
              </a:rPr>
              <a:t>(III)</a:t>
            </a:r>
            <a:r>
              <a:rPr lang="en-US" dirty="0" err="1">
                <a:ea typeface="+mj-lt"/>
                <a:cs typeface="+mj-lt"/>
              </a:rPr>
              <a:t>јон</a:t>
            </a:r>
          </a:p>
          <a:p>
            <a:endParaRPr lang="en-US" dirty="0"/>
          </a:p>
          <a:p>
            <a:r>
              <a:rPr lang="en-US" dirty="0" err="1"/>
              <a:t>Моноатомни</a:t>
            </a:r>
            <a:r>
              <a:rPr lang="en-US" dirty="0"/>
              <a:t> </a:t>
            </a:r>
            <a:r>
              <a:rPr lang="en-US" dirty="0" err="1"/>
              <a:t>анјони</a:t>
            </a:r>
          </a:p>
          <a:p>
            <a:r>
              <a:rPr lang="en-US" dirty="0"/>
              <a:t>Cl</a:t>
            </a:r>
            <a:r>
              <a:rPr lang="en-US" baseline="30000" dirty="0"/>
              <a:t>-</a:t>
            </a:r>
            <a:r>
              <a:rPr lang="en-US" dirty="0"/>
              <a:t> -</a:t>
            </a:r>
            <a:r>
              <a:rPr lang="en-US" dirty="0" err="1"/>
              <a:t>хлорид</a:t>
            </a:r>
            <a:r>
              <a:rPr lang="en-US" dirty="0"/>
              <a:t> </a:t>
            </a:r>
            <a:r>
              <a:rPr lang="en-US" dirty="0" err="1"/>
              <a:t>јон</a:t>
            </a:r>
          </a:p>
          <a:p>
            <a:r>
              <a:rPr lang="en-US" dirty="0">
                <a:ea typeface="+mj-lt"/>
                <a:cs typeface="+mj-lt"/>
              </a:rPr>
              <a:t>J</a:t>
            </a:r>
            <a:r>
              <a:rPr lang="en-US" baseline="30000" dirty="0">
                <a:ea typeface="+mj-lt"/>
                <a:cs typeface="+mj-lt"/>
              </a:rPr>
              <a:t>-</a:t>
            </a:r>
            <a:r>
              <a:rPr lang="en-US" dirty="0">
                <a:ea typeface="+mj-lt"/>
                <a:cs typeface="+mj-lt"/>
              </a:rPr>
              <a:t> -</a:t>
            </a:r>
            <a:r>
              <a:rPr lang="en-US" dirty="0" err="1">
                <a:ea typeface="+mj-lt"/>
                <a:cs typeface="+mj-lt"/>
              </a:rPr>
              <a:t>јодид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јон</a:t>
            </a:r>
          </a:p>
          <a:p>
            <a:r>
              <a:rPr lang="en-US" dirty="0"/>
              <a:t>S</a:t>
            </a:r>
            <a:r>
              <a:rPr lang="en-US" baseline="30000" dirty="0"/>
              <a:t>2-</a:t>
            </a:r>
            <a:r>
              <a:rPr lang="en-US" dirty="0"/>
              <a:t> -</a:t>
            </a:r>
            <a:r>
              <a:rPr lang="en-US" dirty="0" err="1"/>
              <a:t>сулфид</a:t>
            </a:r>
            <a:r>
              <a:rPr lang="en-US" dirty="0"/>
              <a:t> </a:t>
            </a:r>
            <a:r>
              <a:rPr lang="en-US" dirty="0" err="1"/>
              <a:t>јон</a:t>
            </a:r>
            <a:endParaRPr lang="en-US" dirty="0"/>
          </a:p>
          <a:p>
            <a:r>
              <a:rPr lang="en-US" dirty="0"/>
              <a:t>CN</a:t>
            </a:r>
            <a:r>
              <a:rPr lang="en-US" baseline="30000" dirty="0"/>
              <a:t>-</a:t>
            </a:r>
            <a:r>
              <a:rPr lang="en-US" dirty="0"/>
              <a:t> - </a:t>
            </a:r>
            <a:r>
              <a:rPr lang="en-US" dirty="0" err="1"/>
              <a:t>цијанид</a:t>
            </a:r>
            <a:r>
              <a:rPr lang="en-US" dirty="0"/>
              <a:t> </a:t>
            </a:r>
            <a:r>
              <a:rPr lang="en-US" dirty="0" err="1"/>
              <a:t>јон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115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F7656-0140-4AC6-B984-5798A106B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97747"/>
            <a:ext cx="8946541" cy="475065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Полиатомни</a:t>
            </a:r>
            <a:r>
              <a:rPr lang="en-US" dirty="0"/>
              <a:t> </a:t>
            </a:r>
            <a:r>
              <a:rPr lang="en-US" dirty="0" err="1"/>
              <a:t>анјони</a:t>
            </a:r>
          </a:p>
          <a:p>
            <a:r>
              <a:rPr lang="en-US" dirty="0" err="1"/>
              <a:t>ClO</a:t>
            </a:r>
            <a:r>
              <a:rPr lang="en-US" baseline="30000" dirty="0"/>
              <a:t>-</a:t>
            </a:r>
            <a:r>
              <a:rPr lang="en-US" dirty="0"/>
              <a:t> -</a:t>
            </a:r>
            <a:r>
              <a:rPr lang="en-US" dirty="0" err="1"/>
              <a:t>хипохлорит</a:t>
            </a:r>
            <a:r>
              <a:rPr lang="en-US" dirty="0"/>
              <a:t> </a:t>
            </a:r>
            <a:r>
              <a:rPr lang="en-US" dirty="0" err="1"/>
              <a:t>јон</a:t>
            </a:r>
          </a:p>
          <a:p>
            <a:r>
              <a:rPr lang="en-US" dirty="0"/>
              <a:t>ClO</a:t>
            </a:r>
            <a:r>
              <a:rPr lang="en-US" baseline="-25000" dirty="0"/>
              <a:t>2</a:t>
            </a:r>
            <a:r>
              <a:rPr lang="en-US" baseline="30000" dirty="0"/>
              <a:t>-</a:t>
            </a:r>
            <a:r>
              <a:rPr lang="en-US" dirty="0"/>
              <a:t> - </a:t>
            </a:r>
            <a:r>
              <a:rPr lang="en-US" dirty="0" err="1"/>
              <a:t>хлорит</a:t>
            </a:r>
            <a:r>
              <a:rPr lang="en-US" dirty="0"/>
              <a:t> </a:t>
            </a:r>
            <a:r>
              <a:rPr lang="en-US" dirty="0" err="1"/>
              <a:t>јон</a:t>
            </a:r>
          </a:p>
          <a:p>
            <a:r>
              <a:rPr lang="en-US" dirty="0"/>
              <a:t>ClO</a:t>
            </a:r>
            <a:r>
              <a:rPr lang="en-US" baseline="-25000" dirty="0"/>
              <a:t>3</a:t>
            </a:r>
            <a:r>
              <a:rPr lang="en-US" baseline="30000" dirty="0"/>
              <a:t>-</a:t>
            </a:r>
            <a:r>
              <a:rPr lang="en-US" dirty="0"/>
              <a:t> - </a:t>
            </a:r>
            <a:r>
              <a:rPr lang="en-US" dirty="0" err="1"/>
              <a:t>хлорат</a:t>
            </a:r>
            <a:r>
              <a:rPr lang="en-US" dirty="0"/>
              <a:t> </a:t>
            </a:r>
            <a:r>
              <a:rPr lang="en-US" dirty="0" err="1"/>
              <a:t>јон</a:t>
            </a:r>
          </a:p>
          <a:p>
            <a:r>
              <a:rPr lang="en-US" dirty="0"/>
              <a:t>ClO</a:t>
            </a:r>
            <a:r>
              <a:rPr lang="en-US" baseline="-25000" dirty="0"/>
              <a:t>4</a:t>
            </a:r>
            <a:r>
              <a:rPr lang="en-US" baseline="30000" dirty="0"/>
              <a:t>-</a:t>
            </a:r>
            <a:r>
              <a:rPr lang="en-US" dirty="0"/>
              <a:t> - </a:t>
            </a:r>
            <a:r>
              <a:rPr lang="en-US" dirty="0" err="1"/>
              <a:t>перхлорат</a:t>
            </a:r>
            <a:r>
              <a:rPr lang="en-US" dirty="0"/>
              <a:t> </a:t>
            </a:r>
            <a:r>
              <a:rPr lang="en-US" dirty="0" err="1"/>
              <a:t>јон</a:t>
            </a:r>
          </a:p>
          <a:p>
            <a:r>
              <a:rPr lang="en-US" dirty="0"/>
              <a:t>NO</a:t>
            </a:r>
            <a:r>
              <a:rPr lang="en-US" baseline="-25000" dirty="0"/>
              <a:t>3</a:t>
            </a:r>
            <a:r>
              <a:rPr lang="en-US" baseline="30000" dirty="0"/>
              <a:t>-</a:t>
            </a:r>
            <a:r>
              <a:rPr lang="en-US" dirty="0"/>
              <a:t> - </a:t>
            </a:r>
            <a:r>
              <a:rPr lang="en-US" dirty="0" err="1"/>
              <a:t>нитрат</a:t>
            </a:r>
            <a:r>
              <a:rPr lang="en-US" dirty="0"/>
              <a:t> </a:t>
            </a:r>
            <a:r>
              <a:rPr lang="en-US" dirty="0" err="1"/>
              <a:t>јон</a:t>
            </a:r>
          </a:p>
          <a:p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baseline="30000" dirty="0"/>
              <a:t>-</a:t>
            </a:r>
            <a:r>
              <a:rPr lang="en-US" dirty="0"/>
              <a:t> - </a:t>
            </a:r>
            <a:r>
              <a:rPr lang="en-US" dirty="0" err="1"/>
              <a:t>сулфат</a:t>
            </a:r>
            <a:r>
              <a:rPr lang="en-US" dirty="0"/>
              <a:t> </a:t>
            </a:r>
            <a:r>
              <a:rPr lang="en-US" dirty="0" err="1"/>
              <a:t>јон</a:t>
            </a:r>
          </a:p>
        </p:txBody>
      </p:sp>
    </p:spTree>
    <p:extLst>
      <p:ext uri="{BB962C8B-B14F-4D97-AF65-F5344CB8AC3E}">
        <p14:creationId xmlns:p14="http://schemas.microsoft.com/office/powerpoint/2010/main" val="9195487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Ion</vt:lpstr>
      <vt:lpstr>Номенклатура на соли</vt:lpstr>
      <vt:lpstr>Солите добиваат имиња според киселината од која настанале.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339</cp:revision>
  <dcterms:created xsi:type="dcterms:W3CDTF">2020-03-17T19:26:56Z</dcterms:created>
  <dcterms:modified xsi:type="dcterms:W3CDTF">2020-03-17T20:33:34Z</dcterms:modified>
</cp:coreProperties>
</file>