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fld id="{157F5C76-436E-4376-96AC-FC7DA9FBEB10}" type="datetimeFigureOut">
              <a:rPr lang="mk-MK" smtClean="0"/>
              <a:pPr/>
              <a:t>18.03.2020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1E7351DE-1FFC-4521-863E-375944AA2A39}" type="slidenum">
              <a:rPr lang="mk-MK" smtClean="0"/>
              <a:pPr/>
              <a:t>‹#›</a:t>
            </a:fld>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157F5C76-436E-4376-96AC-FC7DA9FBEB10}" type="datetimeFigureOut">
              <a:rPr lang="mk-MK" smtClean="0"/>
              <a:pPr/>
              <a:t>18.03.2020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1E7351DE-1FFC-4521-863E-375944AA2A39}" type="slidenum">
              <a:rPr lang="mk-MK" smtClean="0"/>
              <a:pPr/>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157F5C76-436E-4376-96AC-FC7DA9FBEB10}" type="datetimeFigureOut">
              <a:rPr lang="mk-MK" smtClean="0"/>
              <a:pPr/>
              <a:t>18.03.2020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1E7351DE-1FFC-4521-863E-375944AA2A39}" type="slidenum">
              <a:rPr lang="mk-MK" smtClean="0"/>
              <a:pPr/>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157F5C76-436E-4376-96AC-FC7DA9FBEB10}" type="datetimeFigureOut">
              <a:rPr lang="mk-MK" smtClean="0"/>
              <a:pPr/>
              <a:t>18.03.2020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1E7351DE-1FFC-4521-863E-375944AA2A39}" type="slidenum">
              <a:rPr lang="mk-MK" smtClean="0"/>
              <a:pPr/>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k-M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7F5C76-436E-4376-96AC-FC7DA9FBEB10}" type="datetimeFigureOut">
              <a:rPr lang="mk-MK" smtClean="0"/>
              <a:pPr/>
              <a:t>18.03.2020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1E7351DE-1FFC-4521-863E-375944AA2A39}" type="slidenum">
              <a:rPr lang="mk-MK" smtClean="0"/>
              <a:pPr/>
              <a:t>‹#›</a:t>
            </a:fld>
            <a:endParaRPr lang="mk-M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fld id="{157F5C76-436E-4376-96AC-FC7DA9FBEB10}" type="datetimeFigureOut">
              <a:rPr lang="mk-MK" smtClean="0"/>
              <a:pPr/>
              <a:t>18.03.2020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1E7351DE-1FFC-4521-863E-375944AA2A39}" type="slidenum">
              <a:rPr lang="mk-MK" smtClean="0"/>
              <a:pPr/>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fld id="{157F5C76-436E-4376-96AC-FC7DA9FBEB10}" type="datetimeFigureOut">
              <a:rPr lang="mk-MK" smtClean="0"/>
              <a:pPr/>
              <a:t>18.03.2020</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1E7351DE-1FFC-4521-863E-375944AA2A39}" type="slidenum">
              <a:rPr lang="mk-MK" smtClean="0"/>
              <a:pPr/>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fld id="{157F5C76-436E-4376-96AC-FC7DA9FBEB10}" type="datetimeFigureOut">
              <a:rPr lang="mk-MK" smtClean="0"/>
              <a:pPr/>
              <a:t>18.03.2020</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1E7351DE-1FFC-4521-863E-375944AA2A39}" type="slidenum">
              <a:rPr lang="mk-MK" smtClean="0"/>
              <a:pPr/>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F5C76-436E-4376-96AC-FC7DA9FBEB10}" type="datetimeFigureOut">
              <a:rPr lang="mk-MK" smtClean="0"/>
              <a:pPr/>
              <a:t>18.03.2020</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1E7351DE-1FFC-4521-863E-375944AA2A39}" type="slidenum">
              <a:rPr lang="mk-MK" smtClean="0"/>
              <a:pPr/>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k-M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F5C76-436E-4376-96AC-FC7DA9FBEB10}" type="datetimeFigureOut">
              <a:rPr lang="mk-MK" smtClean="0"/>
              <a:pPr/>
              <a:t>18.03.2020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1E7351DE-1FFC-4521-863E-375944AA2A39}" type="slidenum">
              <a:rPr lang="mk-MK" smtClean="0"/>
              <a:pPr/>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F5C76-436E-4376-96AC-FC7DA9FBEB10}" type="datetimeFigureOut">
              <a:rPr lang="mk-MK" smtClean="0"/>
              <a:pPr/>
              <a:t>18.03.2020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1E7351DE-1FFC-4521-863E-375944AA2A39}" type="slidenum">
              <a:rPr lang="mk-MK" smtClean="0"/>
              <a:pPr/>
              <a:t>‹#›</a:t>
            </a:fld>
            <a:endParaRPr lang="mk-M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F5C76-436E-4376-96AC-FC7DA9FBEB10}" type="datetimeFigureOut">
              <a:rPr lang="mk-MK" smtClean="0"/>
              <a:pPr/>
              <a:t>18.03.2020</a:t>
            </a:fld>
            <a:endParaRPr lang="mk-M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7351DE-1FFC-4521-863E-375944AA2A39}" type="slidenum">
              <a:rPr lang="mk-MK" smtClean="0"/>
              <a:pPr/>
              <a:t>‹#›</a:t>
            </a:fld>
            <a:endParaRPr lang="mk-M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2918"/>
            <a:ext cx="7772400" cy="5286411"/>
          </a:xfrm>
        </p:spPr>
        <p:txBody>
          <a:bodyPr>
            <a:noAutofit/>
          </a:bodyPr>
          <a:lstStyle/>
          <a:p>
            <a:r>
              <a:rPr lang="mk-MK" sz="7200" b="1" dirty="0" smtClean="0">
                <a:latin typeface="Calibri" pitchFamily="34" charset="0"/>
              </a:rPr>
              <a:t>ПРИЛОЗИ</a:t>
            </a:r>
            <a:r>
              <a:rPr lang="en-US" sz="7200" b="1" dirty="0" smtClean="0">
                <a:latin typeface="Calibri" pitchFamily="34" charset="0"/>
              </a:rPr>
              <a:t/>
            </a:r>
            <a:br>
              <a:rPr lang="en-US" sz="7200" b="1" dirty="0" smtClean="0">
                <a:latin typeface="Calibri" pitchFamily="34" charset="0"/>
              </a:rPr>
            </a:br>
            <a:r>
              <a:rPr lang="en-US" sz="7200" b="1" dirty="0" smtClean="0">
                <a:latin typeface="Calibri" pitchFamily="34" charset="0"/>
              </a:rPr>
              <a:t/>
            </a:r>
            <a:br>
              <a:rPr lang="en-US" sz="7200" b="1" dirty="0" smtClean="0">
                <a:latin typeface="Calibri" pitchFamily="34" charset="0"/>
              </a:rPr>
            </a:br>
            <a:r>
              <a:rPr lang="mk-MK" sz="7200" b="1" smtClean="0">
                <a:latin typeface="Calibri" pitchFamily="34" charset="0"/>
              </a:rPr>
              <a:t>                 </a:t>
            </a:r>
            <a:r>
              <a:rPr lang="mk-MK" sz="1800" b="1" smtClean="0">
                <a:latin typeface="Calibri" pitchFamily="34" charset="0"/>
              </a:rPr>
              <a:t>проф.Наташа </a:t>
            </a:r>
            <a:r>
              <a:rPr lang="mk-MK" sz="1800" b="1" dirty="0" smtClean="0">
                <a:latin typeface="Calibri" pitchFamily="34" charset="0"/>
              </a:rPr>
              <a:t>Младеновска-Лазаревска</a:t>
            </a:r>
            <a:endParaRPr lang="mk-MK" sz="1800" b="1" dirty="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857232"/>
            <a:ext cx="8229600" cy="4525963"/>
          </a:xfrm>
        </p:spPr>
        <p:txBody>
          <a:bodyPr/>
          <a:lstStyle/>
          <a:p>
            <a:pPr algn="ctr">
              <a:buNone/>
            </a:pPr>
            <a:r>
              <a:rPr lang="mk-MK" b="1" dirty="0" smtClean="0">
                <a:latin typeface="Calibri" pitchFamily="34" charset="0"/>
              </a:rPr>
              <a:t>ПАТУВАЊЕ</a:t>
            </a:r>
            <a:r>
              <a:rPr lang="mk-MK" dirty="0" smtClean="0">
                <a:latin typeface="Calibri" pitchFamily="34" charset="0"/>
              </a:rPr>
              <a:t/>
            </a:r>
            <a:br>
              <a:rPr lang="mk-MK" dirty="0" smtClean="0">
                <a:latin typeface="Calibri" pitchFamily="34" charset="0"/>
              </a:rPr>
            </a:br>
            <a:r>
              <a:rPr lang="en-US" b="1" i="1" dirty="0" smtClean="0">
                <a:latin typeface="Macedonian Helv" pitchFamily="34" charset="0"/>
              </a:rPr>
              <a:t> </a:t>
            </a:r>
            <a:r>
              <a:rPr lang="mk-MK" dirty="0" smtClean="0">
                <a:latin typeface="Calibri" pitchFamily="34" charset="0"/>
              </a:rPr>
              <a:t/>
            </a:r>
            <a:br>
              <a:rPr lang="mk-MK" dirty="0" smtClean="0">
                <a:latin typeface="Calibri" pitchFamily="34" charset="0"/>
              </a:rPr>
            </a:br>
            <a:r>
              <a:rPr lang="mk-MK" b="1" i="1" dirty="0" smtClean="0">
                <a:latin typeface="Calibri" pitchFamily="34" charset="0"/>
              </a:rPr>
              <a:t>Денеска многу </a:t>
            </a:r>
            <a:r>
              <a:rPr lang="mk-MK" b="1" dirty="0" smtClean="0">
                <a:latin typeface="Calibri" pitchFamily="34" charset="0"/>
              </a:rPr>
              <a:t>патував и се изморив.</a:t>
            </a:r>
            <a:r>
              <a:rPr lang="mk-MK" dirty="0" smtClean="0">
                <a:latin typeface="Calibri" pitchFamily="34" charset="0"/>
              </a:rPr>
              <a:t/>
            </a:r>
            <a:br>
              <a:rPr lang="mk-MK" dirty="0" smtClean="0">
                <a:latin typeface="Calibri" pitchFamily="34" charset="0"/>
              </a:rPr>
            </a:br>
            <a:r>
              <a:rPr lang="mk-MK" dirty="0" smtClean="0">
                <a:latin typeface="Calibri" pitchFamily="34" charset="0"/>
              </a:rPr>
              <a:t>Седнав да се одморам.</a:t>
            </a:r>
            <a:br>
              <a:rPr lang="mk-MK" dirty="0" smtClean="0">
                <a:latin typeface="Calibri" pitchFamily="34" charset="0"/>
              </a:rPr>
            </a:br>
            <a:r>
              <a:rPr lang="mk-MK" dirty="0" smtClean="0">
                <a:latin typeface="Calibri" pitchFamily="34" charset="0"/>
              </a:rPr>
              <a:t>Се смрачи.</a:t>
            </a:r>
            <a:br>
              <a:rPr lang="mk-MK" dirty="0" smtClean="0">
                <a:latin typeface="Calibri" pitchFamily="34" charset="0"/>
              </a:rPr>
            </a:br>
            <a:r>
              <a:rPr lang="mk-MK" dirty="0" smtClean="0">
                <a:latin typeface="Calibri" pitchFamily="34" charset="0"/>
              </a:rPr>
              <a:t>Месечината, како добра и грижлива мајка, целото поле </a:t>
            </a:r>
            <a:r>
              <a:rPr lang="mk-MK" b="1" dirty="0" smtClean="0">
                <a:latin typeface="Calibri" pitchFamily="34" charset="0"/>
              </a:rPr>
              <a:t>грижливо </a:t>
            </a:r>
            <a:r>
              <a:rPr lang="mk-MK" dirty="0" smtClean="0">
                <a:latin typeface="Calibri" pitchFamily="34" charset="0"/>
              </a:rPr>
              <a:t>го покри со својата срмена покривка</a:t>
            </a:r>
            <a:endParaRPr lang="mk-M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26130"/>
          </a:xfrm>
        </p:spPr>
        <p:txBody>
          <a:bodyPr>
            <a:normAutofit fontScale="90000"/>
          </a:bodyPr>
          <a:lstStyle/>
          <a:p>
            <a:r>
              <a:rPr lang="mk-MK" sz="1800" b="1" u="sng" dirty="0"/>
              <a:t/>
            </a:r>
            <a:br>
              <a:rPr lang="mk-MK" sz="1800" b="1" u="sng" dirty="0"/>
            </a:br>
            <a:r>
              <a:rPr lang="mk-MK" sz="1800" b="1" u="sng" dirty="0" smtClean="0"/>
              <a:t/>
            </a:r>
            <a:br>
              <a:rPr lang="mk-MK" sz="1800" b="1" u="sng" dirty="0" smtClean="0"/>
            </a:br>
            <a:r>
              <a:rPr lang="en-US" sz="2400" b="1" u="sng" dirty="0" smtClean="0"/>
              <a:t>1</a:t>
            </a:r>
            <a:r>
              <a:rPr lang="en-US" sz="2400" b="1" u="sng" dirty="0"/>
              <a:t>. </a:t>
            </a:r>
            <a:r>
              <a:rPr lang="mk-MK" sz="2400" b="1" u="sng" dirty="0" smtClean="0"/>
              <a:t>Како се позиционирани истакнатите зборови во текстот погоре? До кои зборови во реченицата тие се наоѓаат?</a:t>
            </a:r>
            <a:r>
              <a:rPr lang="mk-MK" sz="2400" b="1" dirty="0"/>
              <a:t/>
            </a:r>
            <a:br>
              <a:rPr lang="mk-MK" sz="2400" b="1" dirty="0"/>
            </a:br>
            <a:r>
              <a:rPr lang="en-US" sz="2400" b="1" dirty="0"/>
              <a:t> </a:t>
            </a:r>
            <a:r>
              <a:rPr lang="mk-MK" sz="2400" b="1" dirty="0"/>
              <a:t/>
            </a:r>
            <a:br>
              <a:rPr lang="mk-MK" sz="2400" b="1" dirty="0"/>
            </a:br>
            <a:r>
              <a:rPr lang="en-US" sz="2400" b="1" u="sng" dirty="0"/>
              <a:t/>
            </a:r>
            <a:br>
              <a:rPr lang="en-US" sz="2400" b="1" u="sng" dirty="0"/>
            </a:br>
            <a:r>
              <a:rPr lang="mk-MK" sz="2400" b="1" u="sng" dirty="0" smtClean="0"/>
              <a:t>Истакнатите зборови во овој текст стојат покрај глаголот во реченицата.</a:t>
            </a:r>
            <a:br>
              <a:rPr lang="mk-MK" sz="2400" b="1" u="sng" dirty="0" smtClean="0"/>
            </a:br>
            <a:r>
              <a:rPr lang="en-US" sz="2400" b="1" dirty="0"/>
              <a:t> </a:t>
            </a:r>
            <a:r>
              <a:rPr lang="mk-MK" sz="2400" b="1" dirty="0"/>
              <a:t/>
            </a:r>
            <a:br>
              <a:rPr lang="mk-MK" sz="2400" b="1" dirty="0"/>
            </a:br>
            <a:r>
              <a:rPr lang="en-US" sz="2400" b="1" u="sng" dirty="0"/>
              <a:t>2. </a:t>
            </a:r>
            <a:r>
              <a:rPr lang="mk-MK" sz="2400" b="1" u="sng" dirty="0" smtClean="0"/>
              <a:t>Што појаснуваат истакнатите зборови? Од кои аспекти истакнатите зборови го појаснуваат глаголот?</a:t>
            </a:r>
            <a:r>
              <a:rPr lang="en-US" sz="2400" b="1" dirty="0"/>
              <a:t> </a:t>
            </a:r>
            <a:r>
              <a:rPr lang="mk-MK" sz="2400" b="1" dirty="0"/>
              <a:t/>
            </a:r>
            <a:br>
              <a:rPr lang="mk-MK" sz="2400" b="1" dirty="0"/>
            </a:br>
            <a:r>
              <a:rPr lang="mk-MK" sz="2400" b="1" dirty="0" smtClean="0"/>
              <a:t>Истаканатите зборови го појаснуваат дејството изразено со глаголот. </a:t>
            </a:r>
            <a:r>
              <a:rPr lang="mk-MK" sz="2400" b="1" dirty="0"/>
              <a:t/>
            </a:r>
            <a:br>
              <a:rPr lang="mk-MK" sz="2400" b="1" dirty="0"/>
            </a:br>
            <a:r>
              <a:rPr lang="mk-MK" sz="2400" b="1" dirty="0" smtClean="0"/>
              <a:t>Истакнатите зборови го појаснуваат глаголот на тој начин што го означуваат времето, местото, начинот на кој се врши дејството, или количеството во кое се врши тоа дејство.</a:t>
            </a:r>
            <a:r>
              <a:rPr lang="mk-MK" sz="2400" b="1" dirty="0"/>
              <a:t/>
            </a:r>
            <a:br>
              <a:rPr lang="mk-MK" sz="2400" b="1" dirty="0"/>
            </a:br>
            <a:r>
              <a:rPr lang="en-US" sz="2400" b="1" dirty="0"/>
              <a:t> </a:t>
            </a:r>
            <a:r>
              <a:rPr lang="mk-MK" dirty="0"/>
              <a:t/>
            </a:r>
            <a:br>
              <a:rPr lang="mk-MK" dirty="0"/>
            </a:br>
            <a:endParaRPr lang="mk-M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noAutofit/>
          </a:bodyPr>
          <a:lstStyle/>
          <a:p>
            <a:r>
              <a:rPr lang="mk-MK" sz="2800" b="1" u="sng" dirty="0" smtClean="0"/>
              <a:t>Образложение:</a:t>
            </a:r>
            <a:r>
              <a:rPr lang="en-US" sz="2800" b="1" u="sng" dirty="0" smtClean="0"/>
              <a:t> </a:t>
            </a:r>
            <a:r>
              <a:rPr lang="mk-MK" sz="2800" b="1" u="sng" dirty="0"/>
              <a:t/>
            </a:r>
            <a:br>
              <a:rPr lang="mk-MK" sz="2800" b="1" u="sng" dirty="0"/>
            </a:br>
            <a:r>
              <a:rPr lang="mk-MK" sz="2800" dirty="0"/>
              <a:t/>
            </a:r>
            <a:br>
              <a:rPr lang="mk-MK" sz="2800" dirty="0"/>
            </a:br>
            <a:r>
              <a:rPr lang="en-US" sz="2800" dirty="0"/>
              <a:t> </a:t>
            </a:r>
            <a:r>
              <a:rPr lang="mk-MK" sz="2800" dirty="0" smtClean="0"/>
              <a:t>Во реченицата: ,,Денеска многу патував и се изморив</a:t>
            </a:r>
            <a:r>
              <a:rPr lang="en-US" sz="2800" dirty="0" smtClean="0"/>
              <a:t>”</a:t>
            </a:r>
            <a:r>
              <a:rPr lang="mk-MK" sz="2800" dirty="0" smtClean="0"/>
              <a:t> со зборот денеска е означено времето во кое се вршело глаголското дејство, а со зборот многу е означено количеството во кое тоа дејство се вршело или се извршило. </a:t>
            </a:r>
            <a:r>
              <a:rPr lang="mk-MK" sz="2800" dirty="0"/>
              <a:t/>
            </a:r>
            <a:br>
              <a:rPr lang="mk-MK" sz="2800" dirty="0"/>
            </a:br>
            <a:r>
              <a:rPr lang="mk-MK" sz="2800" dirty="0" smtClean="0"/>
              <a:t>Во реченицата: ,,Месечината, добра и грижлива мајка, целото поле </a:t>
            </a:r>
            <a:r>
              <a:rPr lang="mk-MK" sz="2800" b="1" i="1" dirty="0" smtClean="0"/>
              <a:t>грижливо</a:t>
            </a:r>
            <a:r>
              <a:rPr lang="mk-MK" sz="2800" dirty="0" smtClean="0"/>
              <a:t> го покри со својата срмена покривка</a:t>
            </a:r>
            <a:r>
              <a:rPr lang="en-US" sz="2800" dirty="0" smtClean="0"/>
              <a:t>”, </a:t>
            </a:r>
            <a:r>
              <a:rPr lang="mk-MK" sz="2800" dirty="0" smtClean="0"/>
              <a:t>со зборот грижливо означен е начин на кој се вршело, односно се извршило дејството изразно со глаголот во реченицата. Ваквите истакнати зборови се викаат </a:t>
            </a:r>
            <a:r>
              <a:rPr lang="mk-MK" sz="2800" b="1" i="1" dirty="0" smtClean="0"/>
              <a:t>прилози</a:t>
            </a:r>
            <a:r>
              <a:rPr lang="mk-MK" sz="2800" dirty="0" smtClean="0"/>
              <a:t>.</a:t>
            </a:r>
            <a:r>
              <a:rPr lang="mk-MK" sz="2800" dirty="0"/>
              <a:t/>
            </a:r>
            <a:br>
              <a:rPr lang="mk-MK" sz="2800" dirty="0"/>
            </a:br>
            <a:endParaRPr lang="mk-MK"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Autofit/>
          </a:bodyPr>
          <a:lstStyle/>
          <a:p>
            <a:r>
              <a:rPr lang="mk-MK" sz="2400" b="1" u="sng" dirty="0" smtClean="0"/>
              <a:t/>
            </a:r>
            <a:br>
              <a:rPr lang="mk-MK" sz="2400" b="1" u="sng" dirty="0" smtClean="0"/>
            </a:br>
            <a:r>
              <a:rPr lang="mk-MK" sz="2400" b="1" u="sng" dirty="0"/>
              <a:t/>
            </a:r>
            <a:br>
              <a:rPr lang="mk-MK" sz="2400" b="1" u="sng" dirty="0"/>
            </a:br>
            <a:r>
              <a:rPr lang="mk-MK" sz="2400" b="1" u="sng" dirty="0" smtClean="0"/>
              <a:t>Отстапување од правилото во дефиницијата</a:t>
            </a:r>
            <a:r>
              <a:rPr lang="en-US" sz="2400" b="1" u="sng" dirty="0" smtClean="0"/>
              <a:t>:</a:t>
            </a:r>
            <a:r>
              <a:rPr lang="mk-MK" sz="2400" dirty="0"/>
              <a:t/>
            </a:r>
            <a:br>
              <a:rPr lang="mk-MK" sz="2400" dirty="0"/>
            </a:br>
            <a:r>
              <a:rPr lang="en-US" sz="2400" dirty="0"/>
              <a:t> </a:t>
            </a:r>
            <a:r>
              <a:rPr lang="mk-MK" sz="2400" dirty="0" smtClean="0"/>
              <a:t>Во ретки случаи прилозите можат да појаснуваат именки, придавки или други прилози. </a:t>
            </a:r>
            <a:r>
              <a:rPr lang="mk-MK" sz="2400" dirty="0"/>
              <a:t/>
            </a:r>
            <a:br>
              <a:rPr lang="mk-MK" sz="2400" dirty="0"/>
            </a:br>
            <a:r>
              <a:rPr lang="mk-MK" sz="2400" dirty="0" smtClean="0"/>
              <a:t>На пример: Тој се напи </a:t>
            </a:r>
            <a:r>
              <a:rPr lang="mk-MK" sz="2400" b="1" i="1" dirty="0" smtClean="0"/>
              <a:t>малку</a:t>
            </a:r>
            <a:r>
              <a:rPr lang="mk-MK" sz="2400" dirty="0" smtClean="0"/>
              <a:t> вода и заспа (појаснува именка)</a:t>
            </a:r>
            <a:r>
              <a:rPr lang="mk-MK" sz="2400" dirty="0"/>
              <a:t/>
            </a:r>
            <a:br>
              <a:rPr lang="mk-MK" sz="2400" dirty="0"/>
            </a:br>
            <a:r>
              <a:rPr lang="en-US" sz="2400" dirty="0"/>
              <a:t>                      </a:t>
            </a:r>
            <a:r>
              <a:rPr lang="mk-MK" sz="2400" dirty="0" smtClean="0"/>
              <a:t>Тој е </a:t>
            </a:r>
            <a:r>
              <a:rPr lang="mk-MK" sz="2400" b="1" i="1" dirty="0" smtClean="0"/>
              <a:t>многу </a:t>
            </a:r>
            <a:r>
              <a:rPr lang="mk-MK" sz="2400" dirty="0" smtClean="0"/>
              <a:t>добар човек (појаснува придавка)</a:t>
            </a:r>
            <a:r>
              <a:rPr lang="mk-MK" sz="2400" dirty="0"/>
              <a:t/>
            </a:r>
            <a:br>
              <a:rPr lang="mk-MK" sz="2400" dirty="0"/>
            </a:br>
            <a:r>
              <a:rPr lang="en-US" sz="2400" dirty="0"/>
              <a:t>                      </a:t>
            </a:r>
            <a:r>
              <a:rPr lang="mk-MK" sz="2400" dirty="0" smtClean="0"/>
              <a:t>Тој постапува </a:t>
            </a:r>
            <a:r>
              <a:rPr lang="mk-MK" sz="2400" b="1" i="1" dirty="0" smtClean="0"/>
              <a:t>мошне</a:t>
            </a:r>
            <a:r>
              <a:rPr lang="mk-MK" sz="2400" dirty="0" smtClean="0"/>
              <a:t> коректно со нас (појаснува прилог).</a:t>
            </a:r>
            <a:r>
              <a:rPr lang="en-US" sz="2400" dirty="0" smtClean="0"/>
              <a:t> </a:t>
            </a:r>
            <a:r>
              <a:rPr lang="mk-MK" sz="2400" dirty="0"/>
              <a:t/>
            </a:r>
            <a:br>
              <a:rPr lang="mk-MK" sz="2400" dirty="0"/>
            </a:br>
            <a:r>
              <a:rPr lang="en-US" sz="2400" b="1" u="sng" dirty="0"/>
              <a:t>3. </a:t>
            </a:r>
            <a:r>
              <a:rPr lang="mk-MK" sz="2400" b="1" u="sng" dirty="0" smtClean="0"/>
              <a:t>Како се делат прилозите според значењето?</a:t>
            </a:r>
            <a:r>
              <a:rPr lang="mk-MK" sz="2400" dirty="0"/>
              <a:t/>
            </a:r>
            <a:br>
              <a:rPr lang="mk-MK" sz="2400" dirty="0"/>
            </a:br>
            <a:r>
              <a:rPr lang="en-US" sz="2400" dirty="0"/>
              <a:t>	</a:t>
            </a:r>
            <a:r>
              <a:rPr lang="en-US" sz="2400" dirty="0" smtClean="0"/>
              <a:t>-</a:t>
            </a:r>
            <a:r>
              <a:rPr lang="mk-MK" sz="2400" dirty="0" smtClean="0"/>
              <a:t>Според своето значење, прилозите се делат на: </a:t>
            </a:r>
            <a:br>
              <a:rPr lang="mk-MK" sz="2400" dirty="0" smtClean="0"/>
            </a:br>
            <a:r>
              <a:rPr lang="en-US" sz="2400" dirty="0" smtClean="0"/>
              <a:t> </a:t>
            </a:r>
            <a:r>
              <a:rPr lang="mk-MK" sz="2400" dirty="0" smtClean="0"/>
              <a:t>Според своето значење, прилозите се делат на:</a:t>
            </a:r>
            <a:r>
              <a:rPr lang="mk-MK" sz="2400" dirty="0"/>
              <a:t/>
            </a:r>
            <a:br>
              <a:rPr lang="mk-MK" sz="2400" dirty="0"/>
            </a:br>
            <a:r>
              <a:rPr lang="en-US" sz="2400" dirty="0"/>
              <a:t> </a:t>
            </a:r>
            <a:r>
              <a:rPr lang="mk-MK" sz="2400" dirty="0"/>
              <a:t/>
            </a:r>
            <a:br>
              <a:rPr lang="mk-MK" sz="2400" dirty="0"/>
            </a:br>
            <a:r>
              <a:rPr lang="mk-MK" sz="2400" u="sng" dirty="0"/>
              <a:t>1. </a:t>
            </a:r>
            <a:r>
              <a:rPr lang="mk-MK" sz="2400" u="sng" dirty="0" smtClean="0"/>
              <a:t>прилози за време (го означуваат времето во кое се врши или ќе се врши дејството изразено со глаголот. Одговараат на прашањето: Кога?) Пример: Утринава станав рано. Кога стана рано? Утринава.</a:t>
            </a:r>
            <a:r>
              <a:rPr lang="mk-MK" sz="2400" dirty="0"/>
              <a:t/>
            </a:r>
            <a:br>
              <a:rPr lang="mk-MK" sz="2400" dirty="0"/>
            </a:br>
            <a:r>
              <a:rPr lang="en-US" sz="2400" dirty="0"/>
              <a:t> </a:t>
            </a:r>
            <a:r>
              <a:rPr lang="mk-MK" sz="2400" dirty="0"/>
              <a:t/>
            </a:r>
            <a:br>
              <a:rPr lang="mk-MK" sz="2400" dirty="0"/>
            </a:br>
            <a:endParaRPr lang="mk-MK"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normAutofit fontScale="90000"/>
          </a:bodyPr>
          <a:lstStyle/>
          <a:p>
            <a:r>
              <a:rPr lang="mk-MK" sz="2700" b="1" dirty="0" smtClean="0"/>
              <a:t/>
            </a:r>
            <a:br>
              <a:rPr lang="mk-MK" sz="2700" b="1" dirty="0" smtClean="0"/>
            </a:br>
            <a:r>
              <a:rPr lang="en-US" sz="2700" b="1" dirty="0" smtClean="0"/>
              <a:t>4</a:t>
            </a:r>
            <a:r>
              <a:rPr lang="en-US" sz="2700" b="1" dirty="0"/>
              <a:t>. </a:t>
            </a:r>
            <a:r>
              <a:rPr lang="mk-MK" sz="2700" b="1" dirty="0" smtClean="0"/>
              <a:t>Кои се најфреквентни прилози за време?</a:t>
            </a:r>
            <a:br>
              <a:rPr lang="mk-MK" sz="2700" b="1" dirty="0" smtClean="0"/>
            </a:br>
            <a:r>
              <a:rPr lang="mk-MK" sz="2700" b="1" dirty="0" smtClean="0"/>
              <a:t>Најфрекевентни прилози за време се: денес, вчера, утре, кога, сега, потоа, после, тогаш, некогаш, одамна, подоцна, веднаш и др. </a:t>
            </a:r>
            <a:r>
              <a:rPr lang="en-US" sz="2700" b="1" dirty="0" smtClean="0"/>
              <a:t> </a:t>
            </a:r>
            <a:r>
              <a:rPr lang="mk-MK" sz="2700" b="1" dirty="0"/>
              <a:t/>
            </a:r>
            <a:br>
              <a:rPr lang="mk-MK" sz="2700" b="1" dirty="0"/>
            </a:br>
            <a:r>
              <a:rPr lang="en-US" sz="2700" b="1" dirty="0"/>
              <a:t> </a:t>
            </a:r>
            <a:r>
              <a:rPr lang="mk-MK" sz="2700" b="1" dirty="0"/>
              <a:t/>
            </a:r>
            <a:br>
              <a:rPr lang="mk-MK" sz="2700" b="1" dirty="0"/>
            </a:br>
            <a:r>
              <a:rPr lang="mk-MK" sz="2700" b="1" u="sng" dirty="0"/>
              <a:t>2. </a:t>
            </a:r>
            <a:r>
              <a:rPr lang="mk-MK" sz="2700" b="1" u="sng" dirty="0" smtClean="0"/>
              <a:t>прилози за место (го означуваат местото каде што се врши или ќе се врши дејството изразено со глаголот. Одговараат на прашањето: Каде? </a:t>
            </a:r>
            <a:r>
              <a:rPr lang="mk-MK" sz="2700" b="1" dirty="0"/>
              <a:t/>
            </a:r>
            <a:br>
              <a:rPr lang="mk-MK" sz="2700" b="1" dirty="0"/>
            </a:br>
            <a:r>
              <a:rPr lang="mk-MK" sz="2700" b="1" dirty="0" smtClean="0"/>
              <a:t>Пример: Навечер, кога сонцето ќе зајде</a:t>
            </a:r>
            <a:br>
              <a:rPr lang="mk-MK" sz="2700" b="1" dirty="0" smtClean="0"/>
            </a:br>
            <a:r>
              <a:rPr lang="mk-MK" sz="2700" b="1" dirty="0" smtClean="0"/>
              <a:t> и кога горе трепетат ѕвезди, </a:t>
            </a:r>
            <a:br>
              <a:rPr lang="mk-MK" sz="2700" b="1" dirty="0" smtClean="0"/>
            </a:br>
            <a:r>
              <a:rPr lang="mk-MK" sz="2700" b="1" dirty="0" smtClean="0"/>
              <a:t>на небо Месечко се најде- </a:t>
            </a:r>
            <a:br>
              <a:rPr lang="mk-MK" sz="2700" b="1" dirty="0" smtClean="0"/>
            </a:br>
            <a:r>
              <a:rPr lang="mk-MK" sz="2700" b="1" dirty="0" smtClean="0"/>
              <a:t>на чудно коњче тој таму езди...</a:t>
            </a:r>
            <a:r>
              <a:rPr lang="en-US" sz="2700" b="1" dirty="0" smtClean="0"/>
              <a:t> </a:t>
            </a:r>
            <a:r>
              <a:rPr lang="mk-MK" sz="2700" b="1" dirty="0"/>
              <a:t/>
            </a:r>
            <a:br>
              <a:rPr lang="mk-MK" sz="2700" b="1" dirty="0"/>
            </a:br>
            <a:r>
              <a:rPr lang="en-US" sz="2700" b="1" i="1" dirty="0"/>
              <a:t>                                                              </a:t>
            </a:r>
            <a:r>
              <a:rPr lang="mk-MK" sz="2700" b="1" i="1" dirty="0" smtClean="0"/>
              <a:t>Ванчо Николески</a:t>
            </a:r>
            <a:r>
              <a:rPr lang="mk-MK" b="1" dirty="0"/>
              <a:t/>
            </a:r>
            <a:br>
              <a:rPr lang="mk-MK" b="1" dirty="0"/>
            </a:br>
            <a:endParaRPr lang="mk-MK"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69006"/>
          </a:xfrm>
        </p:spPr>
        <p:txBody>
          <a:bodyPr>
            <a:normAutofit fontScale="90000"/>
          </a:bodyPr>
          <a:lstStyle/>
          <a:p>
            <a:r>
              <a:rPr lang="en-US" sz="3100" b="1" dirty="0"/>
              <a:t>5. </a:t>
            </a:r>
            <a:r>
              <a:rPr lang="mk-MK" sz="3100" b="1" dirty="0" smtClean="0"/>
              <a:t>Кои се најфреквентни прилози за место?</a:t>
            </a:r>
            <a:r>
              <a:rPr lang="mk-MK" sz="3100" b="1" dirty="0"/>
              <a:t/>
            </a:r>
            <a:br>
              <a:rPr lang="mk-MK" sz="3100" b="1" dirty="0"/>
            </a:br>
            <a:r>
              <a:rPr lang="en-US" sz="3100" b="1" dirty="0"/>
              <a:t>- </a:t>
            </a:r>
            <a:r>
              <a:rPr lang="mk-MK" sz="3100" b="1" dirty="0" smtClean="0"/>
              <a:t>Најфреквентни прилози за место се: </a:t>
            </a:r>
            <a:r>
              <a:rPr lang="mk-MK" sz="3200" b="1" dirty="0"/>
              <a:t>каде, близу, далеку, овде, таму, онде, горе, долу, натаму, наваму, напред, назад, лево, десно, налево, тука, некаде, никаде, дома, озгора, оздола итн.</a:t>
            </a:r>
            <a:br>
              <a:rPr lang="mk-MK" sz="3200" b="1" dirty="0"/>
            </a:br>
            <a:r>
              <a:rPr lang="mk-MK" sz="3100" b="1" dirty="0"/>
              <a:t/>
            </a:r>
            <a:br>
              <a:rPr lang="mk-MK" sz="3100" b="1" dirty="0"/>
            </a:br>
            <a:r>
              <a:rPr lang="mk-MK" sz="3100" b="1" u="sng" dirty="0"/>
              <a:t>3. </a:t>
            </a:r>
            <a:r>
              <a:rPr lang="mk-MK" sz="3100" b="1" u="sng" dirty="0" smtClean="0"/>
              <a:t>прилози за начин (го означуваат начинот на кој се врши дејството изразено со глаголот. Одговараат на прашањето: Како?)</a:t>
            </a:r>
            <a:r>
              <a:rPr lang="mk-MK" sz="3100" b="1" dirty="0"/>
              <a:t/>
            </a:r>
            <a:br>
              <a:rPr lang="mk-MK" sz="3100" b="1" dirty="0"/>
            </a:br>
            <a:r>
              <a:rPr lang="mk-MK" sz="3100" b="1" dirty="0" smtClean="0"/>
              <a:t>Пример: Како ќе си надробиш, така ќе сркаш.</a:t>
            </a:r>
            <a:r>
              <a:rPr lang="mk-MK" b="1" dirty="0"/>
              <a:t/>
            </a:r>
            <a:br>
              <a:rPr lang="mk-MK" b="1" dirty="0"/>
            </a:br>
            <a:endParaRPr lang="mk-MK"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69006"/>
          </a:xfrm>
        </p:spPr>
        <p:txBody>
          <a:bodyPr>
            <a:normAutofit fontScale="90000"/>
          </a:bodyPr>
          <a:lstStyle/>
          <a:p>
            <a:r>
              <a:rPr lang="mk-MK" sz="3100" b="1" dirty="0" smtClean="0"/>
              <a:t/>
            </a:r>
            <a:br>
              <a:rPr lang="mk-MK" sz="3100" b="1" dirty="0" smtClean="0"/>
            </a:br>
            <a:r>
              <a:rPr lang="mk-MK" sz="3100" b="1" dirty="0"/>
              <a:t/>
            </a:r>
            <a:br>
              <a:rPr lang="mk-MK" sz="3100" b="1" dirty="0"/>
            </a:br>
            <a:r>
              <a:rPr lang="en-US" sz="3100" b="1" dirty="0" smtClean="0"/>
              <a:t>6</a:t>
            </a:r>
            <a:r>
              <a:rPr lang="en-US" sz="3100" b="1" dirty="0"/>
              <a:t>. </a:t>
            </a:r>
            <a:r>
              <a:rPr lang="mk-MK" sz="3100" b="1" dirty="0" smtClean="0"/>
              <a:t>Кои се најфрекевентни прилози за место?</a:t>
            </a:r>
            <a:br>
              <a:rPr lang="mk-MK" sz="3100" b="1" dirty="0" smtClean="0"/>
            </a:br>
            <a:r>
              <a:rPr lang="mk-MK" sz="3100" b="1" dirty="0" smtClean="0"/>
              <a:t>Најфрекевентни прилози за начин се: како, така, вака, добро, лошо, полека, брзо, внимателно, грижливо, тивко, гласно, вешто и др.</a:t>
            </a:r>
            <a:r>
              <a:rPr lang="mk-MK" sz="3100" b="1" dirty="0"/>
              <a:t/>
            </a:r>
            <a:br>
              <a:rPr lang="mk-MK" sz="3100" b="1" dirty="0"/>
            </a:br>
            <a:r>
              <a:rPr lang="en-US" sz="3100" b="1" dirty="0"/>
              <a:t> </a:t>
            </a:r>
            <a:r>
              <a:rPr lang="mk-MK" sz="3100" b="1" dirty="0"/>
              <a:t/>
            </a:r>
            <a:br>
              <a:rPr lang="mk-MK" sz="3100" b="1" dirty="0"/>
            </a:br>
            <a:r>
              <a:rPr lang="en-US" sz="3100" b="1" dirty="0" smtClean="0"/>
              <a:t>*</a:t>
            </a:r>
            <a:r>
              <a:rPr lang="mk-MK" sz="3100" b="1" dirty="0" smtClean="0"/>
              <a:t>Некои прилози за начин имаат исти форми со придавките во среден род и затоа треба многу да внимаваме при определувањето на нивното значење.</a:t>
            </a:r>
            <a:r>
              <a:rPr lang="en-US" sz="3100" b="1" dirty="0"/>
              <a:t> </a:t>
            </a:r>
            <a:r>
              <a:rPr lang="mk-MK" sz="3100" b="1" dirty="0"/>
              <a:t/>
            </a:r>
            <a:br>
              <a:rPr lang="mk-MK" sz="3100" b="1" dirty="0"/>
            </a:br>
            <a:r>
              <a:rPr lang="mk-MK" sz="3100" b="1" dirty="0" smtClean="0"/>
              <a:t>Спореди: Во ливадата остана вечерното </a:t>
            </a:r>
            <a:r>
              <a:rPr lang="mk-MK" sz="3100" b="1" i="1" dirty="0" smtClean="0"/>
              <a:t>палаво </a:t>
            </a:r>
            <a:r>
              <a:rPr lang="mk-MK" sz="3100" b="1" dirty="0" smtClean="0"/>
              <a:t>ветре (придавка во среден род). </a:t>
            </a:r>
            <a:r>
              <a:rPr lang="mk-MK" sz="3100" b="1" dirty="0"/>
              <a:t/>
            </a:r>
            <a:br>
              <a:rPr lang="mk-MK" sz="3100" b="1" dirty="0"/>
            </a:br>
            <a:r>
              <a:rPr lang="en-US" sz="3100" b="1" dirty="0"/>
              <a:t>                   </a:t>
            </a:r>
            <a:r>
              <a:rPr lang="mk-MK" sz="3100" b="1" dirty="0" smtClean="0"/>
              <a:t>Ветрето </a:t>
            </a:r>
            <a:r>
              <a:rPr lang="mk-MK" sz="3100" b="1" i="1" dirty="0" smtClean="0"/>
              <a:t>палаво</a:t>
            </a:r>
            <a:r>
              <a:rPr lang="mk-MK" sz="3100" b="1" dirty="0" smtClean="0"/>
              <a:t> си играше со високите тревки во ливадата (прилог).</a:t>
            </a:r>
            <a:r>
              <a:rPr lang="mk-MK" dirty="0"/>
              <a:t/>
            </a:r>
            <a:br>
              <a:rPr lang="mk-MK" dirty="0"/>
            </a:br>
            <a:endParaRPr lang="mk-M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fontScale="90000"/>
          </a:bodyPr>
          <a:lstStyle/>
          <a:p>
            <a:r>
              <a:rPr lang="mk-MK" sz="3100" u="sng" dirty="0" smtClean="0"/>
              <a:t/>
            </a:r>
            <a:br>
              <a:rPr lang="mk-MK" sz="3100" u="sng" dirty="0" smtClean="0"/>
            </a:br>
            <a:r>
              <a:rPr lang="mk-MK" sz="3100" u="sng" dirty="0"/>
              <a:t/>
            </a:r>
            <a:br>
              <a:rPr lang="mk-MK" sz="3100" u="sng" dirty="0"/>
            </a:br>
            <a:r>
              <a:rPr lang="mk-MK" sz="3100" u="sng" dirty="0" smtClean="0"/>
              <a:t>4</a:t>
            </a:r>
            <a:r>
              <a:rPr lang="mk-MK" sz="3100" u="sng" dirty="0"/>
              <a:t>. </a:t>
            </a:r>
            <a:r>
              <a:rPr lang="mk-MK" sz="3100" u="sng" dirty="0" smtClean="0"/>
              <a:t>Прилози за количество и степен (означуваат </a:t>
            </a:r>
            <a:br>
              <a:rPr lang="mk-MK" sz="3100" u="sng" dirty="0" smtClean="0"/>
            </a:br>
            <a:r>
              <a:rPr lang="mk-MK" sz="3100" u="sng" dirty="0" smtClean="0"/>
              <a:t>количество во кое се врши, се вршело или ќе се врши дејството изразено со глаголот. Одговараат на прашњето: Колку?/Во кој степен?) </a:t>
            </a:r>
            <a:r>
              <a:rPr lang="mk-MK" sz="3100" dirty="0"/>
              <a:t/>
            </a:r>
            <a:br>
              <a:rPr lang="mk-MK" sz="3100" dirty="0"/>
            </a:br>
            <a:r>
              <a:rPr lang="mk-MK" sz="3100" dirty="0" smtClean="0"/>
              <a:t>На пример: Јане </a:t>
            </a:r>
            <a:r>
              <a:rPr lang="mk-MK" sz="3100" b="1" dirty="0" smtClean="0"/>
              <a:t>многу</a:t>
            </a:r>
            <a:r>
              <a:rPr lang="mk-MK" sz="3100" dirty="0" smtClean="0"/>
              <a:t> зборува, ама </a:t>
            </a:r>
            <a:r>
              <a:rPr lang="mk-MK" sz="3100" b="1" dirty="0" smtClean="0"/>
              <a:t>малку</a:t>
            </a:r>
            <a:r>
              <a:rPr lang="mk-MK" sz="3100" dirty="0" smtClean="0"/>
              <a:t> учи.</a:t>
            </a:r>
            <a:r>
              <a:rPr lang="mk-MK" sz="3100" dirty="0"/>
              <a:t/>
            </a:r>
            <a:br>
              <a:rPr lang="mk-MK" sz="3100" dirty="0"/>
            </a:br>
            <a:r>
              <a:rPr lang="mk-MK" sz="3100" dirty="0"/>
              <a:t/>
            </a:r>
            <a:br>
              <a:rPr lang="mk-MK" sz="3100" dirty="0"/>
            </a:br>
            <a:r>
              <a:rPr lang="en-US" sz="3100" b="1" dirty="0" smtClean="0"/>
              <a:t>7</a:t>
            </a:r>
            <a:r>
              <a:rPr lang="en-US" sz="3100" b="1" dirty="0"/>
              <a:t>. </a:t>
            </a:r>
            <a:r>
              <a:rPr lang="mk-MK" sz="3100" b="1" dirty="0" smtClean="0"/>
              <a:t>Кои се најфреквентни прилози за количество?</a:t>
            </a:r>
            <a:r>
              <a:rPr lang="en-US" sz="3100" dirty="0" smtClean="0"/>
              <a:t> </a:t>
            </a:r>
            <a:r>
              <a:rPr lang="mk-MK" sz="3100" dirty="0" smtClean="0"/>
              <a:t>Најфрекевентни прилози за количество се: колку, толку, малку, многу, премногу, повеќе, двојно, неколку, доволно и др.</a:t>
            </a:r>
            <a:r>
              <a:rPr lang="mk-MK" sz="3100" dirty="0"/>
              <a:t/>
            </a:r>
            <a:br>
              <a:rPr lang="mk-MK" sz="3100" dirty="0"/>
            </a:br>
            <a:r>
              <a:rPr lang="en-US" b="1" dirty="0"/>
              <a:t> </a:t>
            </a:r>
            <a:r>
              <a:rPr lang="mk-MK" dirty="0"/>
              <a:t/>
            </a:r>
            <a:br>
              <a:rPr lang="mk-MK" dirty="0"/>
            </a:br>
            <a:r>
              <a:rPr lang="en-US" b="1" dirty="0"/>
              <a:t> </a:t>
            </a:r>
            <a:r>
              <a:rPr lang="mk-MK" dirty="0"/>
              <a:t/>
            </a:r>
            <a:br>
              <a:rPr lang="mk-MK" dirty="0"/>
            </a:br>
            <a:endParaRPr lang="mk-MK" dirty="0"/>
          </a:p>
        </p:txBody>
      </p:sp>
    </p:spTree>
  </p:cSld>
  <p:clrMapOvr>
    <a:masterClrMapping/>
  </p:clrMapOvr>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13</Words>
  <Application>Microsoft Office PowerPoint</Application>
  <PresentationFormat>On-screen Show (4:3)</PresentationFormat>
  <Paragraphs>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ПРИЛОЗИ                   проф.Наташа Младеновска-Лазаревска</vt:lpstr>
      <vt:lpstr>Slide 2</vt:lpstr>
      <vt:lpstr>  1. Како се позиционирани истакнатите зборови во текстот погоре? До кои зборови во реченицата тие се наоѓаат?    Истакнатите зборови во овој текст стојат покрај глаголот во реченицата.   2. Што појаснуваат истакнатите зборови? Од кои аспекти истакнатите зборови го појаснуваат глаголот?  Истаканатите зборови го појаснуваат дејството изразено со глаголот.  Истакнатите зборови го појаснуваат глаголот на тој начин што го означуваат времето, местото, начинот на кој се врши дејството, или количеството во кое се врши тоа дејство.   </vt:lpstr>
      <vt:lpstr>Образложение:    Во реченицата: ,,Денеска многу патував и се изморив” со зборот денеска е означено времето во кое се вршело глаголското дејство, а со зборот многу е означено количеството во кое тоа дејство се вршело или се извршило.  Во реченицата: ,,Месечината, добра и грижлива мајка, целото поле грижливо го покри со својата срмена покривка”, со зборот грижливо означен е начин на кој се вршело, односно се извршило дејството изразно со глаголот во реченицата. Ваквите истакнати зборови се викаат прилози. </vt:lpstr>
      <vt:lpstr>  Отстапување од правилото во дефиницијата:  Во ретки случаи прилозите можат да појаснуваат именки, придавки или други прилози.  На пример: Тој се напи малку вода и заспа (појаснува именка)                       Тој е многу добар човек (појаснува придавка)                       Тој постапува мошне коректно со нас (појаснува прилог).  3. Како се делат прилозите според значењето?  -Според своето значење, прилозите се делат на:   Според своето значење, прилозите се делат на:   1. прилози за време (го означуваат времето во кое се врши или ќе се врши дејството изразено со глаголот. Одговараат на прашањето: Кога?) Пример: Утринава станав рано. Кога стана рано? Утринава.   </vt:lpstr>
      <vt:lpstr> 4. Кои се најфреквентни прилози за време? Најфрекевентни прилози за време се: денес, вчера, утре, кога, сега, потоа, после, тогаш, некогаш, одамна, подоцна, веднаш и др.     2. прилози за место (го означуваат местото каде што се врши или ќе се врши дејството изразено со глаголот. Одговараат на прашањето: Каде?  Пример: Навечер, кога сонцето ќе зајде  и кога горе трепетат ѕвезди,  на небо Месечко се најде-  на чудно коњче тој таму езди...                                                                Ванчо Николески </vt:lpstr>
      <vt:lpstr>5. Кои се најфреквентни прилози за место? - Најфреквентни прилози за место се: каде, близу, далеку, овде, таму, онде, горе, долу, натаму, наваму, напред, назад, лево, десно, налево, тука, некаде, никаде, дома, озгора, оздола итн.  3. прилози за начин (го означуваат начинот на кој се врши дејството изразено со глаголот. Одговараат на прашањето: Како?) Пример: Како ќе си надробиш, така ќе сркаш. </vt:lpstr>
      <vt:lpstr>  6. Кои се најфрекевентни прилози за место? Најфрекевентни прилози за начин се: како, така, вака, добро, лошо, полека, брзо, внимателно, грижливо, тивко, гласно, вешто и др.   *Некои прилози за начин имаат исти форми со придавките во среден род и затоа треба многу да внимаваме при определувањето на нивното значење.  Спореди: Во ливадата остана вечерното палаво ветре (придавка во среден род).                     Ветрето палаво си играше со високите тревки во ливадата (прилог). </vt:lpstr>
      <vt:lpstr>  4. Прилози за количество и степен (означуваат  количество во кое се врши, се вршело или ќе се врши дејството изразено со глаголот. Одговараат на прашњето: Колку?/Во кој степен?)  На пример: Јане многу зборува, ама малку учи.  7. Кои се најфреквентни прилози за количество? Најфрекевентни прилози за количество се: колку, толку, малку, многу, премногу, повеќе, двојно, неколку, доволно и др.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ПАТУВАЊЕ   Денеска многу патував и се изморив. Седнав да се одморам. Се смрачи. Месечината, како добра и грижлива мајка, целото поле грижливо го покри со својата срмена покривка.</dc:title>
  <dc:creator>User</dc:creator>
  <cp:lastModifiedBy>User</cp:lastModifiedBy>
  <cp:revision>14</cp:revision>
  <dcterms:created xsi:type="dcterms:W3CDTF">2020-03-18T09:12:59Z</dcterms:created>
  <dcterms:modified xsi:type="dcterms:W3CDTF">2020-03-18T20:50:02Z</dcterms:modified>
</cp:coreProperties>
</file>