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Rg st="1" end="14"/>
    <p:penClr>
      <a:schemeClr val="tx1"/>
    </p:penClr>
  </p:showPr>
  <p:clrMru>
    <a:srgbClr val="33CC33"/>
    <a:srgbClr val="FF3300"/>
    <a:srgbClr val="FF9900"/>
    <a:srgbClr val="CC00CC"/>
    <a:srgbClr val="FFFF00"/>
    <a:srgbClr val="0000CC"/>
    <a:srgbClr val="CC0099"/>
    <a:srgbClr val="0000FF"/>
    <a:srgbClr val="FF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7FC6F-B947-4BD3-9E50-9E166A8FC361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12BF6-1C9A-4A8E-9203-3339928C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2BF6-1C9A-4A8E-9203-3339928C7C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2BF6-1C9A-4A8E-9203-3339928C7C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6B9CAB-F144-49CF-B400-64E9B012B61A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523425-1357-4711-91CE-ED8E0DDDA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114800"/>
            <a:ext cx="6172200" cy="90376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                ПРИРОДНИ</a:t>
            </a:r>
            <a:br>
              <a:rPr lang="mk-MK" dirty="0" smtClean="0"/>
            </a:br>
            <a:r>
              <a:rPr lang="mk-MK" dirty="0" smtClean="0"/>
              <a:t>                      НАУКИ</a:t>
            </a:r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638800"/>
            <a:ext cx="6172200" cy="1219200"/>
          </a:xfrm>
        </p:spPr>
        <p:txBody>
          <a:bodyPr>
            <a:normAutofit fontScale="85000" lnSpcReduction="20000"/>
          </a:bodyPr>
          <a:lstStyle/>
          <a:p>
            <a:r>
              <a:rPr lang="mk-MK" sz="2400" dirty="0" smtClean="0"/>
              <a:t>                 </a:t>
            </a:r>
          </a:p>
          <a:p>
            <a:pPr algn="r"/>
            <a:r>
              <a:rPr lang="mk-MK" sz="1900" dirty="0" smtClean="0"/>
              <a:t>             </a:t>
            </a:r>
            <a:r>
              <a:rPr lang="en-US" sz="1900" dirty="0" smtClean="0"/>
              <a:t>III </a:t>
            </a:r>
            <a:r>
              <a:rPr lang="mk-MK" sz="1900" dirty="0" smtClean="0"/>
              <a:t>одделение</a:t>
            </a:r>
          </a:p>
          <a:p>
            <a:pPr algn="r"/>
            <a:r>
              <a:rPr lang="mk-MK" sz="1900" dirty="0" smtClean="0"/>
              <a:t>Одд.наставник Елица Митревска</a:t>
            </a:r>
            <a:r>
              <a:rPr lang="en-US" sz="1900" dirty="0" smtClean="0"/>
              <a:t> III</a:t>
            </a:r>
            <a:r>
              <a:rPr lang="mk-MK" sz="1900" dirty="0" smtClean="0"/>
              <a:t> -2 одд.</a:t>
            </a:r>
            <a:endParaRPr lang="en-US" sz="1900" dirty="0" smtClean="0"/>
          </a:p>
          <a:p>
            <a:pPr algn="r"/>
            <a:r>
              <a:rPr lang="mk-MK" sz="1900" dirty="0" smtClean="0"/>
              <a:t>ООУ </a:t>
            </a:r>
            <a:r>
              <a:rPr lang="en-US" sz="1900" dirty="0" smtClean="0"/>
              <a:t>“</a:t>
            </a:r>
            <a:r>
              <a:rPr lang="mk-MK" sz="1900" dirty="0" smtClean="0"/>
              <a:t>Св.Климент Охридски</a:t>
            </a:r>
            <a:r>
              <a:rPr lang="en-US" sz="1900" dirty="0" smtClean="0"/>
              <a:t>“</a:t>
            </a:r>
            <a:r>
              <a:rPr lang="mk-MK" sz="1900" dirty="0" smtClean="0"/>
              <a:t> - Бит</a:t>
            </a:r>
            <a:r>
              <a:rPr lang="mk-MK" sz="1600" dirty="0" smtClean="0"/>
              <a:t>ола</a:t>
            </a:r>
            <a:endParaRPr lang="en-US" sz="1600" dirty="0"/>
          </a:p>
        </p:txBody>
      </p:sp>
      <p:pic>
        <p:nvPicPr>
          <p:cNvPr id="6" name="Picture 5" descr="SETI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28600"/>
            <a:ext cx="6934200" cy="3962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mk-MK" dirty="0" smtClean="0">
                <a:solidFill>
                  <a:srgbClr val="FF0000"/>
                </a:solidFill>
              </a:rPr>
              <a:t>Сетило за допир - КОЖА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mk-MK" dirty="0" smtClean="0">
                <a:solidFill>
                  <a:srgbClr val="FF0066"/>
                </a:solidFill>
              </a:rPr>
              <a:t>Кожата на нашето тело е секаде осетлива на допир.  </a:t>
            </a:r>
          </a:p>
          <a:p>
            <a:r>
              <a:rPr lang="mk-MK" dirty="0" smtClean="0">
                <a:solidFill>
                  <a:srgbClr val="FF0066"/>
                </a:solidFill>
              </a:rPr>
              <a:t>Но најосетливи ни се ДЛАНКИТЕ и УСНИТЕ. </a:t>
            </a:r>
          </a:p>
          <a:p>
            <a:r>
              <a:rPr lang="mk-MK" dirty="0" smtClean="0">
                <a:solidFill>
                  <a:srgbClr val="FF0066"/>
                </a:solidFill>
              </a:rPr>
              <a:t>Преку допир разликуваме форма, текстура, (мазно-рапаво, тврдо-меко),  топло-ладно, ситно-крупно, болка.</a:t>
            </a:r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22531" name="Picture 3" descr="C:\Users\Cpu\Desktop\tekstura-2-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429000"/>
            <a:ext cx="4038600" cy="3124200"/>
          </a:xfrm>
          <a:prstGeom prst="rect">
            <a:avLst/>
          </a:prstGeom>
          <a:noFill/>
        </p:spPr>
      </p:pic>
      <p:pic>
        <p:nvPicPr>
          <p:cNvPr id="22532" name="Picture 4" descr="C:\Users\Cpu\Desktop\toplo lad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2895600" cy="2552700"/>
          </a:xfrm>
          <a:prstGeom prst="rect">
            <a:avLst/>
          </a:prstGeom>
          <a:noFill/>
        </p:spPr>
      </p:pic>
      <p:pic>
        <p:nvPicPr>
          <p:cNvPr id="22533" name="Picture 5" descr="C:\Users\Cpu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124200"/>
            <a:ext cx="234315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mk-MK" sz="2800" dirty="0" smtClean="0">
                <a:solidFill>
                  <a:srgbClr val="FF0066"/>
                </a:solidFill>
              </a:rPr>
              <a:t>Одговори и пополни</a:t>
            </a:r>
            <a:endParaRPr lang="en-US" sz="2800" dirty="0">
              <a:solidFill>
                <a:srgbClr val="FF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467600" cy="578815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mk-MK" sz="2600" dirty="0" smtClean="0">
                <a:solidFill>
                  <a:schemeClr val="bg2"/>
                </a:solidFill>
              </a:rPr>
              <a:t>Наброј ги сетилата!</a:t>
            </a:r>
          </a:p>
          <a:p>
            <a:pPr marL="457200" indent="-457200">
              <a:buFont typeface="+mj-lt"/>
              <a:buAutoNum type="arabicPeriod"/>
            </a:pPr>
            <a:r>
              <a:rPr lang="mk-MK" sz="2600" dirty="0" smtClean="0">
                <a:solidFill>
                  <a:srgbClr val="92D050"/>
                </a:solidFill>
              </a:rPr>
              <a:t>Што чувствуваме преку кожата?</a:t>
            </a:r>
          </a:p>
          <a:p>
            <a:pPr marL="457200" indent="-457200">
              <a:buFont typeface="+mj-lt"/>
              <a:buAutoNum type="arabicPeriod"/>
            </a:pPr>
            <a:r>
              <a:rPr lang="mk-MK" sz="2600" dirty="0" smtClean="0">
                <a:solidFill>
                  <a:srgbClr val="0000FF"/>
                </a:solidFill>
              </a:rPr>
              <a:t>Јазикот е сетило за _____________________.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mk-MK" sz="2600" dirty="0" smtClean="0">
                <a:solidFill>
                  <a:srgbClr val="CC0099"/>
                </a:solidFill>
              </a:rPr>
              <a:t>Ако јадеш жешка супа ,што ќе се случи?</a:t>
            </a:r>
          </a:p>
          <a:p>
            <a:pPr marL="457200" indent="-457200">
              <a:buFont typeface="+mj-lt"/>
              <a:buAutoNum type="arabicPeriod"/>
            </a:pPr>
            <a:r>
              <a:rPr lang="mk-MK" sz="2600" dirty="0" smtClean="0">
                <a:solidFill>
                  <a:srgbClr val="FF0066"/>
                </a:solidFill>
              </a:rPr>
              <a:t>Окото е сетило за _______________________.</a:t>
            </a:r>
          </a:p>
          <a:p>
            <a:pPr marL="457200" indent="-457200">
              <a:buFont typeface="+mj-lt"/>
              <a:buAutoNum type="arabicPeriod"/>
            </a:pPr>
            <a:r>
              <a:rPr lang="mk-MK" sz="2600" dirty="0" smtClean="0"/>
              <a:t>Какво сетило е увото?</a:t>
            </a:r>
          </a:p>
          <a:p>
            <a:pPr marL="457200" indent="-457200">
              <a:buFont typeface="+mj-lt"/>
              <a:buAutoNum type="arabicPeriod"/>
            </a:pPr>
            <a:r>
              <a:rPr lang="mk-MK" sz="2600" dirty="0" smtClean="0">
                <a:solidFill>
                  <a:srgbClr val="FF6600"/>
                </a:solidFill>
              </a:rPr>
              <a:t>Ако слушаме премногу звуци што ќе се случи?</a:t>
            </a:r>
          </a:p>
          <a:p>
            <a:pPr marL="457200" indent="-457200">
              <a:buFont typeface="+mj-lt"/>
              <a:buAutoNum type="arabicPeriod"/>
            </a:pPr>
            <a:r>
              <a:rPr lang="mk-MK" sz="2600" dirty="0" smtClean="0">
                <a:solidFill>
                  <a:srgbClr val="CC0099"/>
                </a:solidFill>
              </a:rPr>
              <a:t>Какво сетило е носот?</a:t>
            </a:r>
          </a:p>
          <a:p>
            <a:pPr marL="457200" indent="-457200">
              <a:buFont typeface="+mj-lt"/>
              <a:buAutoNum type="arabicPeriod"/>
            </a:pPr>
            <a:r>
              <a:rPr lang="mk-MK" sz="2600" dirty="0" smtClean="0"/>
              <a:t>Што се случува со сетилото за мирис ако си болен од грип?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  <a:solidFill>
            <a:srgbClr val="33CC33"/>
          </a:solidFill>
        </p:spPr>
        <p:txBody>
          <a:bodyPr/>
          <a:lstStyle/>
          <a:p>
            <a:r>
              <a:rPr lang="mk-MK" dirty="0" smtClean="0">
                <a:solidFill>
                  <a:srgbClr val="FFFF00"/>
                </a:solidFill>
              </a:rPr>
              <a:t>Дополни  кое сетило го користеше</a:t>
            </a:r>
            <a:r>
              <a:rPr lang="mk-MK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mk-MK" sz="4100" dirty="0" smtClean="0"/>
              <a:t>1. </a:t>
            </a:r>
            <a:r>
              <a:rPr lang="mk-MK" sz="4100" dirty="0" smtClean="0">
                <a:solidFill>
                  <a:srgbClr val="0000FF"/>
                </a:solidFill>
              </a:rPr>
              <a:t>Ова е висока зграда  </a:t>
            </a:r>
            <a:r>
              <a:rPr lang="mk-MK" sz="4100" dirty="0" smtClean="0"/>
              <a:t>________________</a:t>
            </a:r>
            <a:r>
              <a:rPr lang="en-US" sz="4100" dirty="0" smtClean="0"/>
              <a:t> </a:t>
            </a:r>
            <a:endParaRPr lang="mk-MK" sz="4100" dirty="0" smtClean="0"/>
          </a:p>
          <a:p>
            <a:pPr>
              <a:buNone/>
            </a:pPr>
            <a:r>
              <a:rPr lang="mk-MK" sz="4100" dirty="0" smtClean="0"/>
              <a:t>2. </a:t>
            </a:r>
            <a:r>
              <a:rPr lang="mk-MK" sz="4100" dirty="0" smtClean="0">
                <a:solidFill>
                  <a:srgbClr val="FF0000"/>
                </a:solidFill>
              </a:rPr>
              <a:t>Убава е тортата </a:t>
            </a:r>
            <a:r>
              <a:rPr lang="mk-MK" sz="4100" dirty="0" smtClean="0"/>
              <a:t>____________________</a:t>
            </a:r>
            <a:endParaRPr lang="en-US" sz="4100" dirty="0" smtClean="0"/>
          </a:p>
          <a:p>
            <a:pPr>
              <a:buNone/>
            </a:pPr>
            <a:r>
              <a:rPr lang="mk-MK" sz="4100" dirty="0" smtClean="0"/>
              <a:t>3.</a:t>
            </a:r>
            <a:r>
              <a:rPr lang="mk-MK" sz="4100" dirty="0" smtClean="0">
                <a:solidFill>
                  <a:srgbClr val="CC0099"/>
                </a:solidFill>
              </a:rPr>
              <a:t>Кошулата е свилена </a:t>
            </a:r>
            <a:r>
              <a:rPr lang="mk-MK" sz="4100" dirty="0" smtClean="0"/>
              <a:t>_________________</a:t>
            </a:r>
            <a:endParaRPr lang="en-US" sz="4100" dirty="0" smtClean="0"/>
          </a:p>
          <a:p>
            <a:pPr>
              <a:buNone/>
            </a:pPr>
            <a:r>
              <a:rPr lang="mk-MK" sz="4100" dirty="0" smtClean="0"/>
              <a:t>4.</a:t>
            </a:r>
            <a:r>
              <a:rPr lang="mk-MK" sz="4100" dirty="0" smtClean="0">
                <a:solidFill>
                  <a:srgbClr val="33CC33"/>
                </a:solidFill>
              </a:rPr>
              <a:t>Колку убаво мириса морето</a:t>
            </a:r>
            <a:r>
              <a:rPr lang="mk-MK" sz="4100" dirty="0" smtClean="0"/>
              <a:t> __________</a:t>
            </a:r>
            <a:endParaRPr lang="en-US" sz="4100" dirty="0" smtClean="0"/>
          </a:p>
          <a:p>
            <a:pPr>
              <a:buNone/>
            </a:pPr>
            <a:r>
              <a:rPr lang="mk-MK" sz="4100" dirty="0" smtClean="0">
                <a:solidFill>
                  <a:srgbClr val="0000CC"/>
                </a:solidFill>
              </a:rPr>
              <a:t>5.Слушам прекрасна музика </a:t>
            </a:r>
            <a:r>
              <a:rPr lang="mk-MK" sz="4100" dirty="0" smtClean="0"/>
              <a:t>___________</a:t>
            </a:r>
            <a:endParaRPr lang="en-US" sz="4100" dirty="0" smtClean="0"/>
          </a:p>
          <a:p>
            <a:pPr>
              <a:buNone/>
            </a:pPr>
            <a:r>
              <a:rPr lang="mk-MK" sz="4100" dirty="0" smtClean="0"/>
              <a:t>6.</a:t>
            </a:r>
            <a:r>
              <a:rPr lang="mk-MK" sz="4100" dirty="0" smtClean="0">
                <a:solidFill>
                  <a:srgbClr val="FF3300"/>
                </a:solidFill>
              </a:rPr>
              <a:t>Чајникот е врел </a:t>
            </a:r>
            <a:r>
              <a:rPr lang="mk-MK" sz="4100" dirty="0" smtClean="0"/>
              <a:t>____________________</a:t>
            </a:r>
            <a:endParaRPr lang="en-US" sz="4100" dirty="0" smtClean="0"/>
          </a:p>
          <a:p>
            <a:pPr>
              <a:buNone/>
            </a:pPr>
            <a:r>
              <a:rPr lang="mk-MK" sz="4100" dirty="0" smtClean="0"/>
              <a:t>7.</a:t>
            </a:r>
            <a:r>
              <a:rPr lang="mk-MK" sz="4100" dirty="0" smtClean="0">
                <a:solidFill>
                  <a:srgbClr val="FF9900"/>
                </a:solidFill>
              </a:rPr>
              <a:t>Тој има убави очи</a:t>
            </a:r>
            <a:r>
              <a:rPr lang="mk-MK" sz="4100" dirty="0" smtClean="0"/>
              <a:t>___________________</a:t>
            </a:r>
            <a:endParaRPr lang="en-US" sz="4100" dirty="0" smtClean="0"/>
          </a:p>
          <a:p>
            <a:pPr>
              <a:buNone/>
            </a:pPr>
            <a:r>
              <a:rPr lang="mk-MK" sz="4100" dirty="0" smtClean="0"/>
              <a:t>8 </a:t>
            </a:r>
            <a:r>
              <a:rPr lang="mk-MK" sz="4100" dirty="0" smtClean="0">
                <a:solidFill>
                  <a:srgbClr val="CC00CC"/>
                </a:solidFill>
              </a:rPr>
              <a:t>Ана има температурата </a:t>
            </a:r>
            <a:r>
              <a:rPr lang="mk-MK" sz="4100" dirty="0" smtClean="0"/>
              <a:t>______________</a:t>
            </a:r>
            <a:endParaRPr lang="en-US" sz="4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mk-MK" dirty="0" smtClean="0"/>
              <a:t>Дополни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3657600" cy="5181600"/>
          </a:xfrm>
        </p:spPr>
        <p:txBody>
          <a:bodyPr/>
          <a:lstStyle/>
          <a:p>
            <a:r>
              <a:rPr lang="mk-MK" b="1" dirty="0" smtClean="0"/>
              <a:t>ПРИЈАТНИ ЗВУЦИ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914400"/>
            <a:ext cx="3657600" cy="5257800"/>
          </a:xfrm>
        </p:spPr>
        <p:txBody>
          <a:bodyPr/>
          <a:lstStyle/>
          <a:p>
            <a:r>
              <a:rPr lang="mk-MK" b="1" dirty="0" smtClean="0"/>
              <a:t>НЕПРИЈАТНИ ЗВУЦИ</a:t>
            </a:r>
            <a:endParaRPr lang="en-US" dirty="0"/>
          </a:p>
        </p:txBody>
      </p:sp>
      <p:pic>
        <p:nvPicPr>
          <p:cNvPr id="1026" name="Picture 4" descr="C:\Documents and Settings\Korisnik\Local Settings\Temporary Internet Files\Content.Word\FiveSense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828800"/>
            <a:ext cx="1066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C:\Documents and Settings\Korisnik\Local Settings\Temporary Internet Files\Content.Word\FiveSense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106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Дополни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3657600" cy="5410200"/>
          </a:xfrm>
        </p:spPr>
        <p:txBody>
          <a:bodyPr/>
          <a:lstStyle/>
          <a:p>
            <a:r>
              <a:rPr lang="mk-MK" b="1" dirty="0" smtClean="0">
                <a:solidFill>
                  <a:srgbClr val="FF3300"/>
                </a:solidFill>
              </a:rPr>
              <a:t>СЛАТКО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838200"/>
            <a:ext cx="3657600" cy="5334000"/>
          </a:xfrm>
        </p:spPr>
        <p:txBody>
          <a:bodyPr/>
          <a:lstStyle/>
          <a:p>
            <a:r>
              <a:rPr lang="mk-MK" b="1" dirty="0" smtClean="0">
                <a:solidFill>
                  <a:srgbClr val="33CC33"/>
                </a:solidFill>
              </a:rPr>
              <a:t>КИСЕЛО</a:t>
            </a:r>
            <a:endParaRPr lang="en-US" dirty="0">
              <a:solidFill>
                <a:srgbClr val="33CC33"/>
              </a:solidFill>
            </a:endParaRPr>
          </a:p>
        </p:txBody>
      </p:sp>
      <p:pic>
        <p:nvPicPr>
          <p:cNvPr id="2050" name="Picture 10" descr="C:\Documents and Settings\Korisnik\Local Settings\Temporary Internet Files\Content.Word\FiveSenses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3" descr="C:\Documents and Settings\Korisnik\Local Settings\Temporary Internet Files\Content.Word\FiveSense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71600"/>
            <a:ext cx="1295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16764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mk-MK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Луѓето имаат </a:t>
            </a:r>
            <a:r>
              <a:rPr lang="mk-M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mk-MK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сетила. Човекот преку сетилата и нивната всрка со мозокот, дознава што се случува во надворешната средина и реагира на соодветен начин</a:t>
            </a:r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6858000" cy="4474536"/>
          </a:xfrm>
        </p:spPr>
        <p:txBody>
          <a:bodyPr/>
          <a:lstStyle/>
          <a:p>
            <a:endParaRPr lang="mk-MK" dirty="0" smtClean="0"/>
          </a:p>
          <a:p>
            <a:endParaRPr lang="en-US" dirty="0"/>
          </a:p>
        </p:txBody>
      </p:sp>
      <p:pic>
        <p:nvPicPr>
          <p:cNvPr id="6" name="Picture 5" descr="SETILA 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81200"/>
            <a:ext cx="5181600" cy="4350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2556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mk-MK" sz="4400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Сетилни органи</a:t>
            </a:r>
            <a:endParaRPr lang="en-US" sz="4400" b="1" i="1" u="sng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mk-MK" sz="4000" dirty="0" smtClean="0"/>
              <a:t>Сетило за </a:t>
            </a:r>
            <a:r>
              <a:rPr lang="mk-MK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вид  -  ОКО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mk-MK" sz="4000" dirty="0" smtClean="0"/>
              <a:t>Сетило за </a:t>
            </a:r>
            <a:r>
              <a:rPr lang="mk-MK" sz="4000" b="1" dirty="0" smtClean="0">
                <a:solidFill>
                  <a:srgbClr val="00B050"/>
                </a:solidFill>
              </a:rPr>
              <a:t>мирис - НОС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mk-MK" sz="4000" dirty="0" smtClean="0"/>
              <a:t>Сетило за </a:t>
            </a:r>
            <a:r>
              <a:rPr lang="mk-MK" sz="4000" b="1" dirty="0" smtClean="0">
                <a:solidFill>
                  <a:schemeClr val="accent1"/>
                </a:solidFill>
              </a:rPr>
              <a:t>слух -  УВО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mk-MK" sz="4000" dirty="0" smtClean="0"/>
              <a:t>Сетило за </a:t>
            </a:r>
            <a:r>
              <a:rPr lang="mk-MK" sz="4000" b="1" dirty="0" smtClean="0">
                <a:solidFill>
                  <a:srgbClr val="FF0000"/>
                </a:solidFill>
              </a:rPr>
              <a:t>вкус -  ЈАЗИК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mk-MK" sz="4000" dirty="0" smtClean="0"/>
              <a:t>Сетило за </a:t>
            </a:r>
            <a:r>
              <a:rPr lang="mk-MK" sz="4000" b="1" dirty="0" smtClean="0">
                <a:solidFill>
                  <a:srgbClr val="7030A0"/>
                </a:solidFill>
              </a:rPr>
              <a:t>допир -  КОЖА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mk-MK" sz="4400" dirty="0" smtClean="0">
                <a:solidFill>
                  <a:srgbClr val="00B0F0"/>
                </a:solidFill>
              </a:rPr>
              <a:t>Сетило за вид - ОКО</a:t>
            </a:r>
            <a:endParaRPr lang="en-US" sz="44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219200"/>
            <a:ext cx="3657600" cy="4953000"/>
          </a:xfrm>
        </p:spPr>
        <p:txBody>
          <a:bodyPr>
            <a:normAutofit/>
          </a:bodyPr>
          <a:lstStyle/>
          <a:p>
            <a:r>
              <a:rPr lang="mk-MK" sz="2800" dirty="0" smtClean="0">
                <a:solidFill>
                  <a:srgbClr val="7030A0"/>
                </a:solidFill>
              </a:rPr>
              <a:t>Очите примаат светлосни дразби, разликуваат светло- темно, движења, бои, форми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7" name="Content Placeholder 6" descr="color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4724400"/>
            <a:ext cx="2438400" cy="1905000"/>
          </a:xfrm>
        </p:spPr>
      </p:pic>
      <p:pic>
        <p:nvPicPr>
          <p:cNvPr id="3074" name="Picture 2" descr="C:\Users\Cpu\Desktop\css-sha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24400"/>
            <a:ext cx="1905000" cy="1600200"/>
          </a:xfrm>
          <a:prstGeom prst="rect">
            <a:avLst/>
          </a:prstGeom>
          <a:noFill/>
        </p:spPr>
      </p:pic>
      <p:pic>
        <p:nvPicPr>
          <p:cNvPr id="3075" name="Picture 3" descr="C:\Users\Cpu\Desktop\54707458-kids-play-enjoy-spring-and-kids-plaing-arrival-warm-summer-and-little-kids-happy-spring-playing-w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114800" cy="3657600"/>
          </a:xfrm>
          <a:prstGeom prst="rect">
            <a:avLst/>
          </a:prstGeom>
          <a:noFill/>
        </p:spPr>
      </p:pic>
      <p:pic>
        <p:nvPicPr>
          <p:cNvPr id="3076" name="Picture 4" descr="C:\Users\Cpu\Desktop\Na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114800"/>
            <a:ext cx="28956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>
            <a:normAutofit/>
          </a:bodyPr>
          <a:lstStyle/>
          <a:p>
            <a:pPr algn="ctr"/>
            <a:r>
              <a:rPr lang="mk-MK" sz="2400" b="1" dirty="0" smtClean="0">
                <a:solidFill>
                  <a:srgbClr val="FF3300"/>
                </a:solidFill>
              </a:rPr>
              <a:t>Како гледаме?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mk-MK" sz="2100" dirty="0" smtClean="0">
                <a:solidFill>
                  <a:srgbClr val="0000FF"/>
                </a:solidFill>
              </a:rPr>
              <a:t>Светлосните зраци што паѓаат на предметот, се одбиваат и влегуваат во нашето око. Преку шареницата тие стигнуваат до очната леќа. Таа ги собира, и формира  смалена и првртена слика од предметот. Од окото сигналите се испраќаат во мозокот, каде што се формира реална слика од предметот. </a:t>
            </a:r>
          </a:p>
          <a:p>
            <a:endParaRPr lang="en-US" dirty="0"/>
          </a:p>
        </p:txBody>
      </p:sp>
      <p:pic>
        <p:nvPicPr>
          <p:cNvPr id="4098" name="Picture 2" descr="C:\Users\Cpu\Desktop\oko-anatom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76600"/>
            <a:ext cx="6629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mk-MK" dirty="0" smtClean="0">
                <a:solidFill>
                  <a:srgbClr val="FF0000"/>
                </a:solidFill>
              </a:rPr>
              <a:t>Сетило за слух-  УВО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mk-MK" dirty="0" smtClean="0"/>
              <a:t>Преку сетилото за слух ги примаме сите звучни дразби</a:t>
            </a:r>
          </a:p>
          <a:p>
            <a:r>
              <a:rPr lang="mk-MK" dirty="0" smtClean="0"/>
              <a:t>Музика</a:t>
            </a:r>
          </a:p>
          <a:p>
            <a:r>
              <a:rPr lang="mk-MK" dirty="0" smtClean="0"/>
              <a:t>Гласови</a:t>
            </a:r>
          </a:p>
          <a:p>
            <a:r>
              <a:rPr lang="mk-MK" dirty="0" smtClean="0"/>
              <a:t>Звуци од природата</a:t>
            </a:r>
          </a:p>
          <a:p>
            <a:r>
              <a:rPr lang="mk-MK" dirty="0" smtClean="0"/>
              <a:t>Шумови</a:t>
            </a:r>
          </a:p>
          <a:p>
            <a:r>
              <a:rPr lang="mk-MK" dirty="0" smtClean="0"/>
              <a:t>Говор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>
                <a:solidFill>
                  <a:srgbClr val="CC0099"/>
                </a:solidFill>
              </a:rPr>
              <a:t>Пријатни звуци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>
              <a:solidFill>
                <a:srgbClr val="FF0066"/>
              </a:solidFill>
            </a:endParaRPr>
          </a:p>
          <a:p>
            <a:pPr>
              <a:buNone/>
            </a:pPr>
            <a:r>
              <a:rPr lang="mk-MK" dirty="0" smtClean="0">
                <a:solidFill>
                  <a:srgbClr val="FF0066"/>
                </a:solidFill>
              </a:rPr>
              <a:t>Непријатни звуци</a:t>
            </a:r>
          </a:p>
        </p:txBody>
      </p:sp>
      <p:pic>
        <p:nvPicPr>
          <p:cNvPr id="5123" name="Picture 3" descr="C:\Users\Cpu\Desktop\KLAV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057400"/>
            <a:ext cx="1676400" cy="1752600"/>
          </a:xfrm>
          <a:prstGeom prst="rect">
            <a:avLst/>
          </a:prstGeom>
          <a:noFill/>
        </p:spPr>
      </p:pic>
      <p:pic>
        <p:nvPicPr>
          <p:cNvPr id="5124" name="Picture 4" descr="C:\Users\Cpu\Desktop\buca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267200"/>
            <a:ext cx="4267200" cy="2362200"/>
          </a:xfrm>
          <a:prstGeom prst="rect">
            <a:avLst/>
          </a:prstGeom>
          <a:noFill/>
        </p:spPr>
      </p:pic>
      <p:pic>
        <p:nvPicPr>
          <p:cNvPr id="5125" name="Picture 5" descr="C:\Users\Cpu\Desktop\Pti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286000"/>
            <a:ext cx="1295399" cy="1289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mk-MK" dirty="0" smtClean="0">
                <a:solidFill>
                  <a:srgbClr val="006600"/>
                </a:solidFill>
              </a:rPr>
              <a:t>Како слушаме?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/>
          </a:bodyPr>
          <a:lstStyle/>
          <a:p>
            <a:r>
              <a:rPr lang="mk-MK" sz="2000" dirty="0" smtClean="0">
                <a:solidFill>
                  <a:srgbClr val="00B0F0"/>
                </a:solidFill>
              </a:rPr>
              <a:t>Звуците поминуваат низ </a:t>
            </a:r>
            <a:r>
              <a:rPr lang="mk-MK" sz="2000" dirty="0" smtClean="0">
                <a:solidFill>
                  <a:srgbClr val="0070C0"/>
                </a:solidFill>
              </a:rPr>
              <a:t>надворешното уво-школка</a:t>
            </a:r>
            <a:r>
              <a:rPr lang="mk-MK" sz="2000" dirty="0" smtClean="0">
                <a:solidFill>
                  <a:srgbClr val="00B0F0"/>
                </a:solidFill>
              </a:rPr>
              <a:t>, низ </a:t>
            </a:r>
            <a:r>
              <a:rPr lang="mk-MK" sz="2000" dirty="0" smtClean="0">
                <a:solidFill>
                  <a:srgbClr val="0070C0"/>
                </a:solidFill>
              </a:rPr>
              <a:t>ушниот канал</a:t>
            </a:r>
            <a:r>
              <a:rPr lang="mk-MK" sz="2000" dirty="0" smtClean="0">
                <a:solidFill>
                  <a:srgbClr val="00B0F0"/>
                </a:solidFill>
              </a:rPr>
              <a:t>, го растреперуваат </a:t>
            </a:r>
            <a:r>
              <a:rPr lang="mk-MK" sz="2000" dirty="0" smtClean="0">
                <a:solidFill>
                  <a:srgbClr val="FF0000"/>
                </a:solidFill>
              </a:rPr>
              <a:t>ушното тапанче</a:t>
            </a:r>
            <a:r>
              <a:rPr lang="mk-MK" sz="2000" dirty="0" smtClean="0">
                <a:solidFill>
                  <a:srgbClr val="00B0F0"/>
                </a:solidFill>
              </a:rPr>
              <a:t>. Треперењето се пренесува од </a:t>
            </a:r>
            <a:r>
              <a:rPr lang="mk-MK" sz="2000" dirty="0" smtClean="0">
                <a:solidFill>
                  <a:srgbClr val="0070C0"/>
                </a:solidFill>
              </a:rPr>
              <a:t>средното уво </a:t>
            </a:r>
            <a:r>
              <a:rPr lang="mk-MK" sz="2000" dirty="0" smtClean="0">
                <a:solidFill>
                  <a:srgbClr val="00B0F0"/>
                </a:solidFill>
              </a:rPr>
              <a:t>до </a:t>
            </a:r>
            <a:r>
              <a:rPr lang="mk-MK" sz="2000" dirty="0" smtClean="0">
                <a:solidFill>
                  <a:srgbClr val="0070C0"/>
                </a:solidFill>
              </a:rPr>
              <a:t>внатрешното уво</a:t>
            </a:r>
            <a:r>
              <a:rPr lang="mk-MK" sz="2000" dirty="0" smtClean="0">
                <a:solidFill>
                  <a:srgbClr val="00B0F0"/>
                </a:solidFill>
              </a:rPr>
              <a:t>. Од тука дразбите одат мозокот.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Users\Cpu\Desktop\delovi-na-uvo.p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797480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mk-MK" dirty="0" smtClean="0">
                <a:solidFill>
                  <a:srgbClr val="FF3300"/>
                </a:solidFill>
              </a:rPr>
              <a:t>Сетило за мирис- НОС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467600" cy="5483352"/>
          </a:xfrm>
        </p:spPr>
        <p:txBody>
          <a:bodyPr/>
          <a:lstStyle/>
          <a:p>
            <a:r>
              <a:rPr lang="mk-MK" dirty="0" smtClean="0"/>
              <a:t>Во носот има многу ситни делови на кои се лепат честичките и се разложуваат. Така ние мирисаме.</a:t>
            </a:r>
          </a:p>
          <a:p>
            <a:endParaRPr lang="en-US" dirty="0"/>
          </a:p>
        </p:txBody>
      </p:sp>
      <p:pic>
        <p:nvPicPr>
          <p:cNvPr id="7170" name="Picture 2" descr="C:\Users\Cpu\Desktop\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040" y="1905000"/>
            <a:ext cx="3833832" cy="2971800"/>
          </a:xfrm>
          <a:prstGeom prst="rect">
            <a:avLst/>
          </a:prstGeom>
          <a:noFill/>
        </p:spPr>
      </p:pic>
      <p:sp>
        <p:nvSpPr>
          <p:cNvPr id="7172" name="AutoShape 4" descr="C:\Users\Cpu\Desktop\stinky-smell-smelly-food-concept-260nw-1101826256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C:\Users\Cpu\Desktop\stinky-smell-smelly-food-concept-260nw-1101826256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Резултат со слика за food drawings sm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Резултат со слика за smel for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9" name="Picture 11" descr="C:\Users\Cpu\Desktop\ru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62201"/>
            <a:ext cx="1743075" cy="1905000"/>
          </a:xfrm>
          <a:prstGeom prst="rect">
            <a:avLst/>
          </a:prstGeom>
          <a:noFill/>
        </p:spPr>
      </p:pic>
      <p:pic>
        <p:nvPicPr>
          <p:cNvPr id="7180" name="Picture 12" descr="C:\Users\Cpu\Desktop\image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2209800"/>
            <a:ext cx="1975557" cy="1905000"/>
          </a:xfrm>
          <a:prstGeom prst="rect">
            <a:avLst/>
          </a:prstGeom>
          <a:noFill/>
        </p:spPr>
      </p:pic>
      <p:pic>
        <p:nvPicPr>
          <p:cNvPr id="7181" name="Picture 13" descr="C:\Users\Cpu\Desktop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267200"/>
            <a:ext cx="2057400" cy="2057400"/>
          </a:xfrm>
          <a:prstGeom prst="rect">
            <a:avLst/>
          </a:prstGeom>
          <a:noFill/>
        </p:spPr>
      </p:pic>
      <p:pic>
        <p:nvPicPr>
          <p:cNvPr id="7182" name="Picture 14" descr="C:\Users\Cpu\Desktop\download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191000"/>
            <a:ext cx="2524125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mk-MK" dirty="0" smtClean="0">
                <a:solidFill>
                  <a:srgbClr val="FF0000"/>
                </a:solidFill>
              </a:rPr>
              <a:t>Сетило за вкус - ЈАЗИК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/>
          <a:lstStyle/>
          <a:p>
            <a:r>
              <a:rPr lang="mk-MK" dirty="0" smtClean="0">
                <a:solidFill>
                  <a:srgbClr val="00B050"/>
                </a:solidFill>
              </a:rPr>
              <a:t>На јазикот има многу мали брадавички кои препознаваат вкусот (ги има на непцето и грлото).       </a:t>
            </a:r>
            <a:r>
              <a:rPr lang="mk-MK" dirty="0" smtClean="0"/>
              <a:t>          </a:t>
            </a:r>
          </a:p>
          <a:p>
            <a:r>
              <a:rPr lang="mk-MK" dirty="0" smtClean="0"/>
              <a:t>                             </a:t>
            </a:r>
            <a:r>
              <a:rPr lang="mk-MK" dirty="0" smtClean="0">
                <a:solidFill>
                  <a:srgbClr val="CC0099"/>
                </a:solidFill>
              </a:rPr>
              <a:t>ЈАЗИК</a:t>
            </a:r>
            <a:endParaRPr lang="en-US" dirty="0">
              <a:solidFill>
                <a:srgbClr val="CC0099"/>
              </a:solidFill>
            </a:endParaRPr>
          </a:p>
        </p:txBody>
      </p:sp>
      <p:pic>
        <p:nvPicPr>
          <p:cNvPr id="4" name="Picture 3" descr="Резултат со слика за setilni organi za de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67000"/>
            <a:ext cx="6172200" cy="347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403</TotalTime>
  <Words>416</Words>
  <Application>Microsoft Office PowerPoint</Application>
  <PresentationFormat>On-screen Show (4:3)</PresentationFormat>
  <Paragraphs>68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                ПРИРОДНИ                       НАУКИ             </vt:lpstr>
      <vt:lpstr>Луѓето имаат 5 сетила. Човекот преку сетилата и нивната всрка со мозокот, дознава што се случува во надворешната средина и реагира на соодветен начин.</vt:lpstr>
      <vt:lpstr>Сетилни органи</vt:lpstr>
      <vt:lpstr>Сетило за вид - ОКО</vt:lpstr>
      <vt:lpstr>Како гледаме?</vt:lpstr>
      <vt:lpstr>Сетило за слух-  УВО</vt:lpstr>
      <vt:lpstr>Како слушаме?</vt:lpstr>
      <vt:lpstr>Сетило за мирис- НОС</vt:lpstr>
      <vt:lpstr>Сетило за вкус - ЈАЗИК</vt:lpstr>
      <vt:lpstr>Сетило за допир - КОЖА</vt:lpstr>
      <vt:lpstr>Одговори и пополни</vt:lpstr>
      <vt:lpstr>Дополни  кое сетило го користеше!</vt:lpstr>
      <vt:lpstr>Дополни</vt:lpstr>
      <vt:lpstr>Дополни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ПРИРОДНИ НАУКИ</dc:title>
  <dc:creator>Cpu</dc:creator>
  <cp:lastModifiedBy>Cpu</cp:lastModifiedBy>
  <cp:revision>41</cp:revision>
  <dcterms:created xsi:type="dcterms:W3CDTF">2020-03-17T11:38:35Z</dcterms:created>
  <dcterms:modified xsi:type="dcterms:W3CDTF">2020-03-17T19:41:19Z</dcterms:modified>
</cp:coreProperties>
</file>