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533" y="1043189"/>
            <a:ext cx="8825658" cy="4545561"/>
          </a:xfrm>
        </p:spPr>
        <p:txBody>
          <a:bodyPr/>
          <a:lstStyle/>
          <a:p>
            <a:r>
              <a:rPr lang="mk-MK" sz="5400" dirty="0" smtClean="0"/>
              <a:t>Периметар и плоштина на правилен многуаголник</a:t>
            </a:r>
            <a:br>
              <a:rPr lang="mk-MK" sz="5400" dirty="0" smtClean="0"/>
            </a:br>
            <a:r>
              <a:rPr lang="mk-MK" sz="5400" dirty="0"/>
              <a:t/>
            </a:r>
            <a:br>
              <a:rPr lang="mk-MK" sz="5400" dirty="0"/>
            </a:br>
            <a:r>
              <a:rPr lang="mk-MK" sz="5400" dirty="0" smtClean="0"/>
              <a:t/>
            </a:r>
            <a:br>
              <a:rPr lang="mk-MK" sz="5400" dirty="0" smtClean="0"/>
            </a:br>
            <a:r>
              <a:rPr lang="mk-MK" sz="2400" dirty="0" smtClean="0">
                <a:solidFill>
                  <a:schemeClr val="accent3">
                    <a:lumMod val="75000"/>
                  </a:schemeClr>
                </a:solidFill>
              </a:rPr>
              <a:t>СОТУ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”</a:t>
            </a:r>
            <a:r>
              <a:rPr lang="mk-MK" sz="2400" dirty="0" smtClean="0">
                <a:solidFill>
                  <a:schemeClr val="accent3">
                    <a:lumMod val="75000"/>
                  </a:schemeClr>
                </a:solidFill>
              </a:rPr>
              <a:t>Ѓорѓи Наумов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”</a:t>
            </a:r>
            <a:r>
              <a:rPr lang="mk-MK" sz="2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mk-MK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mk-MK" sz="2400" dirty="0" smtClean="0">
                <a:solidFill>
                  <a:schemeClr val="accent3">
                    <a:lumMod val="75000"/>
                  </a:schemeClr>
                </a:solidFill>
              </a:rPr>
              <a:t>Математика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II-9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mk-MK" sz="2400" dirty="0" smtClean="0">
                <a:solidFill>
                  <a:schemeClr val="accent3">
                    <a:lumMod val="75000"/>
                  </a:schemeClr>
                </a:solidFill>
              </a:rPr>
              <a:t>Наставник: Татијана Јовановска</a:t>
            </a:r>
            <a:endParaRPr lang="mk-MK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54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12124"/>
            <a:ext cx="8946541" cy="5836275"/>
          </a:xfrm>
        </p:spPr>
        <p:txBody>
          <a:bodyPr/>
          <a:lstStyle/>
          <a:p>
            <a:r>
              <a:rPr lang="mk-MK" dirty="0" smtClean="0"/>
              <a:t>Конвексен многуаголник на кој сите страни му се еднакви и сите агли му се еднакви се вика ПРАВИЛЕН МНОГУАГОЛНИК</a:t>
            </a:r>
          </a:p>
          <a:p>
            <a:r>
              <a:rPr lang="mk-MK" dirty="0" smtClean="0"/>
              <a:t>Периметар на правилен мнгуаголник се пресметува со формулата </a:t>
            </a:r>
            <a:r>
              <a:rPr lang="en-US" dirty="0" smtClean="0"/>
              <a:t>L=</a:t>
            </a:r>
            <a:r>
              <a:rPr lang="en-US" dirty="0" err="1" smtClean="0"/>
              <a:t>n</a:t>
            </a:r>
            <a:r>
              <a:rPr lang="en-US" dirty="0" err="1" smtClean="0">
                <a:sym typeface="Symbol" panose="05050102010706020507" pitchFamily="18" charset="2"/>
              </a:rPr>
              <a:t>a</a:t>
            </a:r>
            <a:endParaRPr lang="en-US" dirty="0" smtClean="0">
              <a:sym typeface="Symbol" panose="05050102010706020507" pitchFamily="18" charset="2"/>
            </a:endParaRPr>
          </a:p>
          <a:p>
            <a:r>
              <a:rPr lang="mk-MK" dirty="0" smtClean="0">
                <a:sym typeface="Symbol" panose="05050102010706020507" pitchFamily="18" charset="2"/>
              </a:rPr>
              <a:t>Пример 1. Да се пресмета периметарот на правилен шестаголник многуаголник со страна 5 </a:t>
            </a:r>
            <a:r>
              <a:rPr lang="en-US" dirty="0" smtClean="0">
                <a:sym typeface="Symbol" panose="05050102010706020507" pitchFamily="18" charset="2"/>
              </a:rPr>
              <a:t>cm.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n=6 (</a:t>
            </a:r>
            <a:r>
              <a:rPr lang="mk-MK" dirty="0" smtClean="0">
                <a:sym typeface="Symbol" panose="05050102010706020507" pitchFamily="18" charset="2"/>
              </a:rPr>
              <a:t>бидејќи има 6 страни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r>
              <a:rPr lang="mk-MK" dirty="0" smtClean="0">
                <a:sym typeface="Symbol" panose="05050102010706020507" pitchFamily="18" charset="2"/>
              </a:rPr>
              <a:t>, </a:t>
            </a:r>
            <a:r>
              <a:rPr lang="en-US" dirty="0" smtClean="0">
                <a:sym typeface="Symbol" panose="05050102010706020507" pitchFamily="18" charset="2"/>
              </a:rPr>
              <a:t>a=5 cm.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L=</a:t>
            </a:r>
            <a:r>
              <a:rPr lang="en-US" dirty="0" err="1" smtClean="0">
                <a:sym typeface="Symbol" panose="05050102010706020507" pitchFamily="18" charset="2"/>
              </a:rPr>
              <a:t>na</a:t>
            </a:r>
            <a:r>
              <a:rPr lang="en-US" dirty="0" smtClean="0">
                <a:sym typeface="Symbol" panose="05050102010706020507" pitchFamily="18" charset="2"/>
              </a:rPr>
              <a:t>= 65cm=30 cm</a:t>
            </a:r>
            <a:endParaRPr lang="mk-MK" dirty="0" smtClean="0">
              <a:sym typeface="Symbol" panose="05050102010706020507" pitchFamily="18" charset="2"/>
            </a:endParaRPr>
          </a:p>
          <a:p>
            <a:r>
              <a:rPr lang="mk-MK" dirty="0" smtClean="0">
                <a:sym typeface="Symbol" panose="05050102010706020507" pitchFamily="18" charset="2"/>
              </a:rPr>
              <a:t>Задача1. Пресметај го периметарот на правилен петаголник</a:t>
            </a:r>
            <a:endParaRPr lang="en-US" dirty="0" smtClean="0">
              <a:sym typeface="Symbol" panose="05050102010706020507" pitchFamily="18" charset="2"/>
            </a:endParaRPr>
          </a:p>
          <a:p>
            <a:r>
              <a:rPr lang="mk-MK" dirty="0" smtClean="0">
                <a:sym typeface="Symbol" panose="05050102010706020507" pitchFamily="18" charset="2"/>
              </a:rPr>
              <a:t> со страна 3,4 </a:t>
            </a:r>
            <a:r>
              <a:rPr lang="en-US" dirty="0" smtClean="0">
                <a:sym typeface="Symbol" panose="05050102010706020507" pitchFamily="18" charset="2"/>
              </a:rPr>
              <a:t>dm.</a:t>
            </a:r>
          </a:p>
          <a:p>
            <a:r>
              <a:rPr lang="mk-MK" dirty="0" smtClean="0">
                <a:sym typeface="Symbol" panose="05050102010706020507" pitchFamily="18" charset="2"/>
              </a:rPr>
              <a:t>Околу секој правилен многуаголник може да се опише кружница</a:t>
            </a:r>
          </a:p>
          <a:p>
            <a:r>
              <a:rPr lang="mk-MK" dirty="0" smtClean="0">
                <a:sym typeface="Symbol" panose="05050102010706020507" pitchFamily="18" charset="2"/>
              </a:rPr>
              <a:t>Во секој правилен многуаголник може да се впише кружница</a:t>
            </a:r>
          </a:p>
          <a:p>
            <a:r>
              <a:rPr lang="mk-MK" dirty="0" smtClean="0">
                <a:sym typeface="Symbol" panose="05050102010706020507" pitchFamily="18" charset="2"/>
              </a:rPr>
              <a:t>Тие две кружници се концентрични и нивниот центар се вика ЦЕНТАР на правилниот многуаголник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42911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6" y="425003"/>
            <a:ext cx="5228821" cy="4043966"/>
          </a:xfrm>
        </p:spPr>
      </p:pic>
      <p:sp>
        <p:nvSpPr>
          <p:cNvPr id="5" name="TextBox 4"/>
          <p:cNvSpPr txBox="1"/>
          <p:nvPr/>
        </p:nvSpPr>
        <p:spPr>
          <a:xfrm>
            <a:off x="6040192" y="592428"/>
            <a:ext cx="60144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Во правилен многуаголник, страната </a:t>
            </a:r>
            <a:r>
              <a:rPr lang="en-US" dirty="0" smtClean="0"/>
              <a:t>a, </a:t>
            </a:r>
            <a:r>
              <a:rPr lang="mk-MK" dirty="0" smtClean="0"/>
              <a:t>радиусот на опишаната кружница </a:t>
            </a:r>
            <a:r>
              <a:rPr lang="en-US" dirty="0" smtClean="0"/>
              <a:t>R</a:t>
            </a:r>
            <a:r>
              <a:rPr lang="mk-MK" dirty="0" smtClean="0"/>
              <a:t> и радиусот на впишаната кружница </a:t>
            </a:r>
            <a:r>
              <a:rPr lang="en-US" dirty="0" smtClean="0"/>
              <a:t>r</a:t>
            </a:r>
            <a:r>
              <a:rPr lang="mk-MK" dirty="0" smtClean="0"/>
              <a:t> се елементи на рамнокрак триаголник, кој се вика КАРАКТЕРИСТИЧЕН ТРИАГОЛНИК на правилниот многуаголник. Висината во тој триаголник се вика АПОТЕМА</a:t>
            </a:r>
            <a:r>
              <a:rPr lang="en-US" dirty="0" smtClean="0"/>
              <a:t>,</a:t>
            </a:r>
            <a:r>
              <a:rPr lang="mk-MK" dirty="0" smtClean="0"/>
              <a:t> а </a:t>
            </a:r>
            <a:r>
              <a:rPr lang="mk-MK" dirty="0" smtClean="0">
                <a:sym typeface="Symbol" panose="05050102010706020507" pitchFamily="18" charset="2"/>
              </a:rPr>
              <a:t>АОВ = </a:t>
            </a:r>
            <a:r>
              <a:rPr lang="mk-MK" dirty="0" smtClean="0"/>
              <a:t> ЦЕНТРАЛЕН АГОЛ на правилниот многуаголник. 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9963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3200" dirty="0" smtClean="0"/>
              <a:t>Плоштина</a:t>
            </a:r>
            <a:r>
              <a:rPr lang="en-US" sz="3200" dirty="0" smtClean="0"/>
              <a:t> </a:t>
            </a:r>
            <a:r>
              <a:rPr lang="mk-MK" sz="3200" dirty="0" smtClean="0"/>
              <a:t>и периметар на правилен </a:t>
            </a:r>
            <a:r>
              <a:rPr lang="en-US" sz="3200" dirty="0" smtClean="0"/>
              <a:t>n-</a:t>
            </a:r>
            <a:r>
              <a:rPr lang="mk-MK" sz="3200" dirty="0" smtClean="0"/>
              <a:t>аголник може да се пресмета со формулите</a:t>
            </a:r>
            <a:endParaRPr lang="mk-MK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 smtClean="0"/>
                  <a:t>                     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=2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𝑅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𝑠𝑖𝑛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endParaRPr lang="mk-MK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 smtClean="0"/>
                  <a:t>                          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𝑡𝑔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𝑐𝑡𝑔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𝑡𝑔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mk-M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41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4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03312" y="785612"/>
                <a:ext cx="8946541" cy="5462788"/>
              </a:xfrm>
            </p:spPr>
            <p:txBody>
              <a:bodyPr/>
              <a:lstStyle/>
              <a:p>
                <a:r>
                  <a:rPr lang="en-US" b="0" i="1" dirty="0" smtClean="0">
                    <a:latin typeface="Cambria Math" panose="02040503050406030204" pitchFamily="18" charset="0"/>
                  </a:rPr>
                  <a:t>1. </a:t>
                </a:r>
                <a:r>
                  <a:rPr lang="mk-MK" dirty="0"/>
                  <a:t>Страната на еден осумаголник е 5 </a:t>
                </a:r>
                <a:r>
                  <a:rPr lang="en-US" dirty="0"/>
                  <a:t>cm. </a:t>
                </a:r>
                <a:r>
                  <a:rPr lang="mk-MK" dirty="0"/>
                  <a:t>Одреди периметар и </a:t>
                </a:r>
                <a:r>
                  <a:rPr lang="mk-MK" dirty="0" smtClean="0"/>
                  <a:t>плоштина</a:t>
                </a:r>
              </a:p>
              <a:p>
                <a:r>
                  <a:rPr lang="mk-MK" b="0" i="1" dirty="0" smtClean="0">
                    <a:latin typeface="Cambria Math" panose="02040503050406030204" pitchFamily="18" charset="0"/>
                  </a:rPr>
                  <a:t>Решение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=8∙5=40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𝑐𝑡𝑔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180°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∙25∙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22,5°≈50∙2,41≈120,5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2. </a:t>
                </a:r>
                <a:r>
                  <a:rPr lang="mk-MK" dirty="0" smtClean="0"/>
                  <a:t>Пресметај периметар и плоштина на правилен десетаголник со радиус на опишаната кружница 5 </a:t>
                </a:r>
                <a:r>
                  <a:rPr lang="en-US" dirty="0" smtClean="0"/>
                  <a:t> cm.</a:t>
                </a:r>
                <a:endParaRPr lang="mk-MK" dirty="0" smtClean="0"/>
              </a:p>
              <a:p>
                <a:r>
                  <a:rPr lang="mk-MK" dirty="0" smtClean="0"/>
                  <a:t>Решение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=10∙2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𝑅𝑠𝑖𝑛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180°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≈10∙10∙0,31≈31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𝐿𝑟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∙31∙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𝑅𝑐𝑜𝑠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18°≈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∙155∙0,95≈73,62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mk-M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3312" y="785612"/>
                <a:ext cx="8946541" cy="5462788"/>
              </a:xfrm>
              <a:blipFill rotWithShape="0">
                <a:blip r:embed="rId2"/>
                <a:stretch>
                  <a:fillRect l="-341" t="-893" r="-272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682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03312" y="502276"/>
                <a:ext cx="8946541" cy="5746123"/>
              </a:xfrm>
            </p:spPr>
            <p:txBody>
              <a:bodyPr/>
              <a:lstStyle/>
              <a:p>
                <a:r>
                  <a:rPr lang="en-US" dirty="0" smtClean="0"/>
                  <a:t>3. </a:t>
                </a:r>
                <a:r>
                  <a:rPr lang="mk-MK" dirty="0"/>
                  <a:t>Пресметај го периметарот</a:t>
                </a:r>
                <a:r>
                  <a:rPr lang="en-US" dirty="0"/>
                  <a:t> L </a:t>
                </a:r>
                <a:r>
                  <a:rPr lang="mk-MK" dirty="0"/>
                  <a:t>и плоштината </a:t>
                </a:r>
                <a:r>
                  <a:rPr lang="en-US" dirty="0"/>
                  <a:t>P</a:t>
                </a:r>
                <a:r>
                  <a:rPr lang="mk-MK" dirty="0"/>
                  <a:t> на правилен деветаголник што е опишан околу кружница со радиус 6 </a:t>
                </a:r>
                <a:r>
                  <a:rPr lang="en-US" dirty="0"/>
                  <a:t>cm</a:t>
                </a:r>
                <a:r>
                  <a:rPr lang="en-US" dirty="0" smtClean="0"/>
                  <a:t>.</a:t>
                </a:r>
                <a:endParaRPr lang="mk-MK" dirty="0" smtClean="0"/>
              </a:p>
              <a:p>
                <a:r>
                  <a:rPr lang="mk-MK" dirty="0" smtClean="0"/>
                  <a:t>Решение:</a:t>
                </a:r>
                <a:endParaRPr lang="mk-MK" dirty="0"/>
              </a:p>
              <a:p>
                <a:r>
                  <a:rPr lang="mk-MK" dirty="0"/>
                  <a:t>Прво треба да се одреди централниот агол н адеветаголникот, односно </a:t>
                </a:r>
                <a14:m>
                  <m:oMath xmlns:m="http://schemas.openxmlformats.org/officeDocument/2006/math">
                    <m:r>
                      <a:rPr lang="mk-MK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mk-MK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=360°:9=40°</m:t>
                    </m:r>
                  </m:oMath>
                </a14:m>
                <a:r>
                  <a:rPr lang="mk-MK" dirty="0"/>
                  <a:t>, за пресметката е потребно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mk-M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mk-MK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mk-MK" i="1">
                        <a:latin typeface="Cambria Math" panose="02040503050406030204" pitchFamily="18" charset="0"/>
                      </a:rPr>
                      <m:t>=20</m:t>
                    </m:r>
                    <m:r>
                      <a:rPr lang="mk-MK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mk-MK" dirty="0" smtClean="0"/>
              </a:p>
              <a:p>
                <a:r>
                  <a:rPr lang="mk-MK" dirty="0" smtClean="0"/>
                  <a:t>Ученикот да нацрта сам карактеристичен триаголник за да согледа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=2∙6∙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20°≈12∙0,36=4,32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≈9∙4,32=38,88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endParaRPr lang="mk-MK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∙38,88∙6=116,64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mk-M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3312" y="502276"/>
                <a:ext cx="8946541" cy="5746123"/>
              </a:xfrm>
              <a:blipFill rotWithShape="0">
                <a:blip r:embed="rId2"/>
                <a:stretch>
                  <a:fillRect l="-341" t="-636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362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mk-MK" dirty="0" smtClean="0"/>
                  <a:t>Во правилни многуаголници (истоимени, пример кај сите правилни десетаголници, осумаголници) односот на периметарот кон страната</a:t>
                </a:r>
                <a:r>
                  <a:rPr lang="en-US" dirty="0" smtClean="0"/>
                  <a:t>(</a:t>
                </a:r>
                <a:r>
                  <a:rPr lang="mk-MK" dirty="0" smtClean="0"/>
                  <a:t>радиусот на опишаната кружница</a:t>
                </a:r>
                <a:r>
                  <a:rPr lang="en-US" dirty="0" smtClean="0"/>
                  <a:t>)</a:t>
                </a:r>
                <a:r>
                  <a:rPr lang="mk-MK" dirty="0" smtClean="0"/>
                  <a:t> е еднаков. Нека, едниот правилен </a:t>
                </a:r>
                <a:r>
                  <a:rPr lang="en-US" dirty="0" smtClean="0"/>
                  <a:t>n-</a:t>
                </a:r>
                <a:r>
                  <a:rPr lang="mk-MK" dirty="0" smtClean="0"/>
                  <a:t>аголник има страна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mk-MK" dirty="0" smtClean="0"/>
                  <a:t>а другиот страна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mk-MK" dirty="0" smtClean="0"/>
                  <a:t>нивните периметри се </a:t>
                </a:r>
                <a:r>
                  <a:rPr lang="en-US" dirty="0" smtClean="0"/>
                  <a:t>L </a:t>
                </a:r>
                <a:r>
                  <a:rPr lang="mk-MK" dirty="0" smtClean="0"/>
                  <a:t>и </a:t>
                </a:r>
                <a:r>
                  <a:rPr lang="en-US" dirty="0" smtClean="0"/>
                  <a:t>L’ </a:t>
                </a:r>
                <a:r>
                  <a:rPr lang="mk-MK" dirty="0" smtClean="0"/>
                  <a:t>тогаш важи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mk-MK" dirty="0" smtClean="0"/>
                  <a:t> </a:t>
                </a:r>
                <a:r>
                  <a:rPr lang="en-US" dirty="0" smtClean="0"/>
                  <a:t> </a:t>
                </a:r>
                <a:r>
                  <a:rPr lang="mk-MK" dirty="0" smtClean="0"/>
                  <a:t> и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endParaRPr lang="mk-M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41" t="-1017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090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1. Пресметај ги периметарот и плоштината на правилен деветаголник со страна 12</a:t>
            </a:r>
            <a:r>
              <a:rPr lang="en-US" dirty="0" smtClean="0"/>
              <a:t>cm.</a:t>
            </a:r>
          </a:p>
          <a:p>
            <a:r>
              <a:rPr lang="en-US" dirty="0" smtClean="0"/>
              <a:t>2. </a:t>
            </a:r>
            <a:r>
              <a:rPr lang="mk-MK" dirty="0" smtClean="0"/>
              <a:t>Пресемтај ги периметарот и плоштината на правилен дванаесетаголник што е впишан во кружница со радиус 6</a:t>
            </a:r>
            <a:r>
              <a:rPr lang="en-US" dirty="0" smtClean="0"/>
              <a:t>cm.</a:t>
            </a:r>
          </a:p>
          <a:p>
            <a:r>
              <a:rPr lang="mk-MK" dirty="0" smtClean="0"/>
              <a:t>3. Одреди периметар и плоштина на правилен шестаголник со страна 15 </a:t>
            </a:r>
            <a:r>
              <a:rPr lang="en-US" dirty="0" smtClean="0"/>
              <a:t>cm.</a:t>
            </a:r>
          </a:p>
          <a:p>
            <a:r>
              <a:rPr lang="mk-MK" dirty="0" smtClean="0"/>
              <a:t>4. Пресметај ги периметарот и плоштината на правилен триаголник што е:</a:t>
            </a:r>
          </a:p>
          <a:p>
            <a:r>
              <a:rPr lang="mk-MK" dirty="0"/>
              <a:t>а</a:t>
            </a:r>
            <a:r>
              <a:rPr lang="mk-MK" dirty="0" smtClean="0"/>
              <a:t>) Впишан во кружница со радиус 20</a:t>
            </a:r>
            <a:r>
              <a:rPr lang="en-US" dirty="0" smtClean="0"/>
              <a:t>cm</a:t>
            </a:r>
          </a:p>
          <a:p>
            <a:r>
              <a:rPr lang="mk-MK" dirty="0"/>
              <a:t>б</a:t>
            </a:r>
            <a:r>
              <a:rPr lang="mk-MK" dirty="0" smtClean="0"/>
              <a:t>) Опишан околу кружница со радиус 20</a:t>
            </a:r>
            <a:r>
              <a:rPr lang="en-US" dirty="0" smtClean="0"/>
              <a:t>cm.</a:t>
            </a:r>
          </a:p>
          <a:p>
            <a:r>
              <a:rPr lang="mk-MK" dirty="0" smtClean="0"/>
              <a:t>Одговорите на задачите или какви било прашања во врска со лекцијата пишете ми на </a:t>
            </a:r>
            <a:r>
              <a:rPr lang="en-US" smtClean="0"/>
              <a:t>jovanovska_tatijana@yahoo.com</a:t>
            </a:r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4044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</TotalTime>
  <Words>398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Century Gothic</vt:lpstr>
      <vt:lpstr>Symbol</vt:lpstr>
      <vt:lpstr>Wingdings 3</vt:lpstr>
      <vt:lpstr>Ion</vt:lpstr>
      <vt:lpstr>Периметар и плоштина на правилен многуаголник   СОТУ”Ѓорѓи Наумов” Математика II-9 Наставник: Татијана Јовановска</vt:lpstr>
      <vt:lpstr>PowerPoint Presentation</vt:lpstr>
      <vt:lpstr>PowerPoint Presentation</vt:lpstr>
      <vt:lpstr>Плоштина и периметар на правилен n-аголник може да се пресмета со формулите</vt:lpstr>
      <vt:lpstr>PowerPoint Presentation</vt:lpstr>
      <vt:lpstr>PowerPoint Presentation</vt:lpstr>
      <vt:lpstr>PowerPoint Presentation</vt:lpstr>
      <vt:lpstr>Вежби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Периметар и плоштина на правилен многуаголник</dc:title>
  <dc:creator>Windows User</dc:creator>
  <cp:lastModifiedBy>Windows User</cp:lastModifiedBy>
  <cp:revision>13</cp:revision>
  <dcterms:created xsi:type="dcterms:W3CDTF">2020-03-20T17:14:07Z</dcterms:created>
  <dcterms:modified xsi:type="dcterms:W3CDTF">2020-03-21T22:42:08Z</dcterms:modified>
</cp:coreProperties>
</file>