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67" r:id="rId4"/>
    <p:sldId id="272" r:id="rId5"/>
    <p:sldId id="271" r:id="rId6"/>
    <p:sldId id="273" r:id="rId7"/>
    <p:sldId id="257" r:id="rId8"/>
    <p:sldId id="258" r:id="rId9"/>
    <p:sldId id="259" r:id="rId10"/>
    <p:sldId id="260" r:id="rId11"/>
    <p:sldId id="261" r:id="rId12"/>
    <p:sldId id="262" r:id="rId13"/>
    <p:sldId id="264" r:id="rId14"/>
    <p:sldId id="256" r:id="rId15"/>
    <p:sldId id="265" r:id="rId16"/>
    <p:sldId id="266"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956" y="-4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68C8F2-15F5-46FF-A318-52C4DDAFA417}" type="datetimeFigureOut">
              <a:rPr lang="en-US" smtClean="0"/>
              <a:pPr/>
              <a:t>16-Mar-20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42609-FC32-4594-BECB-2AE2D85708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8C8F2-15F5-46FF-A318-52C4DDAFA417}" type="datetimeFigureOut">
              <a:rPr lang="en-US" smtClean="0"/>
              <a:pPr/>
              <a:t>16-Mar-20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42609-FC32-4594-BECB-2AE2D85708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8C8F2-15F5-46FF-A318-52C4DDAFA417}" type="datetimeFigureOut">
              <a:rPr lang="en-US" smtClean="0"/>
              <a:pPr/>
              <a:t>16-Mar-20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42609-FC32-4594-BECB-2AE2D85708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8C8F2-15F5-46FF-A318-52C4DDAFA417}" type="datetimeFigureOut">
              <a:rPr lang="en-US" smtClean="0"/>
              <a:pPr/>
              <a:t>16-Mar-20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42609-FC32-4594-BECB-2AE2D85708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8C8F2-15F5-46FF-A318-52C4DDAFA417}" type="datetimeFigureOut">
              <a:rPr lang="en-US" smtClean="0"/>
              <a:pPr/>
              <a:t>16-Mar-20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42609-FC32-4594-BECB-2AE2D85708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68C8F2-15F5-46FF-A318-52C4DDAFA417}" type="datetimeFigureOut">
              <a:rPr lang="en-US" smtClean="0"/>
              <a:pPr/>
              <a:t>16-Mar-20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42609-FC32-4594-BECB-2AE2D85708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68C8F2-15F5-46FF-A318-52C4DDAFA417}" type="datetimeFigureOut">
              <a:rPr lang="en-US" smtClean="0"/>
              <a:pPr/>
              <a:t>16-Mar-20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42609-FC32-4594-BECB-2AE2D85708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8C8F2-15F5-46FF-A318-52C4DDAFA417}" type="datetimeFigureOut">
              <a:rPr lang="en-US" smtClean="0"/>
              <a:pPr/>
              <a:t>16-Mar-20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42609-FC32-4594-BECB-2AE2D85708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8C8F2-15F5-46FF-A318-52C4DDAFA417}" type="datetimeFigureOut">
              <a:rPr lang="en-US" smtClean="0"/>
              <a:pPr/>
              <a:t>16-Mar-20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42609-FC32-4594-BECB-2AE2D85708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8C8F2-15F5-46FF-A318-52C4DDAFA417}" type="datetimeFigureOut">
              <a:rPr lang="en-US" smtClean="0"/>
              <a:pPr/>
              <a:t>16-Mar-20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42609-FC32-4594-BECB-2AE2D85708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8C8F2-15F5-46FF-A318-52C4DDAFA417}" type="datetimeFigureOut">
              <a:rPr lang="en-US" smtClean="0"/>
              <a:pPr/>
              <a:t>16-Mar-20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42609-FC32-4594-BECB-2AE2D85708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8C8F2-15F5-46FF-A318-52C4DDAFA417}" type="datetimeFigureOut">
              <a:rPr lang="en-US" smtClean="0"/>
              <a:pPr/>
              <a:t>16-Mar-20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42609-FC32-4594-BECB-2AE2D85708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w-Ud0SzgFHc"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4572000"/>
          </a:xfrm>
        </p:spPr>
        <p:txBody>
          <a:bodyPr>
            <a:normAutofit fontScale="90000"/>
          </a:bodyPr>
          <a:lstStyle/>
          <a:p>
            <a:r>
              <a:rPr lang="mk-MK" dirty="0" smtClean="0"/>
              <a:t>Прашања за „загревање“.</a:t>
            </a:r>
            <a:br>
              <a:rPr lang="mk-MK" dirty="0" smtClean="0"/>
            </a:br>
            <a:r>
              <a:rPr lang="mk-MK" dirty="0" smtClean="0"/>
              <a:t/>
            </a:r>
            <a:br>
              <a:rPr lang="mk-MK" dirty="0" smtClean="0"/>
            </a:br>
            <a:r>
              <a:rPr lang="mk-MK" sz="2400" dirty="0" smtClean="0"/>
              <a:t/>
            </a:r>
            <a:br>
              <a:rPr lang="mk-MK" sz="2400" dirty="0" smtClean="0"/>
            </a:br>
            <a:r>
              <a:rPr lang="mk-MK" sz="2400" dirty="0" smtClean="0"/>
              <a:t>- Од каков материјал може да бидат изработени кесите кои ги користиме при купување?</a:t>
            </a:r>
            <a:br>
              <a:rPr lang="mk-MK" sz="2400" dirty="0" smtClean="0"/>
            </a:br>
            <a:r>
              <a:rPr lang="mk-MK" sz="2400" dirty="0" smtClean="0"/>
              <a:t/>
            </a:r>
            <a:br>
              <a:rPr lang="mk-MK" sz="2400" dirty="0" smtClean="0"/>
            </a:br>
            <a:r>
              <a:rPr lang="mk-MK" sz="2400" dirty="0" smtClean="0"/>
              <a:t> - Какви кеси користиш кога купуваш во продавница? Зошто баш такви?</a:t>
            </a:r>
            <a:br>
              <a:rPr lang="mk-MK" sz="2400" dirty="0" smtClean="0"/>
            </a:br>
            <a:r>
              <a:rPr lang="mk-MK" sz="2400" dirty="0" smtClean="0"/>
              <a:t/>
            </a:r>
            <a:br>
              <a:rPr lang="mk-MK" sz="2400" dirty="0" smtClean="0"/>
            </a:br>
            <a:r>
              <a:rPr lang="mk-MK" sz="2400" dirty="0" smtClean="0"/>
              <a:t>- Дали во продавниците постои избор какви кеси може да одбереме кога ги пакуваме купените производи?</a:t>
            </a:r>
            <a:br>
              <a:rPr lang="mk-MK" sz="2400" dirty="0" smtClean="0"/>
            </a:br>
            <a:r>
              <a:rPr lang="mk-MK" sz="2400" dirty="0" smtClean="0"/>
              <a:t/>
            </a:r>
            <a:br>
              <a:rPr lang="mk-MK" sz="2400" dirty="0" smtClean="0"/>
            </a:br>
            <a:r>
              <a:rPr lang="mk-MK" sz="2400" dirty="0" smtClean="0"/>
              <a:t>- Какви кеси нуди твојата најблиска продавница?</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plastic bags on tree"/>
          <p:cNvPicPr>
            <a:picLocks noChangeAspect="1" noChangeArrowheads="1"/>
          </p:cNvPicPr>
          <p:nvPr/>
        </p:nvPicPr>
        <p:blipFill>
          <a:blip r:embed="rId2"/>
          <a:srcRect/>
          <a:stretch>
            <a:fillRect/>
          </a:stretch>
        </p:blipFill>
        <p:spPr bwMode="auto">
          <a:xfrm>
            <a:off x="1143000" y="1143000"/>
            <a:ext cx="6893365" cy="459204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plastic bags river"/>
          <p:cNvPicPr>
            <a:picLocks noChangeAspect="1" noChangeArrowheads="1"/>
          </p:cNvPicPr>
          <p:nvPr/>
        </p:nvPicPr>
        <p:blipFill>
          <a:blip r:embed="rId2"/>
          <a:srcRect/>
          <a:stretch>
            <a:fillRect/>
          </a:stretch>
        </p:blipFill>
        <p:spPr bwMode="auto">
          <a:xfrm>
            <a:off x="-1" y="1295400"/>
            <a:ext cx="8562829" cy="48196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plastic bags animals"/>
          <p:cNvPicPr>
            <a:picLocks noChangeAspect="1" noChangeArrowheads="1"/>
          </p:cNvPicPr>
          <p:nvPr/>
        </p:nvPicPr>
        <p:blipFill>
          <a:blip r:embed="rId2"/>
          <a:srcRect/>
          <a:stretch>
            <a:fillRect/>
          </a:stretch>
        </p:blipFill>
        <p:spPr bwMode="auto">
          <a:xfrm>
            <a:off x="762000" y="3657600"/>
            <a:ext cx="4457700" cy="2505076"/>
          </a:xfrm>
          <a:prstGeom prst="rect">
            <a:avLst/>
          </a:prstGeom>
          <a:noFill/>
        </p:spPr>
      </p:pic>
      <p:pic>
        <p:nvPicPr>
          <p:cNvPr id="19460" name="Picture 4" descr="Image result for plastic bags animals"/>
          <p:cNvPicPr>
            <a:picLocks noChangeAspect="1" noChangeArrowheads="1"/>
          </p:cNvPicPr>
          <p:nvPr/>
        </p:nvPicPr>
        <p:blipFill>
          <a:blip r:embed="rId3"/>
          <a:srcRect/>
          <a:stretch>
            <a:fillRect/>
          </a:stretch>
        </p:blipFill>
        <p:spPr bwMode="auto">
          <a:xfrm>
            <a:off x="3962400" y="609600"/>
            <a:ext cx="4572000" cy="2571751"/>
          </a:xfrm>
          <a:prstGeom prst="rect">
            <a:avLst/>
          </a:prstGeom>
          <a:noFill/>
        </p:spPr>
      </p:pic>
      <p:pic>
        <p:nvPicPr>
          <p:cNvPr id="19462" name="Picture 6" descr="Image result for plastic bags animals"/>
          <p:cNvPicPr>
            <a:picLocks noChangeAspect="1" noChangeArrowheads="1"/>
          </p:cNvPicPr>
          <p:nvPr/>
        </p:nvPicPr>
        <p:blipFill>
          <a:blip r:embed="rId4"/>
          <a:srcRect/>
          <a:stretch>
            <a:fillRect/>
          </a:stretch>
        </p:blipFill>
        <p:spPr bwMode="auto">
          <a:xfrm>
            <a:off x="685800" y="685800"/>
            <a:ext cx="2762250" cy="2136547"/>
          </a:xfrm>
          <a:prstGeom prst="rect">
            <a:avLst/>
          </a:prstGeom>
          <a:noFill/>
        </p:spPr>
      </p:pic>
      <p:pic>
        <p:nvPicPr>
          <p:cNvPr id="19464" name="Picture 8" descr="Image result for plastic bags animals"/>
          <p:cNvPicPr>
            <a:picLocks noChangeAspect="1" noChangeArrowheads="1"/>
          </p:cNvPicPr>
          <p:nvPr/>
        </p:nvPicPr>
        <p:blipFill>
          <a:blip r:embed="rId5"/>
          <a:srcRect/>
          <a:stretch>
            <a:fillRect/>
          </a:stretch>
        </p:blipFill>
        <p:spPr bwMode="auto">
          <a:xfrm>
            <a:off x="5638800" y="4114800"/>
            <a:ext cx="2708275" cy="194440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reusable bag"/>
          <p:cNvPicPr>
            <a:picLocks noChangeAspect="1" noChangeArrowheads="1"/>
          </p:cNvPicPr>
          <p:nvPr/>
        </p:nvPicPr>
        <p:blipFill>
          <a:blip r:embed="rId2"/>
          <a:srcRect/>
          <a:stretch>
            <a:fillRect/>
          </a:stretch>
        </p:blipFill>
        <p:spPr bwMode="auto">
          <a:xfrm>
            <a:off x="5410200" y="3352800"/>
            <a:ext cx="3505200" cy="3505200"/>
          </a:xfrm>
          <a:prstGeom prst="rect">
            <a:avLst/>
          </a:prstGeom>
          <a:noFill/>
        </p:spPr>
      </p:pic>
      <p:sp>
        <p:nvSpPr>
          <p:cNvPr id="4" name="TextBox 3"/>
          <p:cNvSpPr txBox="1"/>
          <p:nvPr/>
        </p:nvSpPr>
        <p:spPr>
          <a:xfrm>
            <a:off x="381000" y="304800"/>
            <a:ext cx="6248400" cy="4524315"/>
          </a:xfrm>
          <a:prstGeom prst="rect">
            <a:avLst/>
          </a:prstGeom>
          <a:noFill/>
        </p:spPr>
        <p:txBody>
          <a:bodyPr wrap="square" rtlCol="0">
            <a:spAutoFit/>
          </a:bodyPr>
          <a:lstStyle/>
          <a:p>
            <a:pPr algn="ctr"/>
            <a:r>
              <a:rPr lang="mk-MK" dirty="0" smtClean="0">
                <a:solidFill>
                  <a:srgbClr val="C00000"/>
                </a:solidFill>
              </a:rPr>
              <a:t>Нејзиното височество - ПЛАТНЕСА</a:t>
            </a:r>
          </a:p>
          <a:p>
            <a:endParaRPr lang="mk-MK" dirty="0"/>
          </a:p>
          <a:p>
            <a:pPr>
              <a:buFont typeface="Wingdings" pitchFamily="2" charset="2"/>
              <a:buChar char="ü"/>
            </a:pPr>
            <a:r>
              <a:rPr lang="mk-MK" dirty="0" smtClean="0"/>
              <a:t>Издржува најголема тежина споредено со сите други кеси.</a:t>
            </a:r>
          </a:p>
          <a:p>
            <a:pPr>
              <a:buFont typeface="Wingdings" pitchFamily="2" charset="2"/>
              <a:buChar char="ü"/>
            </a:pPr>
            <a:endParaRPr lang="mk-MK" dirty="0" smtClean="0"/>
          </a:p>
          <a:p>
            <a:pPr>
              <a:buFont typeface="Wingdings" pitchFamily="2" charset="2"/>
              <a:buChar char="ü"/>
            </a:pPr>
            <a:r>
              <a:rPr lang="mk-MK" dirty="0" smtClean="0"/>
              <a:t>Можеме да ја користиме истата кеса повеќе месеци, па дури и години.</a:t>
            </a:r>
          </a:p>
          <a:p>
            <a:pPr>
              <a:buFont typeface="Wingdings" pitchFamily="2" charset="2"/>
              <a:buChar char="ü"/>
            </a:pPr>
            <a:endParaRPr lang="mk-MK" dirty="0" smtClean="0"/>
          </a:p>
          <a:p>
            <a:pPr>
              <a:buFont typeface="Wingdings" pitchFamily="2" charset="2"/>
              <a:buChar char="ü"/>
            </a:pPr>
            <a:r>
              <a:rPr lang="mk-MK" dirty="0" smtClean="0"/>
              <a:t>Можеме да избереме модел кој нам најмногу ни одговара според потребата (големи, мали, со кратки или долги рачки и сл.)</a:t>
            </a:r>
          </a:p>
          <a:p>
            <a:pPr>
              <a:buFont typeface="Wingdings" pitchFamily="2" charset="2"/>
              <a:buChar char="ü"/>
            </a:pPr>
            <a:endParaRPr lang="mk-MK" dirty="0" smtClean="0"/>
          </a:p>
          <a:p>
            <a:pPr>
              <a:buFont typeface="Wingdings" pitchFamily="2" charset="2"/>
              <a:buChar char="ü"/>
            </a:pPr>
            <a:r>
              <a:rPr lang="mk-MK" dirty="0" smtClean="0"/>
              <a:t>Евтини се, но можеме и сами да си ги изработиме од стари и непотребни материјали.</a:t>
            </a:r>
          </a:p>
          <a:p>
            <a:pPr>
              <a:buFont typeface="Wingdings" pitchFamily="2" charset="2"/>
              <a:buChar char="ü"/>
            </a:pPr>
            <a:endParaRPr lang="mk-MK" dirty="0" smtClean="0"/>
          </a:p>
          <a:p>
            <a:pPr>
              <a:buFont typeface="Wingdings" pitchFamily="2" charset="2"/>
              <a:buChar char="ü"/>
            </a:pPr>
            <a:r>
              <a:rPr lang="mk-MK" dirty="0" smtClean="0"/>
              <a:t>Има огромен избор на различни дизајни па може да го  избереме она што нам лично ни се допаѓа најмногу.</a:t>
            </a:r>
            <a:endParaRPr lang="en-US" dirty="0"/>
          </a:p>
        </p:txBody>
      </p:sp>
      <p:sp>
        <p:nvSpPr>
          <p:cNvPr id="6" name="TextBox 5"/>
          <p:cNvSpPr txBox="1"/>
          <p:nvPr/>
        </p:nvSpPr>
        <p:spPr>
          <a:xfrm>
            <a:off x="0" y="5042118"/>
            <a:ext cx="5029200" cy="1569660"/>
          </a:xfrm>
          <a:prstGeom prst="rect">
            <a:avLst/>
          </a:prstGeom>
          <a:noFill/>
        </p:spPr>
        <p:txBody>
          <a:bodyPr wrap="square" rtlCol="0">
            <a:spAutoFit/>
          </a:bodyPr>
          <a:lstStyle/>
          <a:p>
            <a:pPr algn="ctr"/>
            <a:r>
              <a:rPr lang="mk-MK" sz="1600" dirty="0" smtClean="0"/>
              <a:t>*Пронајди некој интересен материјал (стари фармерки, чаршафи, блузи и </a:t>
            </a:r>
            <a:r>
              <a:rPr lang="mk-MK" sz="1600" dirty="0" err="1" smtClean="0"/>
              <a:t>сл</a:t>
            </a:r>
            <a:r>
              <a:rPr lang="mk-MK" sz="1600" dirty="0" smtClean="0"/>
              <a:t>) и побарај помош од твоите родители за заедно да изработите една ваква торба. Декорирај ја по твоја желба (копчиња, фломастери, врвки, </a:t>
            </a:r>
            <a:r>
              <a:rPr lang="mk-MK" sz="1600" dirty="0" err="1" smtClean="0"/>
              <a:t>светки</a:t>
            </a:r>
            <a:r>
              <a:rPr lang="mk-MK" sz="1600" dirty="0" smtClean="0"/>
              <a:t> и сл. Идеите се неограничени, употреби ја твојата фантазија).</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plastic bags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plastic bags clipart"/>
          <p:cNvPicPr>
            <a:picLocks noChangeAspect="1" noChangeArrowheads="1"/>
          </p:cNvPicPr>
          <p:nvPr/>
        </p:nvPicPr>
        <p:blipFill>
          <a:blip r:embed="rId2" cstate="print"/>
          <a:srcRect b="15205"/>
          <a:stretch>
            <a:fillRect/>
          </a:stretch>
        </p:blipFill>
        <p:spPr bwMode="auto">
          <a:xfrm>
            <a:off x="6521602" y="1219200"/>
            <a:ext cx="990599" cy="1066800"/>
          </a:xfrm>
          <a:prstGeom prst="rect">
            <a:avLst/>
          </a:prstGeom>
          <a:noFill/>
        </p:spPr>
      </p:pic>
      <p:pic>
        <p:nvPicPr>
          <p:cNvPr id="6" name="Picture 4" descr="Image result for plastic bags clipart"/>
          <p:cNvPicPr>
            <a:picLocks noChangeAspect="1" noChangeArrowheads="1"/>
          </p:cNvPicPr>
          <p:nvPr/>
        </p:nvPicPr>
        <p:blipFill>
          <a:blip r:embed="rId2" cstate="print"/>
          <a:srcRect b="15205"/>
          <a:stretch>
            <a:fillRect/>
          </a:stretch>
        </p:blipFill>
        <p:spPr bwMode="auto">
          <a:xfrm>
            <a:off x="7359802" y="1219200"/>
            <a:ext cx="990599" cy="1066800"/>
          </a:xfrm>
          <a:prstGeom prst="rect">
            <a:avLst/>
          </a:prstGeom>
          <a:noFill/>
        </p:spPr>
      </p:pic>
      <p:grpSp>
        <p:nvGrpSpPr>
          <p:cNvPr id="13" name="Group 12"/>
          <p:cNvGrpSpPr/>
          <p:nvPr/>
        </p:nvGrpSpPr>
        <p:grpSpPr>
          <a:xfrm>
            <a:off x="4616602" y="2895600"/>
            <a:ext cx="4190999" cy="914400"/>
            <a:chOff x="3429000" y="2057400"/>
            <a:chExt cx="5181599" cy="1066800"/>
          </a:xfrm>
        </p:grpSpPr>
        <p:pic>
          <p:nvPicPr>
            <p:cNvPr id="7" name="Picture 4" descr="Image result for plastic bags clipart"/>
            <p:cNvPicPr>
              <a:picLocks noChangeAspect="1" noChangeArrowheads="1"/>
            </p:cNvPicPr>
            <p:nvPr/>
          </p:nvPicPr>
          <p:blipFill>
            <a:blip r:embed="rId3" cstate="print"/>
            <a:srcRect b="15205"/>
            <a:stretch>
              <a:fillRect/>
            </a:stretch>
          </p:blipFill>
          <p:spPr bwMode="auto">
            <a:xfrm>
              <a:off x="5105400" y="2057400"/>
              <a:ext cx="990599" cy="1066800"/>
            </a:xfrm>
            <a:prstGeom prst="rect">
              <a:avLst/>
            </a:prstGeom>
            <a:noFill/>
          </p:spPr>
        </p:pic>
        <p:pic>
          <p:nvPicPr>
            <p:cNvPr id="8" name="Picture 4" descr="Image result for plastic bags clipart"/>
            <p:cNvPicPr>
              <a:picLocks noChangeAspect="1" noChangeArrowheads="1"/>
            </p:cNvPicPr>
            <p:nvPr/>
          </p:nvPicPr>
          <p:blipFill>
            <a:blip r:embed="rId3" cstate="print"/>
            <a:srcRect b="15205"/>
            <a:stretch>
              <a:fillRect/>
            </a:stretch>
          </p:blipFill>
          <p:spPr bwMode="auto">
            <a:xfrm>
              <a:off x="5943600" y="2057400"/>
              <a:ext cx="990599" cy="1066800"/>
            </a:xfrm>
            <a:prstGeom prst="rect">
              <a:avLst/>
            </a:prstGeom>
            <a:noFill/>
          </p:spPr>
        </p:pic>
        <p:pic>
          <p:nvPicPr>
            <p:cNvPr id="9" name="Picture 4" descr="Image result for plastic bags clipart"/>
            <p:cNvPicPr>
              <a:picLocks noChangeAspect="1" noChangeArrowheads="1"/>
            </p:cNvPicPr>
            <p:nvPr/>
          </p:nvPicPr>
          <p:blipFill>
            <a:blip r:embed="rId3" cstate="print"/>
            <a:srcRect b="15205"/>
            <a:stretch>
              <a:fillRect/>
            </a:stretch>
          </p:blipFill>
          <p:spPr bwMode="auto">
            <a:xfrm>
              <a:off x="6781800" y="2057400"/>
              <a:ext cx="990599" cy="1066800"/>
            </a:xfrm>
            <a:prstGeom prst="rect">
              <a:avLst/>
            </a:prstGeom>
            <a:noFill/>
          </p:spPr>
        </p:pic>
        <p:pic>
          <p:nvPicPr>
            <p:cNvPr id="10" name="Picture 4" descr="Image result for plastic bags clipart"/>
            <p:cNvPicPr>
              <a:picLocks noChangeAspect="1" noChangeArrowheads="1"/>
            </p:cNvPicPr>
            <p:nvPr/>
          </p:nvPicPr>
          <p:blipFill>
            <a:blip r:embed="rId3" cstate="print"/>
            <a:srcRect b="15205"/>
            <a:stretch>
              <a:fillRect/>
            </a:stretch>
          </p:blipFill>
          <p:spPr bwMode="auto">
            <a:xfrm>
              <a:off x="7620000" y="2057400"/>
              <a:ext cx="990599" cy="1066800"/>
            </a:xfrm>
            <a:prstGeom prst="rect">
              <a:avLst/>
            </a:prstGeom>
            <a:noFill/>
          </p:spPr>
        </p:pic>
        <p:pic>
          <p:nvPicPr>
            <p:cNvPr id="11" name="Picture 4" descr="Image result for plastic bags clipart"/>
            <p:cNvPicPr>
              <a:picLocks noChangeAspect="1" noChangeArrowheads="1"/>
            </p:cNvPicPr>
            <p:nvPr/>
          </p:nvPicPr>
          <p:blipFill>
            <a:blip r:embed="rId3" cstate="print"/>
            <a:srcRect b="15205"/>
            <a:stretch>
              <a:fillRect/>
            </a:stretch>
          </p:blipFill>
          <p:spPr bwMode="auto">
            <a:xfrm>
              <a:off x="3429000" y="2057400"/>
              <a:ext cx="990599" cy="1066800"/>
            </a:xfrm>
            <a:prstGeom prst="rect">
              <a:avLst/>
            </a:prstGeom>
            <a:noFill/>
          </p:spPr>
        </p:pic>
        <p:pic>
          <p:nvPicPr>
            <p:cNvPr id="12" name="Picture 4" descr="Image result for plastic bags clipart"/>
            <p:cNvPicPr>
              <a:picLocks noChangeAspect="1" noChangeArrowheads="1"/>
            </p:cNvPicPr>
            <p:nvPr/>
          </p:nvPicPr>
          <p:blipFill>
            <a:blip r:embed="rId3" cstate="print"/>
            <a:srcRect b="15205"/>
            <a:stretch>
              <a:fillRect/>
            </a:stretch>
          </p:blipFill>
          <p:spPr bwMode="auto">
            <a:xfrm>
              <a:off x="4267200" y="2057400"/>
              <a:ext cx="990599" cy="1066800"/>
            </a:xfrm>
            <a:prstGeom prst="rect">
              <a:avLst/>
            </a:prstGeom>
            <a:noFill/>
          </p:spPr>
        </p:pic>
      </p:grpSp>
      <p:pic>
        <p:nvPicPr>
          <p:cNvPr id="1030" name="Picture 6" descr="Image result for eco bags"/>
          <p:cNvPicPr>
            <a:picLocks noChangeAspect="1" noChangeArrowheads="1"/>
          </p:cNvPicPr>
          <p:nvPr/>
        </p:nvPicPr>
        <p:blipFill>
          <a:blip r:embed="rId4"/>
          <a:srcRect l="36735" t="8163" b="10204"/>
          <a:stretch>
            <a:fillRect/>
          </a:stretch>
        </p:blipFill>
        <p:spPr bwMode="auto">
          <a:xfrm>
            <a:off x="0" y="3276600"/>
            <a:ext cx="2362201" cy="3048000"/>
          </a:xfrm>
          <a:prstGeom prst="rect">
            <a:avLst/>
          </a:prstGeom>
          <a:noFill/>
        </p:spPr>
      </p:pic>
      <p:sp>
        <p:nvSpPr>
          <p:cNvPr id="57" name="TextBox 56"/>
          <p:cNvSpPr txBox="1"/>
          <p:nvPr/>
        </p:nvSpPr>
        <p:spPr>
          <a:xfrm>
            <a:off x="5446193" y="685800"/>
            <a:ext cx="3519874" cy="369332"/>
          </a:xfrm>
          <a:prstGeom prst="rect">
            <a:avLst/>
          </a:prstGeom>
          <a:noFill/>
        </p:spPr>
        <p:txBody>
          <a:bodyPr wrap="none" rtlCol="0">
            <a:spAutoFit/>
          </a:bodyPr>
          <a:lstStyle/>
          <a:p>
            <a:r>
              <a:rPr lang="mk-MK" dirty="0" smtClean="0"/>
              <a:t>Кеси добиени при едно купување</a:t>
            </a:r>
            <a:endParaRPr lang="en-US" dirty="0"/>
          </a:p>
        </p:txBody>
      </p:sp>
      <p:sp>
        <p:nvSpPr>
          <p:cNvPr id="58" name="TextBox 57"/>
          <p:cNvSpPr txBox="1"/>
          <p:nvPr/>
        </p:nvSpPr>
        <p:spPr>
          <a:xfrm>
            <a:off x="3908015" y="2514600"/>
            <a:ext cx="5235985" cy="369332"/>
          </a:xfrm>
          <a:prstGeom prst="rect">
            <a:avLst/>
          </a:prstGeom>
          <a:noFill/>
        </p:spPr>
        <p:txBody>
          <a:bodyPr wrap="none" rtlCol="0">
            <a:spAutoFit/>
          </a:bodyPr>
          <a:lstStyle/>
          <a:p>
            <a:r>
              <a:rPr lang="mk-MK" dirty="0" smtClean="0"/>
              <a:t>Минимум добиени кеси во текот на една недела.</a:t>
            </a:r>
            <a:endParaRPr lang="en-US" dirty="0"/>
          </a:p>
        </p:txBody>
      </p:sp>
      <p:grpSp>
        <p:nvGrpSpPr>
          <p:cNvPr id="63" name="Group 62"/>
          <p:cNvGrpSpPr/>
          <p:nvPr/>
        </p:nvGrpSpPr>
        <p:grpSpPr>
          <a:xfrm>
            <a:off x="2895600" y="3962400"/>
            <a:ext cx="6248400" cy="2438400"/>
            <a:chOff x="2895600" y="3200400"/>
            <a:chExt cx="6248400" cy="3200400"/>
          </a:xfrm>
        </p:grpSpPr>
        <p:grpSp>
          <p:nvGrpSpPr>
            <p:cNvPr id="14" name="Group 13"/>
            <p:cNvGrpSpPr/>
            <p:nvPr/>
          </p:nvGrpSpPr>
          <p:grpSpPr>
            <a:xfrm>
              <a:off x="5791200" y="3657600"/>
              <a:ext cx="2971799" cy="914400"/>
              <a:chOff x="3429000" y="2057400"/>
              <a:chExt cx="5181599" cy="1066800"/>
            </a:xfrm>
          </p:grpSpPr>
          <p:pic>
            <p:nvPicPr>
              <p:cNvPr id="15" name="Picture 4" descr="Image result for plastic bags clipart"/>
              <p:cNvPicPr>
                <a:picLocks noChangeAspect="1" noChangeArrowheads="1"/>
              </p:cNvPicPr>
              <p:nvPr/>
            </p:nvPicPr>
            <p:blipFill>
              <a:blip r:embed="rId5" cstate="print"/>
              <a:srcRect b="15205"/>
              <a:stretch>
                <a:fillRect/>
              </a:stretch>
            </p:blipFill>
            <p:spPr bwMode="auto">
              <a:xfrm>
                <a:off x="5105400" y="2057400"/>
                <a:ext cx="990599" cy="1066800"/>
              </a:xfrm>
              <a:prstGeom prst="rect">
                <a:avLst/>
              </a:prstGeom>
              <a:noFill/>
            </p:spPr>
          </p:pic>
          <p:pic>
            <p:nvPicPr>
              <p:cNvPr id="16" name="Picture 4" descr="Image result for plastic bags clipart"/>
              <p:cNvPicPr>
                <a:picLocks noChangeAspect="1" noChangeArrowheads="1"/>
              </p:cNvPicPr>
              <p:nvPr/>
            </p:nvPicPr>
            <p:blipFill>
              <a:blip r:embed="rId5" cstate="print"/>
              <a:srcRect b="15205"/>
              <a:stretch>
                <a:fillRect/>
              </a:stretch>
            </p:blipFill>
            <p:spPr bwMode="auto">
              <a:xfrm>
                <a:off x="5943600" y="2057400"/>
                <a:ext cx="990599" cy="1066800"/>
              </a:xfrm>
              <a:prstGeom prst="rect">
                <a:avLst/>
              </a:prstGeom>
              <a:noFill/>
            </p:spPr>
          </p:pic>
          <p:pic>
            <p:nvPicPr>
              <p:cNvPr id="17" name="Picture 4" descr="Image result for plastic bags clipart"/>
              <p:cNvPicPr>
                <a:picLocks noChangeAspect="1" noChangeArrowheads="1"/>
              </p:cNvPicPr>
              <p:nvPr/>
            </p:nvPicPr>
            <p:blipFill>
              <a:blip r:embed="rId5" cstate="print"/>
              <a:srcRect b="15205"/>
              <a:stretch>
                <a:fillRect/>
              </a:stretch>
            </p:blipFill>
            <p:spPr bwMode="auto">
              <a:xfrm>
                <a:off x="6781800" y="2057400"/>
                <a:ext cx="990599" cy="1066800"/>
              </a:xfrm>
              <a:prstGeom prst="rect">
                <a:avLst/>
              </a:prstGeom>
              <a:noFill/>
            </p:spPr>
          </p:pic>
          <p:pic>
            <p:nvPicPr>
              <p:cNvPr id="18" name="Picture 4" descr="Image result for plastic bags clipart"/>
              <p:cNvPicPr>
                <a:picLocks noChangeAspect="1" noChangeArrowheads="1"/>
              </p:cNvPicPr>
              <p:nvPr/>
            </p:nvPicPr>
            <p:blipFill>
              <a:blip r:embed="rId5" cstate="print"/>
              <a:srcRect b="15205"/>
              <a:stretch>
                <a:fillRect/>
              </a:stretch>
            </p:blipFill>
            <p:spPr bwMode="auto">
              <a:xfrm>
                <a:off x="7620000" y="2057400"/>
                <a:ext cx="990599" cy="1066800"/>
              </a:xfrm>
              <a:prstGeom prst="rect">
                <a:avLst/>
              </a:prstGeom>
              <a:noFill/>
            </p:spPr>
          </p:pic>
          <p:pic>
            <p:nvPicPr>
              <p:cNvPr id="19" name="Picture 4" descr="Image result for plastic bags clipart"/>
              <p:cNvPicPr>
                <a:picLocks noChangeAspect="1" noChangeArrowheads="1"/>
              </p:cNvPicPr>
              <p:nvPr/>
            </p:nvPicPr>
            <p:blipFill>
              <a:blip r:embed="rId5" cstate="print"/>
              <a:srcRect b="15205"/>
              <a:stretch>
                <a:fillRect/>
              </a:stretch>
            </p:blipFill>
            <p:spPr bwMode="auto">
              <a:xfrm>
                <a:off x="3429000" y="2057400"/>
                <a:ext cx="990599" cy="1066800"/>
              </a:xfrm>
              <a:prstGeom prst="rect">
                <a:avLst/>
              </a:prstGeom>
              <a:noFill/>
            </p:spPr>
          </p:pic>
          <p:pic>
            <p:nvPicPr>
              <p:cNvPr id="20" name="Picture 4" descr="Image result for plastic bags clipart"/>
              <p:cNvPicPr>
                <a:picLocks noChangeAspect="1" noChangeArrowheads="1"/>
              </p:cNvPicPr>
              <p:nvPr/>
            </p:nvPicPr>
            <p:blipFill>
              <a:blip r:embed="rId5" cstate="print"/>
              <a:srcRect b="15205"/>
              <a:stretch>
                <a:fillRect/>
              </a:stretch>
            </p:blipFill>
            <p:spPr bwMode="auto">
              <a:xfrm>
                <a:off x="4267200" y="2057400"/>
                <a:ext cx="990599" cy="1066800"/>
              </a:xfrm>
              <a:prstGeom prst="rect">
                <a:avLst/>
              </a:prstGeom>
              <a:noFill/>
            </p:spPr>
          </p:pic>
        </p:grpSp>
        <p:grpSp>
          <p:nvGrpSpPr>
            <p:cNvPr id="21" name="Group 20"/>
            <p:cNvGrpSpPr/>
            <p:nvPr/>
          </p:nvGrpSpPr>
          <p:grpSpPr>
            <a:xfrm>
              <a:off x="5791200" y="4572000"/>
              <a:ext cx="2971799" cy="914400"/>
              <a:chOff x="3429000" y="2057400"/>
              <a:chExt cx="5181599" cy="1066800"/>
            </a:xfrm>
          </p:grpSpPr>
          <p:pic>
            <p:nvPicPr>
              <p:cNvPr id="22" name="Picture 4" descr="Image result for plastic bags clipart"/>
              <p:cNvPicPr>
                <a:picLocks noChangeAspect="1" noChangeArrowheads="1"/>
              </p:cNvPicPr>
              <p:nvPr/>
            </p:nvPicPr>
            <p:blipFill>
              <a:blip r:embed="rId5" cstate="print"/>
              <a:srcRect b="15205"/>
              <a:stretch>
                <a:fillRect/>
              </a:stretch>
            </p:blipFill>
            <p:spPr bwMode="auto">
              <a:xfrm>
                <a:off x="5105400" y="2057400"/>
                <a:ext cx="990599" cy="1066800"/>
              </a:xfrm>
              <a:prstGeom prst="rect">
                <a:avLst/>
              </a:prstGeom>
              <a:noFill/>
            </p:spPr>
          </p:pic>
          <p:pic>
            <p:nvPicPr>
              <p:cNvPr id="23" name="Picture 4" descr="Image result for plastic bags clipart"/>
              <p:cNvPicPr>
                <a:picLocks noChangeAspect="1" noChangeArrowheads="1"/>
              </p:cNvPicPr>
              <p:nvPr/>
            </p:nvPicPr>
            <p:blipFill>
              <a:blip r:embed="rId5" cstate="print"/>
              <a:srcRect b="15205"/>
              <a:stretch>
                <a:fillRect/>
              </a:stretch>
            </p:blipFill>
            <p:spPr bwMode="auto">
              <a:xfrm>
                <a:off x="5943600" y="2057400"/>
                <a:ext cx="990599" cy="1066800"/>
              </a:xfrm>
              <a:prstGeom prst="rect">
                <a:avLst/>
              </a:prstGeom>
              <a:noFill/>
            </p:spPr>
          </p:pic>
          <p:pic>
            <p:nvPicPr>
              <p:cNvPr id="24" name="Picture 4" descr="Image result for plastic bags clipart"/>
              <p:cNvPicPr>
                <a:picLocks noChangeAspect="1" noChangeArrowheads="1"/>
              </p:cNvPicPr>
              <p:nvPr/>
            </p:nvPicPr>
            <p:blipFill>
              <a:blip r:embed="rId5" cstate="print"/>
              <a:srcRect b="15205"/>
              <a:stretch>
                <a:fillRect/>
              </a:stretch>
            </p:blipFill>
            <p:spPr bwMode="auto">
              <a:xfrm>
                <a:off x="6781800" y="2057400"/>
                <a:ext cx="990599" cy="1066800"/>
              </a:xfrm>
              <a:prstGeom prst="rect">
                <a:avLst/>
              </a:prstGeom>
              <a:noFill/>
            </p:spPr>
          </p:pic>
          <p:pic>
            <p:nvPicPr>
              <p:cNvPr id="25" name="Picture 4" descr="Image result for plastic bags clipart"/>
              <p:cNvPicPr>
                <a:picLocks noChangeAspect="1" noChangeArrowheads="1"/>
              </p:cNvPicPr>
              <p:nvPr/>
            </p:nvPicPr>
            <p:blipFill>
              <a:blip r:embed="rId5" cstate="print"/>
              <a:srcRect b="15205"/>
              <a:stretch>
                <a:fillRect/>
              </a:stretch>
            </p:blipFill>
            <p:spPr bwMode="auto">
              <a:xfrm>
                <a:off x="7620000" y="2057400"/>
                <a:ext cx="990599" cy="1066800"/>
              </a:xfrm>
              <a:prstGeom prst="rect">
                <a:avLst/>
              </a:prstGeom>
              <a:noFill/>
            </p:spPr>
          </p:pic>
          <p:pic>
            <p:nvPicPr>
              <p:cNvPr id="26" name="Picture 4" descr="Image result for plastic bags clipart"/>
              <p:cNvPicPr>
                <a:picLocks noChangeAspect="1" noChangeArrowheads="1"/>
              </p:cNvPicPr>
              <p:nvPr/>
            </p:nvPicPr>
            <p:blipFill>
              <a:blip r:embed="rId5" cstate="print"/>
              <a:srcRect b="15205"/>
              <a:stretch>
                <a:fillRect/>
              </a:stretch>
            </p:blipFill>
            <p:spPr bwMode="auto">
              <a:xfrm>
                <a:off x="3429000" y="2057400"/>
                <a:ext cx="990599" cy="1066800"/>
              </a:xfrm>
              <a:prstGeom prst="rect">
                <a:avLst/>
              </a:prstGeom>
              <a:noFill/>
            </p:spPr>
          </p:pic>
          <p:pic>
            <p:nvPicPr>
              <p:cNvPr id="27" name="Picture 4" descr="Image result for plastic bags clipart"/>
              <p:cNvPicPr>
                <a:picLocks noChangeAspect="1" noChangeArrowheads="1"/>
              </p:cNvPicPr>
              <p:nvPr/>
            </p:nvPicPr>
            <p:blipFill>
              <a:blip r:embed="rId5" cstate="print"/>
              <a:srcRect b="15205"/>
              <a:stretch>
                <a:fillRect/>
              </a:stretch>
            </p:blipFill>
            <p:spPr bwMode="auto">
              <a:xfrm>
                <a:off x="4267200" y="2057400"/>
                <a:ext cx="990599" cy="1066800"/>
              </a:xfrm>
              <a:prstGeom prst="rect">
                <a:avLst/>
              </a:prstGeom>
              <a:noFill/>
            </p:spPr>
          </p:pic>
        </p:grpSp>
        <p:grpSp>
          <p:nvGrpSpPr>
            <p:cNvPr id="28" name="Group 27"/>
            <p:cNvGrpSpPr/>
            <p:nvPr/>
          </p:nvGrpSpPr>
          <p:grpSpPr>
            <a:xfrm>
              <a:off x="5791200" y="5486400"/>
              <a:ext cx="2971799" cy="914400"/>
              <a:chOff x="3429000" y="2057400"/>
              <a:chExt cx="5181599" cy="1066800"/>
            </a:xfrm>
          </p:grpSpPr>
          <p:pic>
            <p:nvPicPr>
              <p:cNvPr id="29" name="Picture 4" descr="Image result for plastic bags clipart"/>
              <p:cNvPicPr>
                <a:picLocks noChangeAspect="1" noChangeArrowheads="1"/>
              </p:cNvPicPr>
              <p:nvPr/>
            </p:nvPicPr>
            <p:blipFill>
              <a:blip r:embed="rId5" cstate="print"/>
              <a:srcRect b="15205"/>
              <a:stretch>
                <a:fillRect/>
              </a:stretch>
            </p:blipFill>
            <p:spPr bwMode="auto">
              <a:xfrm>
                <a:off x="5105400" y="2057400"/>
                <a:ext cx="990599" cy="1066800"/>
              </a:xfrm>
              <a:prstGeom prst="rect">
                <a:avLst/>
              </a:prstGeom>
              <a:noFill/>
            </p:spPr>
          </p:pic>
          <p:pic>
            <p:nvPicPr>
              <p:cNvPr id="30" name="Picture 4" descr="Image result for plastic bags clipart"/>
              <p:cNvPicPr>
                <a:picLocks noChangeAspect="1" noChangeArrowheads="1"/>
              </p:cNvPicPr>
              <p:nvPr/>
            </p:nvPicPr>
            <p:blipFill>
              <a:blip r:embed="rId5" cstate="print"/>
              <a:srcRect b="15205"/>
              <a:stretch>
                <a:fillRect/>
              </a:stretch>
            </p:blipFill>
            <p:spPr bwMode="auto">
              <a:xfrm>
                <a:off x="5943600" y="2057400"/>
                <a:ext cx="990599" cy="1066800"/>
              </a:xfrm>
              <a:prstGeom prst="rect">
                <a:avLst/>
              </a:prstGeom>
              <a:noFill/>
            </p:spPr>
          </p:pic>
          <p:pic>
            <p:nvPicPr>
              <p:cNvPr id="31" name="Picture 4" descr="Image result for plastic bags clipart"/>
              <p:cNvPicPr>
                <a:picLocks noChangeAspect="1" noChangeArrowheads="1"/>
              </p:cNvPicPr>
              <p:nvPr/>
            </p:nvPicPr>
            <p:blipFill>
              <a:blip r:embed="rId5" cstate="print"/>
              <a:srcRect b="15205"/>
              <a:stretch>
                <a:fillRect/>
              </a:stretch>
            </p:blipFill>
            <p:spPr bwMode="auto">
              <a:xfrm>
                <a:off x="6781800" y="2057400"/>
                <a:ext cx="990599" cy="1066800"/>
              </a:xfrm>
              <a:prstGeom prst="rect">
                <a:avLst/>
              </a:prstGeom>
              <a:noFill/>
            </p:spPr>
          </p:pic>
          <p:pic>
            <p:nvPicPr>
              <p:cNvPr id="32" name="Picture 4" descr="Image result for plastic bags clipart"/>
              <p:cNvPicPr>
                <a:picLocks noChangeAspect="1" noChangeArrowheads="1"/>
              </p:cNvPicPr>
              <p:nvPr/>
            </p:nvPicPr>
            <p:blipFill>
              <a:blip r:embed="rId5" cstate="print"/>
              <a:srcRect b="15205"/>
              <a:stretch>
                <a:fillRect/>
              </a:stretch>
            </p:blipFill>
            <p:spPr bwMode="auto">
              <a:xfrm>
                <a:off x="7620000" y="2057400"/>
                <a:ext cx="990599" cy="1066800"/>
              </a:xfrm>
              <a:prstGeom prst="rect">
                <a:avLst/>
              </a:prstGeom>
              <a:noFill/>
            </p:spPr>
          </p:pic>
          <p:pic>
            <p:nvPicPr>
              <p:cNvPr id="33" name="Picture 4" descr="Image result for plastic bags clipart"/>
              <p:cNvPicPr>
                <a:picLocks noChangeAspect="1" noChangeArrowheads="1"/>
              </p:cNvPicPr>
              <p:nvPr/>
            </p:nvPicPr>
            <p:blipFill>
              <a:blip r:embed="rId5" cstate="print"/>
              <a:srcRect b="15205"/>
              <a:stretch>
                <a:fillRect/>
              </a:stretch>
            </p:blipFill>
            <p:spPr bwMode="auto">
              <a:xfrm>
                <a:off x="3429000" y="2057400"/>
                <a:ext cx="990599" cy="1066800"/>
              </a:xfrm>
              <a:prstGeom prst="rect">
                <a:avLst/>
              </a:prstGeom>
              <a:noFill/>
            </p:spPr>
          </p:pic>
          <p:pic>
            <p:nvPicPr>
              <p:cNvPr id="34" name="Picture 4" descr="Image result for plastic bags clipart"/>
              <p:cNvPicPr>
                <a:picLocks noChangeAspect="1" noChangeArrowheads="1"/>
              </p:cNvPicPr>
              <p:nvPr/>
            </p:nvPicPr>
            <p:blipFill>
              <a:blip r:embed="rId5" cstate="print"/>
              <a:srcRect b="15205"/>
              <a:stretch>
                <a:fillRect/>
              </a:stretch>
            </p:blipFill>
            <p:spPr bwMode="auto">
              <a:xfrm>
                <a:off x="4267200" y="2057400"/>
                <a:ext cx="990599" cy="1066800"/>
              </a:xfrm>
              <a:prstGeom prst="rect">
                <a:avLst/>
              </a:prstGeom>
              <a:noFill/>
            </p:spPr>
          </p:pic>
        </p:grpSp>
        <p:grpSp>
          <p:nvGrpSpPr>
            <p:cNvPr id="35" name="Group 34"/>
            <p:cNvGrpSpPr/>
            <p:nvPr/>
          </p:nvGrpSpPr>
          <p:grpSpPr>
            <a:xfrm>
              <a:off x="2895600" y="3657600"/>
              <a:ext cx="2971799" cy="914400"/>
              <a:chOff x="3429000" y="2057400"/>
              <a:chExt cx="5181599" cy="1066800"/>
            </a:xfrm>
          </p:grpSpPr>
          <p:pic>
            <p:nvPicPr>
              <p:cNvPr id="36" name="Picture 4" descr="Image result for plastic bags clipart"/>
              <p:cNvPicPr>
                <a:picLocks noChangeAspect="1" noChangeArrowheads="1"/>
              </p:cNvPicPr>
              <p:nvPr/>
            </p:nvPicPr>
            <p:blipFill>
              <a:blip r:embed="rId5" cstate="print"/>
              <a:srcRect b="15205"/>
              <a:stretch>
                <a:fillRect/>
              </a:stretch>
            </p:blipFill>
            <p:spPr bwMode="auto">
              <a:xfrm>
                <a:off x="5105400" y="2057400"/>
                <a:ext cx="990599" cy="1066800"/>
              </a:xfrm>
              <a:prstGeom prst="rect">
                <a:avLst/>
              </a:prstGeom>
              <a:noFill/>
            </p:spPr>
          </p:pic>
          <p:pic>
            <p:nvPicPr>
              <p:cNvPr id="37" name="Picture 4" descr="Image result for plastic bags clipart"/>
              <p:cNvPicPr>
                <a:picLocks noChangeAspect="1" noChangeArrowheads="1"/>
              </p:cNvPicPr>
              <p:nvPr/>
            </p:nvPicPr>
            <p:blipFill>
              <a:blip r:embed="rId5" cstate="print"/>
              <a:srcRect b="15205"/>
              <a:stretch>
                <a:fillRect/>
              </a:stretch>
            </p:blipFill>
            <p:spPr bwMode="auto">
              <a:xfrm>
                <a:off x="5943600" y="2057400"/>
                <a:ext cx="990599" cy="1066800"/>
              </a:xfrm>
              <a:prstGeom prst="rect">
                <a:avLst/>
              </a:prstGeom>
              <a:noFill/>
            </p:spPr>
          </p:pic>
          <p:pic>
            <p:nvPicPr>
              <p:cNvPr id="38" name="Picture 4" descr="Image result for plastic bags clipart"/>
              <p:cNvPicPr>
                <a:picLocks noChangeAspect="1" noChangeArrowheads="1"/>
              </p:cNvPicPr>
              <p:nvPr/>
            </p:nvPicPr>
            <p:blipFill>
              <a:blip r:embed="rId5" cstate="print"/>
              <a:srcRect b="15205"/>
              <a:stretch>
                <a:fillRect/>
              </a:stretch>
            </p:blipFill>
            <p:spPr bwMode="auto">
              <a:xfrm>
                <a:off x="6781800" y="2057400"/>
                <a:ext cx="990599" cy="1066800"/>
              </a:xfrm>
              <a:prstGeom prst="rect">
                <a:avLst/>
              </a:prstGeom>
              <a:noFill/>
            </p:spPr>
          </p:pic>
          <p:pic>
            <p:nvPicPr>
              <p:cNvPr id="39" name="Picture 4" descr="Image result for plastic bags clipart"/>
              <p:cNvPicPr>
                <a:picLocks noChangeAspect="1" noChangeArrowheads="1"/>
              </p:cNvPicPr>
              <p:nvPr/>
            </p:nvPicPr>
            <p:blipFill>
              <a:blip r:embed="rId5" cstate="print"/>
              <a:srcRect b="15205"/>
              <a:stretch>
                <a:fillRect/>
              </a:stretch>
            </p:blipFill>
            <p:spPr bwMode="auto">
              <a:xfrm>
                <a:off x="7620000" y="2057400"/>
                <a:ext cx="990599" cy="1066800"/>
              </a:xfrm>
              <a:prstGeom prst="rect">
                <a:avLst/>
              </a:prstGeom>
              <a:noFill/>
            </p:spPr>
          </p:pic>
          <p:pic>
            <p:nvPicPr>
              <p:cNvPr id="40" name="Picture 4" descr="Image result for plastic bags clipart"/>
              <p:cNvPicPr>
                <a:picLocks noChangeAspect="1" noChangeArrowheads="1"/>
              </p:cNvPicPr>
              <p:nvPr/>
            </p:nvPicPr>
            <p:blipFill>
              <a:blip r:embed="rId5" cstate="print"/>
              <a:srcRect b="15205"/>
              <a:stretch>
                <a:fillRect/>
              </a:stretch>
            </p:blipFill>
            <p:spPr bwMode="auto">
              <a:xfrm>
                <a:off x="3429000" y="2057400"/>
                <a:ext cx="990599" cy="1066800"/>
              </a:xfrm>
              <a:prstGeom prst="rect">
                <a:avLst/>
              </a:prstGeom>
              <a:noFill/>
            </p:spPr>
          </p:pic>
          <p:pic>
            <p:nvPicPr>
              <p:cNvPr id="41" name="Picture 4" descr="Image result for plastic bags clipart"/>
              <p:cNvPicPr>
                <a:picLocks noChangeAspect="1" noChangeArrowheads="1"/>
              </p:cNvPicPr>
              <p:nvPr/>
            </p:nvPicPr>
            <p:blipFill>
              <a:blip r:embed="rId5" cstate="print"/>
              <a:srcRect b="15205"/>
              <a:stretch>
                <a:fillRect/>
              </a:stretch>
            </p:blipFill>
            <p:spPr bwMode="auto">
              <a:xfrm>
                <a:off x="4267200" y="2057400"/>
                <a:ext cx="990599" cy="1066800"/>
              </a:xfrm>
              <a:prstGeom prst="rect">
                <a:avLst/>
              </a:prstGeom>
              <a:noFill/>
            </p:spPr>
          </p:pic>
        </p:grpSp>
        <p:grpSp>
          <p:nvGrpSpPr>
            <p:cNvPr id="42" name="Group 41"/>
            <p:cNvGrpSpPr/>
            <p:nvPr/>
          </p:nvGrpSpPr>
          <p:grpSpPr>
            <a:xfrm>
              <a:off x="2895600" y="4572000"/>
              <a:ext cx="2971799" cy="914400"/>
              <a:chOff x="3429000" y="2057400"/>
              <a:chExt cx="5181599" cy="1066800"/>
            </a:xfrm>
          </p:grpSpPr>
          <p:pic>
            <p:nvPicPr>
              <p:cNvPr id="43" name="Picture 4" descr="Image result for plastic bags clipart"/>
              <p:cNvPicPr>
                <a:picLocks noChangeAspect="1" noChangeArrowheads="1"/>
              </p:cNvPicPr>
              <p:nvPr/>
            </p:nvPicPr>
            <p:blipFill>
              <a:blip r:embed="rId5" cstate="print"/>
              <a:srcRect b="15205"/>
              <a:stretch>
                <a:fillRect/>
              </a:stretch>
            </p:blipFill>
            <p:spPr bwMode="auto">
              <a:xfrm>
                <a:off x="5105400" y="2057400"/>
                <a:ext cx="990599" cy="1066800"/>
              </a:xfrm>
              <a:prstGeom prst="rect">
                <a:avLst/>
              </a:prstGeom>
              <a:noFill/>
            </p:spPr>
          </p:pic>
          <p:pic>
            <p:nvPicPr>
              <p:cNvPr id="44" name="Picture 4" descr="Image result for plastic bags clipart"/>
              <p:cNvPicPr>
                <a:picLocks noChangeAspect="1" noChangeArrowheads="1"/>
              </p:cNvPicPr>
              <p:nvPr/>
            </p:nvPicPr>
            <p:blipFill>
              <a:blip r:embed="rId5" cstate="print"/>
              <a:srcRect b="15205"/>
              <a:stretch>
                <a:fillRect/>
              </a:stretch>
            </p:blipFill>
            <p:spPr bwMode="auto">
              <a:xfrm>
                <a:off x="5943600" y="2057400"/>
                <a:ext cx="990599" cy="1066800"/>
              </a:xfrm>
              <a:prstGeom prst="rect">
                <a:avLst/>
              </a:prstGeom>
              <a:noFill/>
            </p:spPr>
          </p:pic>
          <p:pic>
            <p:nvPicPr>
              <p:cNvPr id="45" name="Picture 4" descr="Image result for plastic bags clipart"/>
              <p:cNvPicPr>
                <a:picLocks noChangeAspect="1" noChangeArrowheads="1"/>
              </p:cNvPicPr>
              <p:nvPr/>
            </p:nvPicPr>
            <p:blipFill>
              <a:blip r:embed="rId5" cstate="print"/>
              <a:srcRect b="15205"/>
              <a:stretch>
                <a:fillRect/>
              </a:stretch>
            </p:blipFill>
            <p:spPr bwMode="auto">
              <a:xfrm>
                <a:off x="6781800" y="2057400"/>
                <a:ext cx="990599" cy="1066800"/>
              </a:xfrm>
              <a:prstGeom prst="rect">
                <a:avLst/>
              </a:prstGeom>
              <a:noFill/>
            </p:spPr>
          </p:pic>
          <p:pic>
            <p:nvPicPr>
              <p:cNvPr id="46" name="Picture 4" descr="Image result for plastic bags clipart"/>
              <p:cNvPicPr>
                <a:picLocks noChangeAspect="1" noChangeArrowheads="1"/>
              </p:cNvPicPr>
              <p:nvPr/>
            </p:nvPicPr>
            <p:blipFill>
              <a:blip r:embed="rId5" cstate="print"/>
              <a:srcRect b="15205"/>
              <a:stretch>
                <a:fillRect/>
              </a:stretch>
            </p:blipFill>
            <p:spPr bwMode="auto">
              <a:xfrm>
                <a:off x="7620000" y="2057400"/>
                <a:ext cx="990599" cy="1066800"/>
              </a:xfrm>
              <a:prstGeom prst="rect">
                <a:avLst/>
              </a:prstGeom>
              <a:noFill/>
            </p:spPr>
          </p:pic>
          <p:pic>
            <p:nvPicPr>
              <p:cNvPr id="47" name="Picture 4" descr="Image result for plastic bags clipart"/>
              <p:cNvPicPr>
                <a:picLocks noChangeAspect="1" noChangeArrowheads="1"/>
              </p:cNvPicPr>
              <p:nvPr/>
            </p:nvPicPr>
            <p:blipFill>
              <a:blip r:embed="rId5" cstate="print"/>
              <a:srcRect b="15205"/>
              <a:stretch>
                <a:fillRect/>
              </a:stretch>
            </p:blipFill>
            <p:spPr bwMode="auto">
              <a:xfrm>
                <a:off x="3429000" y="2057400"/>
                <a:ext cx="990599" cy="1066800"/>
              </a:xfrm>
              <a:prstGeom prst="rect">
                <a:avLst/>
              </a:prstGeom>
              <a:noFill/>
            </p:spPr>
          </p:pic>
          <p:pic>
            <p:nvPicPr>
              <p:cNvPr id="48" name="Picture 4" descr="Image result for plastic bags clipart"/>
              <p:cNvPicPr>
                <a:picLocks noChangeAspect="1" noChangeArrowheads="1"/>
              </p:cNvPicPr>
              <p:nvPr/>
            </p:nvPicPr>
            <p:blipFill>
              <a:blip r:embed="rId5" cstate="print"/>
              <a:srcRect b="15205"/>
              <a:stretch>
                <a:fillRect/>
              </a:stretch>
            </p:blipFill>
            <p:spPr bwMode="auto">
              <a:xfrm>
                <a:off x="4267200" y="2057400"/>
                <a:ext cx="990599" cy="1066800"/>
              </a:xfrm>
              <a:prstGeom prst="rect">
                <a:avLst/>
              </a:prstGeom>
              <a:noFill/>
            </p:spPr>
          </p:pic>
        </p:grpSp>
        <p:grpSp>
          <p:nvGrpSpPr>
            <p:cNvPr id="49" name="Group 48"/>
            <p:cNvGrpSpPr/>
            <p:nvPr/>
          </p:nvGrpSpPr>
          <p:grpSpPr>
            <a:xfrm>
              <a:off x="2895600" y="5486400"/>
              <a:ext cx="2971799" cy="914400"/>
              <a:chOff x="3429000" y="2057400"/>
              <a:chExt cx="5181599" cy="1066800"/>
            </a:xfrm>
          </p:grpSpPr>
          <p:pic>
            <p:nvPicPr>
              <p:cNvPr id="50" name="Picture 4" descr="Image result for plastic bags clipart"/>
              <p:cNvPicPr>
                <a:picLocks noChangeAspect="1" noChangeArrowheads="1"/>
              </p:cNvPicPr>
              <p:nvPr/>
            </p:nvPicPr>
            <p:blipFill>
              <a:blip r:embed="rId5" cstate="print"/>
              <a:srcRect b="15205"/>
              <a:stretch>
                <a:fillRect/>
              </a:stretch>
            </p:blipFill>
            <p:spPr bwMode="auto">
              <a:xfrm>
                <a:off x="5105400" y="2057400"/>
                <a:ext cx="990599" cy="1066800"/>
              </a:xfrm>
              <a:prstGeom prst="rect">
                <a:avLst/>
              </a:prstGeom>
              <a:noFill/>
            </p:spPr>
          </p:pic>
          <p:pic>
            <p:nvPicPr>
              <p:cNvPr id="51" name="Picture 4" descr="Image result for plastic bags clipart"/>
              <p:cNvPicPr>
                <a:picLocks noChangeAspect="1" noChangeArrowheads="1"/>
              </p:cNvPicPr>
              <p:nvPr/>
            </p:nvPicPr>
            <p:blipFill>
              <a:blip r:embed="rId5" cstate="print"/>
              <a:srcRect b="15205"/>
              <a:stretch>
                <a:fillRect/>
              </a:stretch>
            </p:blipFill>
            <p:spPr bwMode="auto">
              <a:xfrm>
                <a:off x="5943600" y="2057400"/>
                <a:ext cx="990599" cy="1066800"/>
              </a:xfrm>
              <a:prstGeom prst="rect">
                <a:avLst/>
              </a:prstGeom>
              <a:noFill/>
            </p:spPr>
          </p:pic>
          <p:pic>
            <p:nvPicPr>
              <p:cNvPr id="52" name="Picture 4" descr="Image result for plastic bags clipart"/>
              <p:cNvPicPr>
                <a:picLocks noChangeAspect="1" noChangeArrowheads="1"/>
              </p:cNvPicPr>
              <p:nvPr/>
            </p:nvPicPr>
            <p:blipFill>
              <a:blip r:embed="rId5" cstate="print"/>
              <a:srcRect b="15205"/>
              <a:stretch>
                <a:fillRect/>
              </a:stretch>
            </p:blipFill>
            <p:spPr bwMode="auto">
              <a:xfrm>
                <a:off x="6781800" y="2057400"/>
                <a:ext cx="990599" cy="1066800"/>
              </a:xfrm>
              <a:prstGeom prst="rect">
                <a:avLst/>
              </a:prstGeom>
              <a:noFill/>
            </p:spPr>
          </p:pic>
          <p:pic>
            <p:nvPicPr>
              <p:cNvPr id="53" name="Picture 4" descr="Image result for plastic bags clipart"/>
              <p:cNvPicPr>
                <a:picLocks noChangeAspect="1" noChangeArrowheads="1"/>
              </p:cNvPicPr>
              <p:nvPr/>
            </p:nvPicPr>
            <p:blipFill>
              <a:blip r:embed="rId5" cstate="print"/>
              <a:srcRect b="15205"/>
              <a:stretch>
                <a:fillRect/>
              </a:stretch>
            </p:blipFill>
            <p:spPr bwMode="auto">
              <a:xfrm>
                <a:off x="7620000" y="2057400"/>
                <a:ext cx="990599" cy="1066800"/>
              </a:xfrm>
              <a:prstGeom prst="rect">
                <a:avLst/>
              </a:prstGeom>
              <a:noFill/>
            </p:spPr>
          </p:pic>
          <p:pic>
            <p:nvPicPr>
              <p:cNvPr id="54" name="Picture 4" descr="Image result for plastic bags clipart"/>
              <p:cNvPicPr>
                <a:picLocks noChangeAspect="1" noChangeArrowheads="1"/>
              </p:cNvPicPr>
              <p:nvPr/>
            </p:nvPicPr>
            <p:blipFill>
              <a:blip r:embed="rId5" cstate="print"/>
              <a:srcRect b="15205"/>
              <a:stretch>
                <a:fillRect/>
              </a:stretch>
            </p:blipFill>
            <p:spPr bwMode="auto">
              <a:xfrm>
                <a:off x="3429000" y="2057400"/>
                <a:ext cx="990599" cy="1066800"/>
              </a:xfrm>
              <a:prstGeom prst="rect">
                <a:avLst/>
              </a:prstGeom>
              <a:noFill/>
            </p:spPr>
          </p:pic>
          <p:pic>
            <p:nvPicPr>
              <p:cNvPr id="55" name="Picture 4" descr="Image result for plastic bags clipart"/>
              <p:cNvPicPr>
                <a:picLocks noChangeAspect="1" noChangeArrowheads="1"/>
              </p:cNvPicPr>
              <p:nvPr/>
            </p:nvPicPr>
            <p:blipFill>
              <a:blip r:embed="rId5" cstate="print"/>
              <a:srcRect b="15205"/>
              <a:stretch>
                <a:fillRect/>
              </a:stretch>
            </p:blipFill>
            <p:spPr bwMode="auto">
              <a:xfrm>
                <a:off x="4267200" y="2057400"/>
                <a:ext cx="990599" cy="1066800"/>
              </a:xfrm>
              <a:prstGeom prst="rect">
                <a:avLst/>
              </a:prstGeom>
              <a:noFill/>
            </p:spPr>
          </p:pic>
        </p:grpSp>
        <p:sp>
          <p:nvSpPr>
            <p:cNvPr id="59" name="TextBox 58"/>
            <p:cNvSpPr txBox="1"/>
            <p:nvPr/>
          </p:nvSpPr>
          <p:spPr>
            <a:xfrm>
              <a:off x="3535542" y="3200400"/>
              <a:ext cx="5608458" cy="369332"/>
            </a:xfrm>
            <a:prstGeom prst="rect">
              <a:avLst/>
            </a:prstGeom>
            <a:noFill/>
          </p:spPr>
          <p:txBody>
            <a:bodyPr wrap="none" rtlCol="0">
              <a:spAutoFit/>
            </a:bodyPr>
            <a:lstStyle/>
            <a:p>
              <a:r>
                <a:rPr lang="mk-MK" dirty="0" smtClean="0"/>
                <a:t>Минимум употребени кеси при двомесечно купување.</a:t>
              </a:r>
              <a:endParaRPr lang="en-US" dirty="0"/>
            </a:p>
          </p:txBody>
        </p:sp>
      </p:grpSp>
      <p:sp>
        <p:nvSpPr>
          <p:cNvPr id="60" name="TextBox 59"/>
          <p:cNvSpPr txBox="1"/>
          <p:nvPr/>
        </p:nvSpPr>
        <p:spPr>
          <a:xfrm>
            <a:off x="304800" y="1828800"/>
            <a:ext cx="1981200" cy="1323439"/>
          </a:xfrm>
          <a:prstGeom prst="rect">
            <a:avLst/>
          </a:prstGeom>
          <a:noFill/>
        </p:spPr>
        <p:txBody>
          <a:bodyPr wrap="square" rtlCol="0">
            <a:spAutoFit/>
          </a:bodyPr>
          <a:lstStyle/>
          <a:p>
            <a:pPr algn="ctr"/>
            <a:r>
              <a:rPr lang="mk-MK" sz="2000" dirty="0" smtClean="0">
                <a:solidFill>
                  <a:srgbClr val="002060"/>
                </a:solidFill>
              </a:rPr>
              <a:t>Платнена кеса за повеќекратна* употреба. </a:t>
            </a:r>
            <a:endParaRPr lang="en-US" sz="2000" dirty="0">
              <a:solidFill>
                <a:srgbClr val="002060"/>
              </a:solidFill>
            </a:endParaRPr>
          </a:p>
        </p:txBody>
      </p:sp>
      <p:sp>
        <p:nvSpPr>
          <p:cNvPr id="61" name="TextBox 60"/>
          <p:cNvSpPr txBox="1"/>
          <p:nvPr/>
        </p:nvSpPr>
        <p:spPr>
          <a:xfrm>
            <a:off x="0" y="6396335"/>
            <a:ext cx="2133600" cy="461665"/>
          </a:xfrm>
          <a:prstGeom prst="rect">
            <a:avLst/>
          </a:prstGeom>
          <a:noFill/>
        </p:spPr>
        <p:txBody>
          <a:bodyPr wrap="square" rtlCol="0">
            <a:spAutoFit/>
          </a:bodyPr>
          <a:lstStyle/>
          <a:p>
            <a:r>
              <a:rPr lang="mk-MK" sz="1200" dirty="0" smtClean="0"/>
              <a:t>*повеќекратна = може да се употреби повеќе пати</a:t>
            </a:r>
            <a:endParaRPr lang="en-US" sz="1200" dirty="0"/>
          </a:p>
        </p:txBody>
      </p:sp>
      <p:sp>
        <p:nvSpPr>
          <p:cNvPr id="64" name="Rectangle 63"/>
          <p:cNvSpPr/>
          <p:nvPr/>
        </p:nvSpPr>
        <p:spPr>
          <a:xfrm>
            <a:off x="914400" y="0"/>
            <a:ext cx="4572000" cy="2585323"/>
          </a:xfrm>
          <a:prstGeom prst="rect">
            <a:avLst/>
          </a:prstGeom>
          <a:noFill/>
        </p:spPr>
        <p:txBody>
          <a:bodyPr wrap="square" lIns="91440" tIns="45720" rIns="91440" bIns="45720">
            <a:spAutoFit/>
          </a:bodyPr>
          <a:lstStyle/>
          <a:p>
            <a:pPr algn="ctr"/>
            <a:r>
              <a:rPr lang="mk-MK"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Која кеса би ја избрал ти?</a:t>
            </a:r>
          </a:p>
          <a:p>
            <a:pPr algn="ctr"/>
            <a:r>
              <a:rPr lang="mk-MK"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Autofit/>
          </a:bodyPr>
          <a:lstStyle/>
          <a:p>
            <a:r>
              <a:rPr lang="mk-MK" sz="2400" dirty="0" smtClean="0"/>
              <a:t/>
            </a:r>
            <a:br>
              <a:rPr lang="mk-MK" sz="2400" dirty="0" smtClean="0"/>
            </a:br>
            <a:r>
              <a:rPr lang="mk-MK" sz="2400" dirty="0" smtClean="0"/>
              <a:t>Дали </a:t>
            </a:r>
            <a:r>
              <a:rPr lang="mk-MK" sz="2400" dirty="0" err="1" smtClean="0"/>
              <a:t>сѐуште</a:t>
            </a:r>
            <a:r>
              <a:rPr lang="mk-MK" sz="2400" dirty="0" smtClean="0"/>
              <a:t> мислиш дека е во ред да искористиш 200-300 пластични кеси во текот на годината наместо една ваква забавна,современа платнена кеса за повеќекратна употреба?</a:t>
            </a:r>
            <a:endParaRPr lang="en-US" sz="2400" dirty="0"/>
          </a:p>
        </p:txBody>
      </p:sp>
      <p:pic>
        <p:nvPicPr>
          <p:cNvPr id="22530" name="Picture 2" descr="Image result for reusable bag"/>
          <p:cNvPicPr>
            <a:picLocks noChangeAspect="1" noChangeArrowheads="1"/>
          </p:cNvPicPr>
          <p:nvPr/>
        </p:nvPicPr>
        <p:blipFill>
          <a:blip r:embed="rId2"/>
          <a:srcRect/>
          <a:stretch>
            <a:fillRect/>
          </a:stretch>
        </p:blipFill>
        <p:spPr bwMode="auto">
          <a:xfrm>
            <a:off x="609600" y="4419600"/>
            <a:ext cx="3048000" cy="2088056"/>
          </a:xfrm>
          <a:prstGeom prst="rect">
            <a:avLst/>
          </a:prstGeom>
          <a:noFill/>
        </p:spPr>
      </p:pic>
      <p:pic>
        <p:nvPicPr>
          <p:cNvPr id="22532" name="Picture 4" descr="Image result for reusable bag"/>
          <p:cNvPicPr>
            <a:picLocks noChangeAspect="1" noChangeArrowheads="1"/>
          </p:cNvPicPr>
          <p:nvPr/>
        </p:nvPicPr>
        <p:blipFill>
          <a:blip r:embed="rId3"/>
          <a:srcRect/>
          <a:stretch>
            <a:fillRect/>
          </a:stretch>
        </p:blipFill>
        <p:spPr bwMode="auto">
          <a:xfrm>
            <a:off x="381000" y="1981200"/>
            <a:ext cx="3886199" cy="2331720"/>
          </a:xfrm>
          <a:prstGeom prst="rect">
            <a:avLst/>
          </a:prstGeom>
          <a:noFill/>
        </p:spPr>
      </p:pic>
      <p:pic>
        <p:nvPicPr>
          <p:cNvPr id="22534" name="Picture 6" descr="Image result for reusable bag"/>
          <p:cNvPicPr>
            <a:picLocks noChangeAspect="1" noChangeArrowheads="1"/>
          </p:cNvPicPr>
          <p:nvPr/>
        </p:nvPicPr>
        <p:blipFill>
          <a:blip r:embed="rId4"/>
          <a:srcRect/>
          <a:stretch>
            <a:fillRect/>
          </a:stretch>
        </p:blipFill>
        <p:spPr bwMode="auto">
          <a:xfrm>
            <a:off x="4267200" y="3886200"/>
            <a:ext cx="4575175" cy="2971800"/>
          </a:xfrm>
          <a:prstGeom prst="rect">
            <a:avLst/>
          </a:prstGeom>
          <a:noFill/>
        </p:spPr>
      </p:pic>
      <p:pic>
        <p:nvPicPr>
          <p:cNvPr id="22536" name="Picture 8" descr="Image result for fun reusable bag"/>
          <p:cNvPicPr>
            <a:picLocks noChangeAspect="1" noChangeArrowheads="1"/>
          </p:cNvPicPr>
          <p:nvPr/>
        </p:nvPicPr>
        <p:blipFill>
          <a:blip r:embed="rId5"/>
          <a:srcRect/>
          <a:stretch>
            <a:fillRect/>
          </a:stretch>
        </p:blipFill>
        <p:spPr bwMode="auto">
          <a:xfrm>
            <a:off x="4724400" y="2057400"/>
            <a:ext cx="1651586" cy="1819275"/>
          </a:xfrm>
          <a:prstGeom prst="rect">
            <a:avLst/>
          </a:prstGeom>
          <a:noFill/>
        </p:spPr>
      </p:pic>
      <p:pic>
        <p:nvPicPr>
          <p:cNvPr id="22538" name="Picture 10" descr="Image result for fun reusable bag"/>
          <p:cNvPicPr>
            <a:picLocks noChangeAspect="1" noChangeArrowheads="1"/>
          </p:cNvPicPr>
          <p:nvPr/>
        </p:nvPicPr>
        <p:blipFill>
          <a:blip r:embed="rId6"/>
          <a:srcRect/>
          <a:stretch>
            <a:fillRect/>
          </a:stretch>
        </p:blipFill>
        <p:spPr bwMode="auto">
          <a:xfrm>
            <a:off x="7086600" y="1752600"/>
            <a:ext cx="1505300" cy="2514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dirty="0" smtClean="0"/>
              <a:t>Рециклирање</a:t>
            </a:r>
            <a:endParaRPr lang="en-US" dirty="0"/>
          </a:p>
        </p:txBody>
      </p:sp>
      <p:sp>
        <p:nvSpPr>
          <p:cNvPr id="3" name="Content Placeholder 2"/>
          <p:cNvSpPr>
            <a:spLocks noGrp="1"/>
          </p:cNvSpPr>
          <p:nvPr>
            <p:ph idx="1"/>
          </p:nvPr>
        </p:nvSpPr>
        <p:spPr>
          <a:xfrm>
            <a:off x="533400" y="1752600"/>
            <a:ext cx="8229600" cy="4525963"/>
          </a:xfrm>
        </p:spPr>
        <p:txBody>
          <a:bodyPr>
            <a:normAutofit lnSpcReduction="10000"/>
          </a:bodyPr>
          <a:lstStyle/>
          <a:p>
            <a:pPr algn="ctr">
              <a:buNone/>
            </a:pPr>
            <a:r>
              <a:rPr lang="mk-MK" dirty="0" smtClean="0"/>
              <a:t>	Интернетот е преполн со идеи за рециклирање на секаков вид на материјал. Побарај идеи кои ти се тебе интересни, така не само што ќе се забавуваш додека седиш дома, туку ќе придонесеш за зачувување на околината.</a:t>
            </a:r>
          </a:p>
          <a:p>
            <a:pPr algn="ctr">
              <a:buNone/>
            </a:pPr>
            <a:endParaRPr lang="mk-MK" dirty="0"/>
          </a:p>
          <a:p>
            <a:pPr algn="ctr">
              <a:buNone/>
            </a:pPr>
            <a:r>
              <a:rPr lang="mk-MK" sz="1800" dirty="0" smtClean="0"/>
              <a:t>Во продолжение има мал дел од она што ние го најдовме како идеја да те мотивираме да придонесеш за поздрава и почиста околина.</a:t>
            </a:r>
          </a:p>
          <a:p>
            <a:pPr algn="ctr">
              <a:buNone/>
            </a:pPr>
            <a:r>
              <a:rPr lang="en-US" sz="1800" dirty="0" smtClean="0">
                <a:hlinkClick r:id="rId2"/>
              </a:rPr>
              <a:t>https://www.youtube.com/watch?v=w-Ud0SzgFHc</a:t>
            </a:r>
            <a:endParaRPr lang="en-US" sz="1800" dirty="0" smtClean="0"/>
          </a:p>
          <a:p>
            <a:pPr algn="ctr">
              <a:buNone/>
            </a:pPr>
            <a:endParaRPr lang="en-US" sz="1800" dirty="0"/>
          </a:p>
        </p:txBody>
      </p:sp>
      <p:pic>
        <p:nvPicPr>
          <p:cNvPr id="4" name="Picture 2" descr="Image result for recycle plastic bag ideas"/>
          <p:cNvPicPr>
            <a:picLocks noChangeAspect="1" noChangeArrowheads="1"/>
          </p:cNvPicPr>
          <p:nvPr/>
        </p:nvPicPr>
        <p:blipFill>
          <a:blip r:embed="rId3"/>
          <a:srcRect/>
          <a:stretch>
            <a:fillRect/>
          </a:stretch>
        </p:blipFill>
        <p:spPr bwMode="auto">
          <a:xfrm>
            <a:off x="304800" y="0"/>
            <a:ext cx="2207667" cy="1657350"/>
          </a:xfrm>
          <a:prstGeom prst="rect">
            <a:avLst/>
          </a:prstGeom>
          <a:noFill/>
        </p:spPr>
      </p:pic>
      <p:pic>
        <p:nvPicPr>
          <p:cNvPr id="5" name="Picture 2" descr="Image result for recycle plastic bag braclet"/>
          <p:cNvPicPr>
            <a:picLocks noChangeAspect="1" noChangeArrowheads="1"/>
          </p:cNvPicPr>
          <p:nvPr/>
        </p:nvPicPr>
        <p:blipFill>
          <a:blip r:embed="rId4" cstate="print"/>
          <a:srcRect/>
          <a:stretch>
            <a:fillRect/>
          </a:stretch>
        </p:blipFill>
        <p:spPr bwMode="auto">
          <a:xfrm>
            <a:off x="6629400" y="457200"/>
            <a:ext cx="1803401" cy="10144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cycle frame template"/>
          <p:cNvPicPr>
            <a:picLocks noChangeAspect="1" noChangeArrowheads="1"/>
          </p:cNvPicPr>
          <p:nvPr/>
        </p:nvPicPr>
        <p:blipFill>
          <a:blip r:embed="rId2"/>
          <a:srcRect l="3226" t="3333" r="2419" b="3333"/>
          <a:stretch>
            <a:fillRect/>
          </a:stretch>
        </p:blipFill>
        <p:spPr bwMode="auto">
          <a:xfrm>
            <a:off x="0" y="0"/>
            <a:ext cx="8915400" cy="6400800"/>
          </a:xfrm>
          <a:prstGeom prst="rect">
            <a:avLst/>
          </a:prstGeom>
          <a:noFill/>
        </p:spPr>
      </p:pic>
      <p:sp>
        <p:nvSpPr>
          <p:cNvPr id="2" name="Title 1"/>
          <p:cNvSpPr>
            <a:spLocks noGrp="1"/>
          </p:cNvSpPr>
          <p:nvPr>
            <p:ph type="title"/>
          </p:nvPr>
        </p:nvSpPr>
        <p:spPr>
          <a:xfrm>
            <a:off x="1066800" y="3352800"/>
            <a:ext cx="6400800" cy="1143000"/>
          </a:xfrm>
        </p:spPr>
        <p:txBody>
          <a:bodyPr>
            <a:noAutofit/>
          </a:bodyPr>
          <a:lstStyle/>
          <a:p>
            <a:r>
              <a:rPr lang="mk-MK" sz="2800" dirty="0" smtClean="0"/>
              <a:t>Направи го правилниот избор наредниот пат кога ќе одиш во продавница – понеси со себе </a:t>
            </a:r>
            <a:r>
              <a:rPr lang="mk-MK" sz="2800" dirty="0" smtClean="0">
                <a:solidFill>
                  <a:srgbClr val="FF0000"/>
                </a:solidFill>
              </a:rPr>
              <a:t>платнена кеса.</a:t>
            </a:r>
            <a:r>
              <a:rPr lang="mk-MK" sz="2800" dirty="0" smtClean="0"/>
              <a:t/>
            </a:r>
            <a:br>
              <a:rPr lang="mk-MK" sz="2800" dirty="0" smtClean="0"/>
            </a:br>
            <a:r>
              <a:rPr lang="mk-MK" sz="2800" dirty="0" smtClean="0"/>
              <a:t/>
            </a:r>
            <a:br>
              <a:rPr lang="mk-MK" sz="2800" dirty="0" smtClean="0"/>
            </a:br>
            <a:r>
              <a:rPr lang="mk-MK" sz="2800" dirty="0" smtClean="0">
                <a:solidFill>
                  <a:schemeClr val="accent1">
                    <a:lumMod val="50000"/>
                  </a:schemeClr>
                </a:solidFill>
              </a:rPr>
              <a:t>Иднината на нашата планета е во наши раце!</a:t>
            </a:r>
            <a:r>
              <a:rPr lang="mk-MK" sz="2800" dirty="0" smtClean="0"/>
              <a:t/>
            </a:r>
            <a:br>
              <a:rPr lang="mk-MK" sz="2800" dirty="0" smtClean="0"/>
            </a:br>
            <a:r>
              <a:rPr lang="mk-MK" sz="2800" dirty="0" smtClean="0"/>
              <a:t/>
            </a:r>
            <a:br>
              <a:rPr lang="mk-MK" sz="2800" dirty="0" smtClean="0"/>
            </a:br>
            <a:endParaRPr lang="en-US" sz="2800" dirty="0"/>
          </a:p>
        </p:txBody>
      </p:sp>
      <p:sp>
        <p:nvSpPr>
          <p:cNvPr id="5" name="TextBox 4"/>
          <p:cNvSpPr txBox="1"/>
          <p:nvPr/>
        </p:nvSpPr>
        <p:spPr>
          <a:xfrm>
            <a:off x="2514600" y="6488668"/>
            <a:ext cx="4332596" cy="369332"/>
          </a:xfrm>
          <a:prstGeom prst="rect">
            <a:avLst/>
          </a:prstGeom>
          <a:noFill/>
        </p:spPr>
        <p:txBody>
          <a:bodyPr wrap="none" rtlCol="0">
            <a:spAutoFit/>
          </a:bodyPr>
          <a:lstStyle/>
          <a:p>
            <a:r>
              <a:rPr lang="mk-MK" dirty="0" smtClean="0"/>
              <a:t>ОУ „Даме Груев“ </a:t>
            </a:r>
            <a:r>
              <a:rPr lang="mk-MK" dirty="0" smtClean="0"/>
              <a:t>– Битола 	 </a:t>
            </a:r>
            <a:r>
              <a:rPr lang="en-US" dirty="0" smtClean="0"/>
              <a:t>IV </a:t>
            </a:r>
            <a:r>
              <a:rPr lang="mk-MK" dirty="0" smtClean="0"/>
              <a:t>одделение</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92500" lnSpcReduction="20000"/>
          </a:bodyPr>
          <a:lstStyle/>
          <a:p>
            <a:pPr>
              <a:buNone/>
            </a:pPr>
            <a:r>
              <a:rPr lang="mk-MK" sz="3900" dirty="0" smtClean="0">
                <a:solidFill>
                  <a:srgbClr val="C00000"/>
                </a:solidFill>
              </a:rPr>
              <a:t>Потсети се!</a:t>
            </a:r>
          </a:p>
          <a:p>
            <a:pPr>
              <a:buNone/>
            </a:pPr>
            <a:endParaRPr lang="mk-MK" sz="3900" dirty="0" smtClean="0">
              <a:solidFill>
                <a:srgbClr val="C00000"/>
              </a:solidFill>
            </a:endParaRPr>
          </a:p>
          <a:p>
            <a:pPr>
              <a:buNone/>
            </a:pPr>
            <a:r>
              <a:rPr lang="mk-MK" dirty="0" smtClean="0"/>
              <a:t>	Кои литературни дела се нарекуваат драмски текстови?</a:t>
            </a:r>
          </a:p>
          <a:p>
            <a:pPr>
              <a:buNone/>
            </a:pPr>
            <a:r>
              <a:rPr lang="mk-MK" dirty="0"/>
              <a:t>	</a:t>
            </a:r>
            <a:r>
              <a:rPr lang="mk-MK" dirty="0" smtClean="0"/>
              <a:t>Кои драмски текстови ги имаш изучено во </a:t>
            </a:r>
            <a:r>
              <a:rPr lang="en-US" dirty="0" smtClean="0"/>
              <a:t>IV</a:t>
            </a:r>
            <a:r>
              <a:rPr lang="mk-MK" dirty="0" smtClean="0"/>
              <a:t> одделение?</a:t>
            </a:r>
          </a:p>
          <a:p>
            <a:pPr>
              <a:buNone/>
            </a:pPr>
            <a:endParaRPr lang="mk-MK" dirty="0"/>
          </a:p>
          <a:p>
            <a:pPr>
              <a:buNone/>
            </a:pPr>
            <a:r>
              <a:rPr lang="mk-MK" dirty="0" smtClean="0"/>
              <a:t>	Оваа презентација ќе ти помогне самостојно да обработиш уште еден драмски текст со интересна, но и поучна содржина.</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mk-MK" dirty="0" smtClean="0"/>
              <a:t>ПЛАСТЕСА, ХАРТЕСА И ПЛАТНЕСА</a:t>
            </a:r>
            <a:endParaRPr lang="en-US" dirty="0"/>
          </a:p>
        </p:txBody>
      </p:sp>
      <p:pic>
        <p:nvPicPr>
          <p:cNvPr id="26626" name="Picture 2" descr="Image result for paper bag cartoon"/>
          <p:cNvPicPr>
            <a:picLocks noChangeAspect="1" noChangeArrowheads="1"/>
          </p:cNvPicPr>
          <p:nvPr/>
        </p:nvPicPr>
        <p:blipFill>
          <a:blip r:embed="rId2" cstate="print"/>
          <a:srcRect/>
          <a:stretch>
            <a:fillRect/>
          </a:stretch>
        </p:blipFill>
        <p:spPr bwMode="auto">
          <a:xfrm>
            <a:off x="3429000" y="2514600"/>
            <a:ext cx="2142744" cy="2752537"/>
          </a:xfrm>
          <a:prstGeom prst="rect">
            <a:avLst/>
          </a:prstGeom>
          <a:noFill/>
        </p:spPr>
      </p:pic>
      <p:pic>
        <p:nvPicPr>
          <p:cNvPr id="26628" name="Picture 4" descr="Image result for plastic bag cartoon"/>
          <p:cNvPicPr>
            <a:picLocks noChangeAspect="1" noChangeArrowheads="1"/>
          </p:cNvPicPr>
          <p:nvPr/>
        </p:nvPicPr>
        <p:blipFill>
          <a:blip r:embed="rId3" cstate="print"/>
          <a:srcRect t="6667" b="20000"/>
          <a:stretch>
            <a:fillRect/>
          </a:stretch>
        </p:blipFill>
        <p:spPr bwMode="auto">
          <a:xfrm>
            <a:off x="228600" y="2590800"/>
            <a:ext cx="3271212" cy="2590800"/>
          </a:xfrm>
          <a:prstGeom prst="rect">
            <a:avLst/>
          </a:prstGeom>
          <a:noFill/>
        </p:spPr>
      </p:pic>
      <p:pic>
        <p:nvPicPr>
          <p:cNvPr id="26630" name="Picture 6" descr="Image result for eco bag cartoon"/>
          <p:cNvPicPr>
            <a:picLocks noChangeAspect="1" noChangeArrowheads="1"/>
          </p:cNvPicPr>
          <p:nvPr/>
        </p:nvPicPr>
        <p:blipFill>
          <a:blip r:embed="rId4" cstate="print"/>
          <a:srcRect b="12006"/>
          <a:stretch>
            <a:fillRect/>
          </a:stretch>
        </p:blipFill>
        <p:spPr bwMode="auto">
          <a:xfrm>
            <a:off x="5257800" y="2286000"/>
            <a:ext cx="3127374" cy="2972047"/>
          </a:xfrm>
          <a:prstGeom prst="rect">
            <a:avLst/>
          </a:prstGeom>
          <a:noFill/>
        </p:spPr>
      </p:pic>
      <p:sp>
        <p:nvSpPr>
          <p:cNvPr id="7" name="TextBox 6"/>
          <p:cNvSpPr txBox="1"/>
          <p:nvPr/>
        </p:nvSpPr>
        <p:spPr>
          <a:xfrm>
            <a:off x="838200" y="381000"/>
            <a:ext cx="7772400" cy="646331"/>
          </a:xfrm>
          <a:prstGeom prst="rect">
            <a:avLst/>
          </a:prstGeom>
          <a:noFill/>
        </p:spPr>
        <p:txBody>
          <a:bodyPr wrap="square" rtlCol="0">
            <a:spAutoFit/>
          </a:bodyPr>
          <a:lstStyle/>
          <a:p>
            <a:pPr algn="ctr"/>
            <a:r>
              <a:rPr lang="mk-MK" dirty="0" smtClean="0"/>
              <a:t>Отвори го твојот учебник по македонски јазик на страна 104 и внимателно прочитај ја содржината на драмскиот текст, барем два пати!</a:t>
            </a:r>
            <a:endParaRPr lang="en-US"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Autofit/>
          </a:bodyPr>
          <a:lstStyle/>
          <a:p>
            <a:r>
              <a:rPr lang="mk-MK" sz="2400" dirty="0" smtClean="0"/>
              <a:t>Во твојата училишна тетратка направи вакви табели во кои ќе ги внесеш позитивните и негативните карактеристики на секоја од кесите кои секојдневно се употребуваат.</a:t>
            </a:r>
            <a:endParaRPr lang="en-US" sz="2400" dirty="0"/>
          </a:p>
        </p:txBody>
      </p:sp>
      <p:graphicFrame>
        <p:nvGraphicFramePr>
          <p:cNvPr id="4" name="Table 3"/>
          <p:cNvGraphicFramePr>
            <a:graphicFrameLocks noGrp="1"/>
          </p:cNvGraphicFramePr>
          <p:nvPr/>
        </p:nvGraphicFramePr>
        <p:xfrm>
          <a:off x="1524000" y="1828800"/>
          <a:ext cx="6096000" cy="1930400"/>
        </p:xfrm>
        <a:graphic>
          <a:graphicData uri="http://schemas.openxmlformats.org/drawingml/2006/table">
            <a:tbl>
              <a:tblPr firstRow="1" bandRow="1">
                <a:tableStyleId>{5940675A-B579-460E-94D1-54222C63F5DA}</a:tableStyleId>
              </a:tblPr>
              <a:tblGrid>
                <a:gridCol w="2032000"/>
                <a:gridCol w="2032000"/>
                <a:gridCol w="2032000"/>
              </a:tblGrid>
              <a:tr h="370840">
                <a:tc gridSpan="3">
                  <a:txBody>
                    <a:bodyPr/>
                    <a:lstStyle/>
                    <a:p>
                      <a:pPr algn="ctr"/>
                      <a:r>
                        <a:rPr lang="mk-MK" dirty="0" smtClean="0"/>
                        <a:t>Позитивни страни</a:t>
                      </a:r>
                      <a:endParaRPr lang="en-US" dirty="0"/>
                    </a:p>
                  </a:txBody>
                  <a:tcPr/>
                </a:tc>
                <a:tc hMerge="1">
                  <a:txBody>
                    <a:bodyPr/>
                    <a:lstStyle/>
                    <a:p>
                      <a:endParaRPr lang="en-US"/>
                    </a:p>
                  </a:txBody>
                  <a:tcPr/>
                </a:tc>
                <a:tc hMerge="1">
                  <a:txBody>
                    <a:bodyPr/>
                    <a:lstStyle/>
                    <a:p>
                      <a:endParaRPr lang="en-US" dirty="0"/>
                    </a:p>
                  </a:txBody>
                  <a:tcPr/>
                </a:tc>
              </a:tr>
              <a:tr h="370840">
                <a:tc>
                  <a:txBody>
                    <a:bodyPr/>
                    <a:lstStyle/>
                    <a:p>
                      <a:pPr algn="ctr"/>
                      <a:r>
                        <a:rPr lang="mk-MK" dirty="0" err="1" smtClean="0"/>
                        <a:t>Пластеса</a:t>
                      </a:r>
                      <a:r>
                        <a:rPr lang="mk-MK" dirty="0" smtClean="0"/>
                        <a:t> </a:t>
                      </a:r>
                      <a:endParaRPr lang="en-US" dirty="0"/>
                    </a:p>
                  </a:txBody>
                  <a:tcPr/>
                </a:tc>
                <a:tc>
                  <a:txBody>
                    <a:bodyPr/>
                    <a:lstStyle/>
                    <a:p>
                      <a:pPr algn="ctr"/>
                      <a:r>
                        <a:rPr lang="mk-MK" dirty="0" err="1" smtClean="0"/>
                        <a:t>Хартеса</a:t>
                      </a:r>
                      <a:endParaRPr lang="en-US" dirty="0"/>
                    </a:p>
                  </a:txBody>
                  <a:tcPr/>
                </a:tc>
                <a:tc>
                  <a:txBody>
                    <a:bodyPr/>
                    <a:lstStyle/>
                    <a:p>
                      <a:pPr algn="ctr"/>
                      <a:r>
                        <a:rPr lang="mk-MK" dirty="0" err="1" smtClean="0"/>
                        <a:t>Платнеса</a:t>
                      </a:r>
                      <a:endParaRPr lang="en-US" dirty="0"/>
                    </a:p>
                  </a:txBody>
                  <a:tcPr/>
                </a:tc>
              </a:tr>
              <a:tr h="370840">
                <a:tc>
                  <a:txBody>
                    <a:bodyPr/>
                    <a:lstStyle/>
                    <a:p>
                      <a:pPr algn="ctr"/>
                      <a:endParaRPr lang="mk-MK" dirty="0" smtClean="0"/>
                    </a:p>
                    <a:p>
                      <a:pPr algn="ctr"/>
                      <a:endParaRPr lang="mk-MK" dirty="0" smtClean="0"/>
                    </a:p>
                    <a:p>
                      <a:pPr algn="ctr"/>
                      <a:endParaRPr lang="mk-MK" dirty="0" smtClean="0"/>
                    </a:p>
                    <a:p>
                      <a:pPr algn="ct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graphicFrame>
        <p:nvGraphicFramePr>
          <p:cNvPr id="5" name="Table 4"/>
          <p:cNvGraphicFramePr>
            <a:graphicFrameLocks noGrp="1"/>
          </p:cNvGraphicFramePr>
          <p:nvPr/>
        </p:nvGraphicFramePr>
        <p:xfrm>
          <a:off x="1524000" y="4419600"/>
          <a:ext cx="6096000" cy="1930400"/>
        </p:xfrm>
        <a:graphic>
          <a:graphicData uri="http://schemas.openxmlformats.org/drawingml/2006/table">
            <a:tbl>
              <a:tblPr firstRow="1" bandRow="1">
                <a:tableStyleId>{5940675A-B579-460E-94D1-54222C63F5DA}</a:tableStyleId>
              </a:tblPr>
              <a:tblGrid>
                <a:gridCol w="2032000"/>
                <a:gridCol w="2032000"/>
                <a:gridCol w="2032000"/>
              </a:tblGrid>
              <a:tr h="370840">
                <a:tc gridSpan="3">
                  <a:txBody>
                    <a:bodyPr/>
                    <a:lstStyle/>
                    <a:p>
                      <a:pPr algn="ctr"/>
                      <a:r>
                        <a:rPr lang="mk-MK" dirty="0" smtClean="0"/>
                        <a:t>Негативни страни</a:t>
                      </a:r>
                      <a:endParaRPr lang="en-US" dirty="0"/>
                    </a:p>
                  </a:txBody>
                  <a:tcPr/>
                </a:tc>
                <a:tc hMerge="1">
                  <a:txBody>
                    <a:bodyPr/>
                    <a:lstStyle/>
                    <a:p>
                      <a:endParaRPr lang="en-US"/>
                    </a:p>
                  </a:txBody>
                  <a:tcPr/>
                </a:tc>
                <a:tc hMerge="1">
                  <a:txBody>
                    <a:bodyPr/>
                    <a:lstStyle/>
                    <a:p>
                      <a:endParaRPr lang="en-US" dirty="0"/>
                    </a:p>
                  </a:txBody>
                  <a:tcPr/>
                </a:tc>
              </a:tr>
              <a:tr h="370840">
                <a:tc>
                  <a:txBody>
                    <a:bodyPr/>
                    <a:lstStyle/>
                    <a:p>
                      <a:pPr algn="ctr"/>
                      <a:r>
                        <a:rPr lang="mk-MK" dirty="0" err="1" smtClean="0"/>
                        <a:t>Пластеса</a:t>
                      </a:r>
                      <a:r>
                        <a:rPr lang="mk-MK" dirty="0" smtClean="0"/>
                        <a:t> </a:t>
                      </a:r>
                      <a:endParaRPr lang="en-US" dirty="0"/>
                    </a:p>
                  </a:txBody>
                  <a:tcPr/>
                </a:tc>
                <a:tc>
                  <a:txBody>
                    <a:bodyPr/>
                    <a:lstStyle/>
                    <a:p>
                      <a:pPr algn="ctr"/>
                      <a:r>
                        <a:rPr lang="mk-MK" dirty="0" err="1" smtClean="0"/>
                        <a:t>Хартеса</a:t>
                      </a:r>
                      <a:endParaRPr lang="en-US" dirty="0"/>
                    </a:p>
                  </a:txBody>
                  <a:tcPr/>
                </a:tc>
                <a:tc>
                  <a:txBody>
                    <a:bodyPr/>
                    <a:lstStyle/>
                    <a:p>
                      <a:pPr algn="ctr"/>
                      <a:r>
                        <a:rPr lang="mk-MK" dirty="0" err="1" smtClean="0"/>
                        <a:t>Платнеса</a:t>
                      </a:r>
                      <a:endParaRPr lang="en-US" dirty="0"/>
                    </a:p>
                  </a:txBody>
                  <a:tcPr/>
                </a:tc>
              </a:tr>
              <a:tr h="370840">
                <a:tc>
                  <a:txBody>
                    <a:bodyPr/>
                    <a:lstStyle/>
                    <a:p>
                      <a:pPr algn="ctr"/>
                      <a:endParaRPr lang="mk-MK" dirty="0" smtClean="0"/>
                    </a:p>
                    <a:p>
                      <a:pPr algn="ctr"/>
                      <a:endParaRPr lang="mk-MK" dirty="0" smtClean="0"/>
                    </a:p>
                    <a:p>
                      <a:pPr algn="ctr"/>
                      <a:endParaRPr lang="mk-MK" dirty="0" smtClean="0"/>
                    </a:p>
                    <a:p>
                      <a:pPr algn="ct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Домашна работа!</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mk-MK" dirty="0" smtClean="0"/>
              <a:t>	</a:t>
            </a:r>
            <a:r>
              <a:rPr lang="mk-MK" sz="2200" dirty="0" smtClean="0"/>
              <a:t>Во твојата домашна тетратка одговори ги следниве прашања!</a:t>
            </a:r>
          </a:p>
          <a:p>
            <a:pPr>
              <a:buFontTx/>
              <a:buChar char="-"/>
            </a:pPr>
            <a:r>
              <a:rPr lang="mk-MK" dirty="0" smtClean="0"/>
              <a:t>Кои ликови ги сретна во овој драмски текст?</a:t>
            </a:r>
          </a:p>
          <a:p>
            <a:pPr>
              <a:buFontTx/>
              <a:buChar char="-"/>
            </a:pPr>
            <a:r>
              <a:rPr lang="mk-MK" dirty="0" smtClean="0"/>
              <a:t>Кој лик најмногу ти се допадна? Зошто?</a:t>
            </a:r>
          </a:p>
          <a:p>
            <a:pPr>
              <a:buFontTx/>
              <a:buChar char="-"/>
            </a:pPr>
            <a:r>
              <a:rPr lang="mk-MK" dirty="0" smtClean="0"/>
              <a:t>Со кои карактеристики се фали хартиената кеса?</a:t>
            </a:r>
          </a:p>
          <a:p>
            <a:pPr>
              <a:buFontTx/>
              <a:buChar char="-"/>
            </a:pPr>
            <a:r>
              <a:rPr lang="mk-MK" dirty="0" smtClean="0"/>
              <a:t>Кој лик е најштетен за околината?</a:t>
            </a:r>
          </a:p>
          <a:p>
            <a:pPr>
              <a:buFontTx/>
              <a:buChar char="-"/>
            </a:pPr>
            <a:r>
              <a:rPr lang="mk-MK" dirty="0" smtClean="0"/>
              <a:t>Кој е најстар лик во текстот?</a:t>
            </a:r>
          </a:p>
          <a:p>
            <a:pPr>
              <a:buFontTx/>
              <a:buChar char="-"/>
            </a:pPr>
            <a:r>
              <a:rPr lang="mk-MK" dirty="0" smtClean="0"/>
              <a:t>Како ти би им помогнал на ликовите во пронаоѓањето решение за пластичните кеси?</a:t>
            </a:r>
          </a:p>
          <a:p>
            <a:pPr>
              <a:buFontTx/>
              <a:buChar char="-"/>
            </a:pPr>
            <a:endParaRPr lang="mk-MK"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mk-MK" dirty="0" smtClean="0">
                <a:solidFill>
                  <a:srgbClr val="C00000"/>
                </a:solidFill>
              </a:rPr>
              <a:t>	Во продолжението на презентацијата ќе најдеш корисни информации за овој проблем и ќе добиеш појасна слика за употребата на секој од видовите кеси кои се споменати во овој драмски текст.</a:t>
            </a:r>
          </a:p>
          <a:p>
            <a:pPr algn="ctr">
              <a:buNone/>
            </a:pPr>
            <a:r>
              <a:rPr lang="mk-MK" dirty="0" smtClean="0">
                <a:solidFill>
                  <a:srgbClr val="C00000"/>
                </a:solidFill>
              </a:rPr>
              <a:t>Дополни ја твојата табела и домашната работа откако ќе ја проследиш целата презентација.</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lastic bags vs paper bags"/>
          <p:cNvPicPr>
            <a:picLocks noChangeAspect="1" noChangeArrowheads="1"/>
          </p:cNvPicPr>
          <p:nvPr/>
        </p:nvPicPr>
        <p:blipFill>
          <a:blip r:embed="rId2"/>
          <a:srcRect/>
          <a:stretch>
            <a:fillRect/>
          </a:stretch>
        </p:blipFill>
        <p:spPr bwMode="auto">
          <a:xfrm>
            <a:off x="2895600" y="609600"/>
            <a:ext cx="2857500" cy="1752600"/>
          </a:xfrm>
          <a:prstGeom prst="rect">
            <a:avLst/>
          </a:prstGeom>
          <a:noFill/>
        </p:spPr>
      </p:pic>
      <p:sp>
        <p:nvSpPr>
          <p:cNvPr id="5" name="TextBox 4"/>
          <p:cNvSpPr txBox="1"/>
          <p:nvPr/>
        </p:nvSpPr>
        <p:spPr>
          <a:xfrm>
            <a:off x="1295400" y="381000"/>
            <a:ext cx="6572248" cy="369332"/>
          </a:xfrm>
          <a:prstGeom prst="rect">
            <a:avLst/>
          </a:prstGeom>
          <a:noFill/>
        </p:spPr>
        <p:txBody>
          <a:bodyPr wrap="none" rtlCol="0">
            <a:spAutoFit/>
          </a:bodyPr>
          <a:lstStyle/>
          <a:p>
            <a:r>
              <a:rPr lang="mk-MK" dirty="0" smtClean="0"/>
              <a:t>ХАРТИЕНИ КЕСИ 		ИЛИ 		ПЛАСТИЧНИ КЕСИ</a:t>
            </a:r>
            <a:endParaRPr lang="en-US" dirty="0"/>
          </a:p>
        </p:txBody>
      </p:sp>
      <p:sp>
        <p:nvSpPr>
          <p:cNvPr id="6" name="TextBox 5"/>
          <p:cNvSpPr txBox="1"/>
          <p:nvPr/>
        </p:nvSpPr>
        <p:spPr>
          <a:xfrm>
            <a:off x="533400" y="2133600"/>
            <a:ext cx="3352800" cy="5078313"/>
          </a:xfrm>
          <a:prstGeom prst="rect">
            <a:avLst/>
          </a:prstGeom>
          <a:noFill/>
        </p:spPr>
        <p:txBody>
          <a:bodyPr wrap="square" rtlCol="0">
            <a:spAutoFit/>
          </a:bodyPr>
          <a:lstStyle/>
          <a:p>
            <a:pPr algn="r"/>
            <a:r>
              <a:rPr lang="mk-MK" dirty="0" smtClean="0"/>
              <a:t>ХАРТЕСА</a:t>
            </a:r>
          </a:p>
          <a:p>
            <a:endParaRPr lang="mk-MK" dirty="0"/>
          </a:p>
          <a:p>
            <a:pPr>
              <a:buFont typeface="Wingdings" pitchFamily="2" charset="2"/>
              <a:buChar char="ü"/>
            </a:pPr>
            <a:r>
              <a:rPr lang="mk-MK" dirty="0" smtClean="0">
                <a:solidFill>
                  <a:schemeClr val="accent3">
                    <a:lumMod val="50000"/>
                  </a:schemeClr>
                </a:solidFill>
              </a:rPr>
              <a:t>Комплетно се разградуваат.</a:t>
            </a:r>
          </a:p>
          <a:p>
            <a:pPr>
              <a:buFont typeface="Wingdings" pitchFamily="2" charset="2"/>
              <a:buChar char="ü"/>
            </a:pPr>
            <a:endParaRPr lang="mk-MK" dirty="0" smtClean="0">
              <a:solidFill>
                <a:schemeClr val="accent3">
                  <a:lumMod val="50000"/>
                </a:schemeClr>
              </a:solidFill>
            </a:endParaRPr>
          </a:p>
          <a:p>
            <a:pPr>
              <a:buFont typeface="Wingdings" pitchFamily="2" charset="2"/>
              <a:buChar char="ü"/>
            </a:pPr>
            <a:r>
              <a:rPr lang="mk-MK" dirty="0" smtClean="0">
                <a:solidFill>
                  <a:schemeClr val="accent3">
                    <a:lumMod val="50000"/>
                  </a:schemeClr>
                </a:solidFill>
              </a:rPr>
              <a:t>Направени се од природни материјали.</a:t>
            </a:r>
          </a:p>
          <a:p>
            <a:pPr>
              <a:buFont typeface="Wingdings" pitchFamily="2" charset="2"/>
              <a:buChar char="ü"/>
            </a:pPr>
            <a:endParaRPr lang="mk-MK" dirty="0" smtClean="0">
              <a:solidFill>
                <a:schemeClr val="accent3">
                  <a:lumMod val="50000"/>
                </a:schemeClr>
              </a:solidFill>
            </a:endParaRPr>
          </a:p>
          <a:p>
            <a:pPr>
              <a:buFont typeface="Wingdings" pitchFamily="2" charset="2"/>
              <a:buChar char="ü"/>
            </a:pPr>
            <a:r>
              <a:rPr lang="mk-MK" dirty="0" smtClean="0">
                <a:solidFill>
                  <a:schemeClr val="accent3">
                    <a:lumMod val="50000"/>
                  </a:schemeClr>
                </a:solidFill>
              </a:rPr>
              <a:t>Може да се искористат и до неколку пати доколку добро ги чуваме</a:t>
            </a:r>
            <a:r>
              <a:rPr lang="mk-MK" dirty="0" smtClean="0"/>
              <a:t>.</a:t>
            </a:r>
          </a:p>
          <a:p>
            <a:pPr>
              <a:buFont typeface="Wingdings" pitchFamily="2" charset="2"/>
              <a:buChar char="ü"/>
            </a:pPr>
            <a:endParaRPr lang="mk-MK" dirty="0"/>
          </a:p>
          <a:p>
            <a:pPr>
              <a:buBlip>
                <a:blip r:embed="rId3"/>
              </a:buBlip>
            </a:pPr>
            <a:r>
              <a:rPr lang="mk-MK" dirty="0" smtClean="0"/>
              <a:t>Не се издржливи при поголема  тежина (лесно се кинат).</a:t>
            </a:r>
          </a:p>
          <a:p>
            <a:pPr>
              <a:buBlip>
                <a:blip r:embed="rId3"/>
              </a:buBlip>
            </a:pPr>
            <a:endParaRPr lang="mk-MK" dirty="0" smtClean="0"/>
          </a:p>
          <a:p>
            <a:pPr>
              <a:buBlip>
                <a:blip r:embed="rId3"/>
              </a:buBlip>
            </a:pPr>
            <a:r>
              <a:rPr lang="mk-MK" dirty="0" smtClean="0"/>
              <a:t>Поскапи се за произведување.</a:t>
            </a:r>
          </a:p>
          <a:p>
            <a:pPr>
              <a:buFont typeface="Wingdings" pitchFamily="2" charset="2"/>
              <a:buChar char="ü"/>
            </a:pPr>
            <a:endParaRPr lang="mk-MK" dirty="0" smtClean="0"/>
          </a:p>
          <a:p>
            <a:endParaRPr lang="en-US" dirty="0"/>
          </a:p>
        </p:txBody>
      </p:sp>
      <p:sp>
        <p:nvSpPr>
          <p:cNvPr id="7" name="TextBox 6"/>
          <p:cNvSpPr txBox="1"/>
          <p:nvPr/>
        </p:nvSpPr>
        <p:spPr>
          <a:xfrm>
            <a:off x="4267200" y="2209800"/>
            <a:ext cx="4876800" cy="5078313"/>
          </a:xfrm>
          <a:prstGeom prst="rect">
            <a:avLst/>
          </a:prstGeom>
          <a:noFill/>
        </p:spPr>
        <p:txBody>
          <a:bodyPr wrap="square" rtlCol="0">
            <a:spAutoFit/>
          </a:bodyPr>
          <a:lstStyle/>
          <a:p>
            <a:r>
              <a:rPr lang="mk-MK" dirty="0" smtClean="0"/>
              <a:t>ПЛАСТЕСА</a:t>
            </a:r>
          </a:p>
          <a:p>
            <a:endParaRPr lang="mk-MK" dirty="0"/>
          </a:p>
          <a:p>
            <a:pPr>
              <a:buFont typeface="Wingdings" pitchFamily="2" charset="2"/>
              <a:buChar char="ü"/>
            </a:pPr>
            <a:r>
              <a:rPr lang="mk-MK" dirty="0" smtClean="0"/>
              <a:t> Евтини за произведување. </a:t>
            </a:r>
          </a:p>
          <a:p>
            <a:pPr>
              <a:buFont typeface="Wingdings" pitchFamily="2" charset="2"/>
              <a:buChar char="ü"/>
            </a:pPr>
            <a:endParaRPr lang="mk-MK" dirty="0" smtClean="0"/>
          </a:p>
          <a:p>
            <a:pPr>
              <a:buFont typeface="Wingdings" pitchFamily="2" charset="2"/>
              <a:buChar char="ü"/>
            </a:pPr>
            <a:r>
              <a:rPr lang="mk-MK" dirty="0" smtClean="0"/>
              <a:t>Издржливи при поголема тежина.</a:t>
            </a:r>
          </a:p>
          <a:p>
            <a:pPr>
              <a:buFont typeface="Wingdings" pitchFamily="2" charset="2"/>
              <a:buChar char="ü"/>
            </a:pPr>
            <a:endParaRPr lang="mk-MK" dirty="0" smtClean="0"/>
          </a:p>
          <a:p>
            <a:pPr>
              <a:buFont typeface="Wingdings" pitchFamily="2" charset="2"/>
              <a:buChar char="ü"/>
            </a:pPr>
            <a:r>
              <a:rPr lang="mk-MK" dirty="0" smtClean="0"/>
              <a:t>Не тежат и зафаќаат малку  место.</a:t>
            </a:r>
          </a:p>
          <a:p>
            <a:pPr>
              <a:buFont typeface="Wingdings" pitchFamily="2" charset="2"/>
              <a:buChar char="ü"/>
            </a:pPr>
            <a:endParaRPr lang="mk-MK" dirty="0"/>
          </a:p>
          <a:p>
            <a:pPr>
              <a:buFont typeface="Wingdings" pitchFamily="2" charset="2"/>
              <a:buChar char="ü"/>
            </a:pPr>
            <a:r>
              <a:rPr lang="mk-MK" dirty="0" smtClean="0"/>
              <a:t>Достапни во секоја продавница.</a:t>
            </a:r>
          </a:p>
          <a:p>
            <a:pPr>
              <a:buFont typeface="Wingdings" pitchFamily="2" charset="2"/>
              <a:buChar char="ü"/>
            </a:pPr>
            <a:endParaRPr lang="mk-MK" dirty="0"/>
          </a:p>
          <a:p>
            <a:pPr>
              <a:buBlip>
                <a:blip r:embed="rId3"/>
              </a:buBlip>
            </a:pPr>
            <a:r>
              <a:rPr lang="mk-MK" dirty="0" smtClean="0"/>
              <a:t>Не се разградуваат.</a:t>
            </a:r>
          </a:p>
          <a:p>
            <a:pPr>
              <a:buBlip>
                <a:blip r:embed="rId3"/>
              </a:buBlip>
            </a:pPr>
            <a:endParaRPr lang="mk-MK" dirty="0" smtClean="0"/>
          </a:p>
          <a:p>
            <a:pPr>
              <a:buBlip>
                <a:blip r:embed="rId3"/>
              </a:buBlip>
            </a:pPr>
            <a:r>
              <a:rPr lang="mk-MK" dirty="0" smtClean="0"/>
              <a:t>Животните мислат дека е храна при што често доаѓа до несакани последици (дури и смрт).</a:t>
            </a:r>
          </a:p>
          <a:p>
            <a:pPr>
              <a:buBlip>
                <a:blip r:embed="rId3"/>
              </a:buBlip>
            </a:pPr>
            <a:endParaRPr lang="mk-MK" dirty="0" smtClean="0"/>
          </a:p>
          <a:p>
            <a:pPr>
              <a:buBlip>
                <a:blip r:embed="rId3"/>
              </a:buBlip>
            </a:pPr>
            <a:r>
              <a:rPr lang="mk-MK" dirty="0" smtClean="0"/>
              <a:t>Ја загадуваат околината.</a:t>
            </a:r>
          </a:p>
          <a:p>
            <a:pPr>
              <a:buFont typeface="Wingdings" pitchFamily="2" charset="2"/>
              <a:buChar char="ü"/>
            </a:pPr>
            <a:endParaRPr lang="mk-MK"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plastic bags frame"/>
          <p:cNvPicPr>
            <a:picLocks noChangeAspect="1" noChangeArrowheads="1"/>
          </p:cNvPicPr>
          <p:nvPr/>
        </p:nvPicPr>
        <p:blipFill>
          <a:blip r:embed="rId2"/>
          <a:srcRect b="10185"/>
          <a:stretch>
            <a:fillRect/>
          </a:stretch>
        </p:blipFill>
        <p:spPr bwMode="auto">
          <a:xfrm>
            <a:off x="-1" y="0"/>
            <a:ext cx="9038801" cy="6858000"/>
          </a:xfrm>
          <a:prstGeom prst="rect">
            <a:avLst/>
          </a:prstGeom>
          <a:noFill/>
        </p:spPr>
      </p:pic>
      <p:sp>
        <p:nvSpPr>
          <p:cNvPr id="2" name="Title 1"/>
          <p:cNvSpPr>
            <a:spLocks noGrp="1"/>
          </p:cNvSpPr>
          <p:nvPr>
            <p:ph type="title"/>
          </p:nvPr>
        </p:nvSpPr>
        <p:spPr>
          <a:xfrm>
            <a:off x="533400" y="2667000"/>
            <a:ext cx="8229600" cy="1143000"/>
          </a:xfrm>
        </p:spPr>
        <p:txBody>
          <a:bodyPr>
            <a:noAutofit/>
          </a:bodyPr>
          <a:lstStyle/>
          <a:p>
            <a:r>
              <a:rPr lang="mk-MK" sz="2400" dirty="0" smtClean="0"/>
              <a:t>Иако пластичните кеси имаат голем број позитивни карактеристики што ги прави нив толку лесни и достапни за употреба, сепак негативните последици од нивното користење се далеку поголеми. Погледни ги сликите за подобро да разбереш какви последици пластичните кеси имаат за нашата околина.</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Image result for plastic bags devestating photo"/>
          <p:cNvPicPr>
            <a:picLocks noChangeAspect="1" noChangeArrowheads="1"/>
          </p:cNvPicPr>
          <p:nvPr/>
        </p:nvPicPr>
        <p:blipFill>
          <a:blip r:embed="rId2"/>
          <a:srcRect/>
          <a:stretch>
            <a:fillRect/>
          </a:stretch>
        </p:blipFill>
        <p:spPr bwMode="auto">
          <a:xfrm>
            <a:off x="609600" y="838200"/>
            <a:ext cx="7926216" cy="49244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422</Words>
  <Application>Microsoft Office PowerPoint</Application>
  <PresentationFormat>On-screen Show (4:3)</PresentationFormat>
  <Paragraphs>87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Прашања за „загревање“.   - Од каков материјал може да бидат изработени кесите кои ги користиме при купување?   - Какви кеси користиш кога купуваш во продавница? Зошто баш такви?  - Дали во продавниците постои избор какви кеси може да одбереме кога ги пакуваме купените производи?  - Какви кеси нуди твојата најблиска продавница?</vt:lpstr>
      <vt:lpstr>Slide 2</vt:lpstr>
      <vt:lpstr>ПЛАСТЕСА, ХАРТЕСА И ПЛАТНЕСА</vt:lpstr>
      <vt:lpstr>Во твојата училишна тетратка направи вакви табели во кои ќе ги внесеш позитивните и негативните карактеристики на секоја од кесите кои секојдневно се употребуваат.</vt:lpstr>
      <vt:lpstr>Домашна работа!</vt:lpstr>
      <vt:lpstr>Slide 6</vt:lpstr>
      <vt:lpstr>Slide 7</vt:lpstr>
      <vt:lpstr>Иако пластичните кеси имаат голем број позитивни карактеристики што ги прави нив толку лесни и достапни за употреба, сепак негативните последици од нивното користење се далеку поголеми. Погледни ги сликите за подобро да разбереш какви последици пластичните кеси имаат за нашата околина.</vt:lpstr>
      <vt:lpstr>Slide 9</vt:lpstr>
      <vt:lpstr>Slide 10</vt:lpstr>
      <vt:lpstr>Slide 11</vt:lpstr>
      <vt:lpstr>Slide 12</vt:lpstr>
      <vt:lpstr>Slide 13</vt:lpstr>
      <vt:lpstr>Slide 14</vt:lpstr>
      <vt:lpstr> Дали сѐуште мислиш дека е во ред да искористиш 200-300 пластични кеси во текот на годината наместо една ваква забавна,современа платнена кеса за повеќекратна употреба?</vt:lpstr>
      <vt:lpstr>Рециклирање</vt:lpstr>
      <vt:lpstr>Направи го правилниот избор наредниот пат кога ќе одиш во продавница – понеси со себе платнена кеса.  Иднината на нашата планета е во наши раце!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dc:creator>
  <cp:lastModifiedBy>Tina</cp:lastModifiedBy>
  <cp:revision>17</cp:revision>
  <dcterms:created xsi:type="dcterms:W3CDTF">2020-03-16T14:21:07Z</dcterms:created>
  <dcterms:modified xsi:type="dcterms:W3CDTF">2020-03-16T16:49:40Z</dcterms:modified>
</cp:coreProperties>
</file>