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7" r:id="rId3"/>
    <p:sldId id="270" r:id="rId4"/>
    <p:sldId id="268" r:id="rId5"/>
    <p:sldId id="269" r:id="rId6"/>
    <p:sldId id="27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2F7A032-704A-4F21-AFA1-827DC8B4525E}" type="datetimeFigureOut">
              <a:rPr lang="en-US" altLang="en-US"/>
              <a:pPr/>
              <a:t>3/17/2020</a:t>
            </a:fld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4E02E7-E1BE-4CDB-A5F0-F014E4BE4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81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01ACCA-4C7D-4312-8D71-0D714B9B970A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4C695A-C77F-43C5-ACA6-F646EB5E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8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58A7-2981-41C9-941B-7A8192EF3742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9D2A-FC63-407A-8217-8E230719B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EFA1-3555-4F95-9240-7BD77114E7DA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7D63-9610-4BF2-8DEE-08DBCFF32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CBA7-B16F-46F2-83C4-6A437AC22104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F6D2-80C2-4AC3-A2C5-F3106EFD2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D84A-8E02-4308-940B-8BADB5CF15F5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AE1A-EF0B-4F48-9C0F-280486A8D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2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E03B-C888-4A68-99D8-BD1730FA3DB3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6DEF-4988-40E8-995C-0F5C7D6D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178F-AA22-4B4F-BA22-CDA68194121D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4AA0-A0A5-4E20-AE25-11BC2635B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499B-67A0-4A60-ACA0-0DC4AF3FA2D5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E541-AC90-4E4C-9D41-7CFC5415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4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1A37C-72EE-48E1-8B07-8890FD39CCAF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80AE-CEAB-43A3-8638-4D1F3AF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0438-E62E-4854-A7EB-0E529515AD10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A26E-C49A-4C5B-BB83-1048907B7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2EEB-D5F1-4787-A273-C382428F7F9A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EA73-7AC3-4135-AD86-DA5069482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6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E625-5473-400E-B622-AAE98BFDE5FC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42FE-3D33-4D95-A5BF-118368D21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6BC7A-D416-4DD3-A5D9-B07AB8AE9426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B11056-9C2D-4668-B6B3-927D3BBF7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image" Target="../media/image5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1828800" y="2133600"/>
            <a:ext cx="5867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mk-MK" altLang="en-US" sz="3600" i="1">
                <a:latin typeface="Calibri" pitchFamily="34" charset="0"/>
              </a:rPr>
              <a:t>Плоштина</a:t>
            </a:r>
            <a:r>
              <a:rPr lang="mk-MK" altLang="en-US" sz="3600" i="1"/>
              <a:t> и волумен</a:t>
            </a:r>
            <a:r>
              <a:rPr lang="mk-MK" altLang="en-US" sz="3600" i="1">
                <a:latin typeface="Calibri" pitchFamily="34" charset="0"/>
              </a:rPr>
              <a:t> на </a:t>
            </a:r>
            <a:r>
              <a:rPr lang="mk-MK" altLang="en-US" sz="3600" i="1"/>
              <a:t>потсечена пирамида</a:t>
            </a:r>
            <a:endParaRPr lang="en-US" altLang="en-US" sz="3600"/>
          </a:p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24939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Задача1</a:t>
            </a:r>
            <a:r>
              <a:rPr lang="mk-MK" altLang="en-US" dirty="0"/>
              <a:t>: </a:t>
            </a:r>
            <a:endParaRPr lang="en-US" altLang="en-US" dirty="0"/>
          </a:p>
          <a:p>
            <a:r>
              <a:rPr lang="mk-MK" altLang="en-US" dirty="0"/>
              <a:t>Какви фигури се основите на </a:t>
            </a:r>
            <a:r>
              <a:rPr lang="mk-MK" altLang="en-US" dirty="0" smtClean="0"/>
              <a:t>права потсечената пирамида на цртежот </a:t>
            </a:r>
            <a:r>
              <a:rPr lang="mk-MK" altLang="en-US" dirty="0"/>
              <a:t>долу </a:t>
            </a:r>
            <a:r>
              <a:rPr lang="mk-MK" altLang="en-US" dirty="0" smtClean="0"/>
              <a:t>( </a:t>
            </a:r>
            <a:r>
              <a:rPr lang="mk-MK" altLang="en-US" dirty="0"/>
              <a:t>види </a:t>
            </a:r>
            <a:r>
              <a:rPr lang="mk-MK" altLang="en-US" dirty="0" smtClean="0"/>
              <a:t>формула за В и В1)?</a:t>
            </a:r>
            <a:endParaRPr lang="en-US" altLang="en-US" dirty="0"/>
          </a:p>
          <a:p>
            <a:r>
              <a:rPr lang="en-US" altLang="en-US" dirty="0"/>
              <a:t>K</a:t>
            </a:r>
            <a:r>
              <a:rPr lang="mk-MK" altLang="en-US" dirty="0"/>
              <a:t>акви фигури се бочните ѕидови?</a:t>
            </a:r>
          </a:p>
          <a:p>
            <a:r>
              <a:rPr lang="mk-MK" altLang="en-US" dirty="0"/>
              <a:t>Колку бочни ѕидови има и дали се сите исти (види формула за М)?</a:t>
            </a:r>
            <a:endParaRPr lang="en-US" altLang="en-US" dirty="0"/>
          </a:p>
        </p:txBody>
      </p:sp>
      <p:pic>
        <p:nvPicPr>
          <p:cNvPr id="31750" name="Object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05" t="-6358" r="-4153" b="-3587"/>
          <a:stretch>
            <a:fillRect/>
          </a:stretch>
        </p:blipFill>
        <p:spPr bwMode="auto">
          <a:xfrm>
            <a:off x="4800600" y="1771650"/>
            <a:ext cx="35814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Object 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4" t="-14090" r="-2148" b="-12093"/>
          <a:stretch>
            <a:fillRect/>
          </a:stretch>
        </p:blipFill>
        <p:spPr bwMode="auto">
          <a:xfrm>
            <a:off x="5029200" y="4267200"/>
            <a:ext cx="2971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Задача1</a:t>
            </a:r>
            <a:r>
              <a:rPr lang="mk-MK" altLang="en-US" dirty="0"/>
              <a:t>: </a:t>
            </a:r>
            <a:endParaRPr lang="mk-MK" altLang="en-US" dirty="0" smtClean="0"/>
          </a:p>
          <a:p>
            <a:r>
              <a:rPr lang="mk-MK" altLang="en-US" dirty="0" smtClean="0"/>
              <a:t>Одговори</a:t>
            </a:r>
          </a:p>
          <a:p>
            <a:endParaRPr lang="mk-MK" altLang="en-US" dirty="0"/>
          </a:p>
          <a:p>
            <a:endParaRPr lang="en-US" altLang="en-US" dirty="0"/>
          </a:p>
          <a:p>
            <a:r>
              <a:rPr lang="mk-MK" altLang="en-US" dirty="0" smtClean="0"/>
              <a:t>Основите </a:t>
            </a:r>
            <a:r>
              <a:rPr lang="mk-MK" altLang="en-US" dirty="0"/>
              <a:t>на </a:t>
            </a:r>
            <a:r>
              <a:rPr lang="mk-MK" altLang="en-US" dirty="0" smtClean="0"/>
              <a:t>правата потсечената пирамида на цртежот се правоаголници , според дадената формула за плоштина за основите В и В1.</a:t>
            </a:r>
            <a:endParaRPr lang="en-US" altLang="en-US" dirty="0"/>
          </a:p>
          <a:p>
            <a:r>
              <a:rPr lang="mk-MK" altLang="en-US" dirty="0" smtClean="0"/>
              <a:t>Бочните ѕидови се рамнокраки трапези.</a:t>
            </a:r>
            <a:endParaRPr lang="mk-MK" altLang="en-US" dirty="0"/>
          </a:p>
          <a:p>
            <a:r>
              <a:rPr lang="mk-MK" altLang="en-US" dirty="0" smtClean="0"/>
              <a:t>Потсечената пирамида има 4 бочни </a:t>
            </a:r>
            <a:r>
              <a:rPr lang="mk-MK" altLang="en-US" dirty="0"/>
              <a:t>ѕидови </a:t>
            </a:r>
            <a:r>
              <a:rPr lang="mk-MK" altLang="en-US" dirty="0" smtClean="0"/>
              <a:t>и тоа 2 со два се исти .</a:t>
            </a:r>
          </a:p>
          <a:p>
            <a:r>
              <a:rPr lang="mk-MK" altLang="en-US" dirty="0" smtClean="0"/>
              <a:t>Формулите за Р и </a:t>
            </a:r>
            <a:r>
              <a:rPr lang="en-US" altLang="en-US" dirty="0" smtClean="0"/>
              <a:t>V </a:t>
            </a:r>
            <a:r>
              <a:rPr lang="mk-MK" altLang="en-US" dirty="0" smtClean="0"/>
              <a:t>, се универзални формули кои важат за сите потсечени пирамиди.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63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Object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47" t="-285" r="-9071" b="-5067"/>
          <a:stretch>
            <a:fillRect/>
          </a:stretch>
        </p:blipFill>
        <p:spPr bwMode="auto">
          <a:xfrm>
            <a:off x="1371600" y="1143000"/>
            <a:ext cx="2133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66800" y="4038600"/>
            <a:ext cx="7162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 altLang="en-US" b="1" dirty="0"/>
              <a:t>Задача2: </a:t>
            </a:r>
            <a:r>
              <a:rPr lang="mk-MK" altLang="en-US" dirty="0"/>
              <a:t>За </a:t>
            </a:r>
            <a:r>
              <a:rPr lang="mk-MK" altLang="en-US" dirty="0" smtClean="0"/>
              <a:t>правата потсечена четириаголна  пирамида со основи квадрати (уште би ја нарекле правилна четириаголна потсечена пирамида)   запиши </a:t>
            </a:r>
            <a:r>
              <a:rPr lang="mk-MK" altLang="en-US" dirty="0"/>
              <a:t>ги формулите за В, М, Р, </a:t>
            </a:r>
            <a:r>
              <a:rPr lang="en-US" altLang="en-US" dirty="0"/>
              <a:t>V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162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Задача3:</a:t>
            </a:r>
            <a:endParaRPr lang="en-US" altLang="en-US" b="1" dirty="0"/>
          </a:p>
          <a:p>
            <a:r>
              <a:rPr lang="mk-MK" altLang="en-US" dirty="0"/>
              <a:t>Од претходниот цртеж се извадени 2 трапези (преден бочен ѕид и внатрешен правоаголен трапез):</a:t>
            </a:r>
          </a:p>
          <a:p>
            <a:r>
              <a:rPr lang="mk-MK" altLang="en-US" dirty="0"/>
              <a:t>За овие трапези запиши ги формулите за дадените нивни елементи (</a:t>
            </a:r>
            <a:r>
              <a:rPr lang="en-US" altLang="en-US" dirty="0"/>
              <a:t>x, ha, H)</a:t>
            </a:r>
            <a:r>
              <a:rPr lang="mk-MK" altLang="en-US" dirty="0"/>
              <a:t>:</a:t>
            </a:r>
            <a:endParaRPr lang="mk-MK" altLang="en-US" b="1" dirty="0"/>
          </a:p>
          <a:p>
            <a:r>
              <a:rPr lang="mk-MK" altLang="en-US" b="1" dirty="0"/>
              <a:t>		</a:t>
            </a:r>
            <a:endParaRPr lang="en-US" altLang="en-US" b="1" dirty="0"/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990600" y="2133600"/>
            <a:ext cx="2124075" cy="1984375"/>
            <a:chOff x="1575" y="4425"/>
            <a:chExt cx="1515" cy="1005"/>
          </a:xfrm>
        </p:grpSpPr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 rot="10800000">
              <a:off x="1575" y="4425"/>
              <a:ext cx="1515" cy="1005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12" name="AutoShape 20"/>
            <p:cNvCxnSpPr>
              <a:cxnSpLocks noChangeShapeType="1"/>
            </p:cNvCxnSpPr>
            <p:nvPr/>
          </p:nvCxnSpPr>
          <p:spPr bwMode="auto">
            <a:xfrm flipH="1">
              <a:off x="1875" y="4425"/>
              <a:ext cx="15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3" name="AutoShape 21"/>
            <p:cNvCxnSpPr>
              <a:cxnSpLocks noChangeShapeType="1"/>
            </p:cNvCxnSpPr>
            <p:nvPr/>
          </p:nvCxnSpPr>
          <p:spPr bwMode="auto">
            <a:xfrm>
              <a:off x="2775" y="4425"/>
              <a:ext cx="0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3716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828800" y="1752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a</a:t>
            </a:r>
            <a:r>
              <a:rPr lang="en-US" altLang="en-US" sz="1600" baseline="-25000"/>
              <a:t>1</a:t>
            </a:r>
            <a:endParaRPr lang="en-US" altLang="en-US" sz="1600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1828800" y="4191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a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990600" y="4191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2743200" y="4191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8382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971800" y="29718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</a:t>
            </a:r>
          </a:p>
        </p:txBody>
      </p: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5334000" y="2362200"/>
            <a:ext cx="1752600" cy="1485900"/>
            <a:chOff x="5902" y="4508"/>
            <a:chExt cx="1245" cy="1020"/>
          </a:xfrm>
        </p:grpSpPr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 rot="5400000">
              <a:off x="6015" y="4395"/>
              <a:ext cx="1020" cy="1245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23" name="AutoShape 31"/>
            <p:cNvCxnSpPr>
              <a:cxnSpLocks noChangeShapeType="1"/>
            </p:cNvCxnSpPr>
            <p:nvPr/>
          </p:nvCxnSpPr>
          <p:spPr bwMode="auto">
            <a:xfrm>
              <a:off x="6915" y="4508"/>
              <a:ext cx="0" cy="1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9530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4770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8580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23622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28" name="Object 36"/>
          <p:cNvGraphicFramePr>
            <a:graphicFrameLocks noChangeAspect="1"/>
          </p:cNvGraphicFramePr>
          <p:nvPr/>
        </p:nvGraphicFramePr>
        <p:xfrm>
          <a:off x="5867400" y="3810000"/>
          <a:ext cx="2714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0"/>
                        <a:ext cx="27146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30" name="Object 38"/>
          <p:cNvGraphicFramePr>
            <a:graphicFrameLocks noChangeAspect="1"/>
          </p:cNvGraphicFramePr>
          <p:nvPr/>
        </p:nvGraphicFramePr>
        <p:xfrm>
          <a:off x="5867400" y="1600200"/>
          <a:ext cx="3111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6" imgW="203024" imgH="406048" progId="Equation.3">
                  <p:embed/>
                </p:oleObj>
              </mc:Choice>
              <mc:Fallback>
                <p:oleObj name="Equation" r:id="rId6" imgW="203024" imgH="406048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3111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6781800" y="3886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295400" y="4876800"/>
            <a:ext cx="1219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X=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r>
              <a:rPr lang="en-US" altLang="en-US" sz="1600"/>
              <a:t>=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257800" y="4724400"/>
            <a:ext cx="1295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X=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H=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7162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mk-MK" altLang="en-US" b="1" dirty="0"/>
              <a:t>Задача3:</a:t>
            </a:r>
            <a:endParaRPr lang="en-US" altLang="en-US" b="1" dirty="0"/>
          </a:p>
          <a:p>
            <a:r>
              <a:rPr lang="mk-MK" altLang="en-US" dirty="0" smtClean="0"/>
              <a:t>Одговор:</a:t>
            </a:r>
            <a:endParaRPr lang="mk-MK" altLang="en-US" b="1" dirty="0"/>
          </a:p>
          <a:p>
            <a:r>
              <a:rPr lang="mk-MK" altLang="en-US" b="1" dirty="0"/>
              <a:t>		</a:t>
            </a:r>
            <a:endParaRPr lang="en-US" altLang="en-US" b="1" dirty="0"/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990600" y="2133600"/>
            <a:ext cx="2124075" cy="1984375"/>
            <a:chOff x="1575" y="4425"/>
            <a:chExt cx="1515" cy="1005"/>
          </a:xfrm>
        </p:grpSpPr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 rot="10800000">
              <a:off x="1575" y="4425"/>
              <a:ext cx="1515" cy="1005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12" name="AutoShape 20"/>
            <p:cNvCxnSpPr>
              <a:cxnSpLocks noChangeShapeType="1"/>
            </p:cNvCxnSpPr>
            <p:nvPr/>
          </p:nvCxnSpPr>
          <p:spPr bwMode="auto">
            <a:xfrm flipH="1">
              <a:off x="1875" y="4425"/>
              <a:ext cx="15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3" name="AutoShape 21"/>
            <p:cNvCxnSpPr>
              <a:cxnSpLocks noChangeShapeType="1"/>
            </p:cNvCxnSpPr>
            <p:nvPr/>
          </p:nvCxnSpPr>
          <p:spPr bwMode="auto">
            <a:xfrm>
              <a:off x="2775" y="4425"/>
              <a:ext cx="0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3716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828800" y="1752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a</a:t>
            </a:r>
            <a:r>
              <a:rPr lang="en-US" altLang="en-US" sz="1600" baseline="-25000"/>
              <a:t>1</a:t>
            </a:r>
            <a:endParaRPr lang="en-US" altLang="en-US" sz="1600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1828800" y="4191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a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990600" y="4191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2743200" y="4191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8382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971800" y="29718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c</a:t>
            </a:r>
          </a:p>
        </p:txBody>
      </p: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5334000" y="2362200"/>
            <a:ext cx="1752600" cy="1485900"/>
            <a:chOff x="5902" y="4508"/>
            <a:chExt cx="1245" cy="1020"/>
          </a:xfrm>
        </p:grpSpPr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 rot="5400000">
              <a:off x="6015" y="4395"/>
              <a:ext cx="1020" cy="1245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23" name="AutoShape 31"/>
            <p:cNvCxnSpPr>
              <a:cxnSpLocks noChangeShapeType="1"/>
            </p:cNvCxnSpPr>
            <p:nvPr/>
          </p:nvCxnSpPr>
          <p:spPr bwMode="auto">
            <a:xfrm>
              <a:off x="6915" y="4508"/>
              <a:ext cx="0" cy="1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49530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6477000" y="28956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8580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2362200" y="2895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h</a:t>
            </a:r>
            <a:r>
              <a:rPr lang="en-US" altLang="en-US" sz="1600" baseline="-25000"/>
              <a:t>a</a:t>
            </a:r>
            <a:endParaRPr lang="en-US" altLang="en-US" sz="1600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28" name="Object 36"/>
          <p:cNvGraphicFramePr>
            <a:graphicFrameLocks noChangeAspect="1"/>
          </p:cNvGraphicFramePr>
          <p:nvPr/>
        </p:nvGraphicFramePr>
        <p:xfrm>
          <a:off x="5867400" y="3810000"/>
          <a:ext cx="2714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0"/>
                        <a:ext cx="27146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30" name="Object 38"/>
          <p:cNvGraphicFramePr>
            <a:graphicFrameLocks noChangeAspect="1"/>
          </p:cNvGraphicFramePr>
          <p:nvPr/>
        </p:nvGraphicFramePr>
        <p:xfrm>
          <a:off x="5867400" y="1600200"/>
          <a:ext cx="3111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6" imgW="203024" imgH="406048" progId="Equation.3">
                  <p:embed/>
                </p:oleObj>
              </mc:Choice>
              <mc:Fallback>
                <p:oleObj name="Equation" r:id="rId6" imgW="203024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3111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6781800" y="38862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833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4876800"/>
                <a:ext cx="1447800" cy="512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𝑎</m:t>
                          </m:r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1600" dirty="0"/>
              </a:p>
            </p:txBody>
          </p:sp>
        </mc:Choice>
        <mc:Fallback xmlns="">
          <p:sp>
            <p:nvSpPr>
              <p:cNvPr id="3383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4876800"/>
                <a:ext cx="1447800" cy="512448"/>
              </a:xfrm>
              <a:prstGeom prst="rect">
                <a:avLst/>
              </a:prstGeom>
              <a:blipFill rotWithShape="1">
                <a:blip r:embed="rId8"/>
                <a:stretch>
                  <a:fillRect b="-3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34" name="Text Box 42"/>
              <p:cNvSpPr txBox="1">
                <a:spLocks noChangeArrowheads="1"/>
              </p:cNvSpPr>
              <p:nvPr/>
            </p:nvSpPr>
            <p:spPr bwMode="auto">
              <a:xfrm>
                <a:off x="5257800" y="5348874"/>
                <a:ext cx="1524000" cy="366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sz="1600" dirty="0"/>
              </a:p>
            </p:txBody>
          </p:sp>
        </mc:Choice>
        <mc:Fallback xmlns="">
          <p:sp>
            <p:nvSpPr>
              <p:cNvPr id="33834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5348874"/>
                <a:ext cx="1524000" cy="36612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95400" y="5334000"/>
                <a:ext cx="1595052" cy="4003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334000"/>
                <a:ext cx="1595052" cy="40036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41"/>
              <p:cNvSpPr txBox="1">
                <a:spLocks noChangeArrowheads="1"/>
              </p:cNvSpPr>
              <p:nvPr/>
            </p:nvSpPr>
            <p:spPr bwMode="auto">
              <a:xfrm>
                <a:off x="5257800" y="4724400"/>
                <a:ext cx="1447800" cy="5124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1600" dirty="0"/>
              </a:p>
            </p:txBody>
          </p:sp>
        </mc:Choice>
        <mc:Fallback xmlns="">
          <p:sp>
            <p:nvSpPr>
              <p:cNvPr id="2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4724400"/>
                <a:ext cx="1447800" cy="512448"/>
              </a:xfrm>
              <a:prstGeom prst="rect">
                <a:avLst/>
              </a:prstGeom>
              <a:blipFill rotWithShape="1">
                <a:blip r:embed="rId11"/>
                <a:stretch>
                  <a:fillRect b="-3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20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79248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mk-MK" altLang="en-US" b="1" dirty="0"/>
              <a:t>Задача4:</a:t>
            </a:r>
          </a:p>
          <a:p>
            <a:pPr eaLnBrk="1" hangingPunct="1"/>
            <a:endParaRPr lang="mk-MK" altLang="en-US" b="1" dirty="0"/>
          </a:p>
          <a:p>
            <a:pPr eaLnBrk="1" hangingPunct="1"/>
            <a:r>
              <a:rPr lang="mk-MK" altLang="en-US" dirty="0"/>
              <a:t>1. Пресметај  ја плоштината на права четириаголна потсечена пирамида со основи правоаголници со страни a=10cm, a1=4cm   и b=12cm, b1=6cm и апотеми hа=6cm  и hb=8cm.</a:t>
            </a:r>
          </a:p>
          <a:p>
            <a:pPr eaLnBrk="1" hangingPunct="1"/>
            <a:r>
              <a:rPr lang="mk-MK" altLang="en-US" dirty="0"/>
              <a:t>2. Пресметај го волуменот на четириаголна потсечена пирамида со основи правоаголници со страни a=8cm, a1=4cm   и b=6cm, b1=3cm и висина Н=6cm .</a:t>
            </a:r>
          </a:p>
          <a:p>
            <a:pPr eaLnBrk="1" hangingPunct="1"/>
            <a:r>
              <a:rPr lang="mk-MK" altLang="en-US" dirty="0"/>
              <a:t>3.Пресметај го волуменот на правилна четириаголна потсечена пирамида со основни рабови a=10cm и a1=4cmи апотема hа=4cm.</a:t>
            </a:r>
          </a:p>
          <a:p>
            <a:pPr eaLnBrk="1" hangingPunct="1"/>
            <a:r>
              <a:rPr lang="mk-MK" altLang="en-US" dirty="0"/>
              <a:t>4.Пресметај ја плоштината на правилна четириаголна потсечена пирамида со основни рабови  a=14cm, a1=8cm , бочен раб с=5cm.</a:t>
            </a:r>
          </a:p>
          <a:p>
            <a:pPr eaLnBrk="1" hangingPunct="1"/>
            <a:endParaRPr lang="mk-MK" altLang="en-US" dirty="0"/>
          </a:p>
          <a:p>
            <a:pPr eaLnBrk="1" hangingPunct="1"/>
            <a:endParaRPr lang="mk-MK" altLang="en-US" b="1" dirty="0"/>
          </a:p>
          <a:p>
            <a:pPr eaLnBrk="1" hangingPunct="1"/>
            <a:r>
              <a:rPr lang="mk-MK" altLang="en-US" b="1"/>
              <a:t> </a:t>
            </a:r>
            <a:endParaRPr lang="en-US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363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Debelio</dc:creator>
  <cp:lastModifiedBy>User</cp:lastModifiedBy>
  <cp:revision>14</cp:revision>
  <dcterms:created xsi:type="dcterms:W3CDTF">2014-01-27T12:08:09Z</dcterms:created>
  <dcterms:modified xsi:type="dcterms:W3CDTF">2020-03-17T08:23:17Z</dcterms:modified>
</cp:coreProperties>
</file>