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C9E7E1-D99F-48BB-8187-3B5AD149A8C0}" v="2914" dt="2020-03-25T11:45:54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7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0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23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1591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40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81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29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13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0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4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6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7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9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8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5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3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59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505238"/>
          </a:xfrm>
        </p:spPr>
        <p:txBody>
          <a:bodyPr/>
          <a:lstStyle/>
          <a:p>
            <a:r>
              <a:rPr lang="en-US" dirty="0" err="1"/>
              <a:t>Поважни</a:t>
            </a:r>
            <a:r>
              <a:rPr lang="en-US" dirty="0"/>
              <a:t> </a:t>
            </a:r>
            <a:r>
              <a:rPr lang="en-US" dirty="0" err="1"/>
              <a:t>претставници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киселините</a:t>
            </a:r>
            <a:br>
              <a:rPr lang="en-US" dirty="0"/>
            </a:br>
            <a:br>
              <a:rPr lang="en-US" dirty="0"/>
            </a:br>
            <a:r>
              <a:rPr lang="en-US" sz="2000" dirty="0" err="1"/>
              <a:t>изработила</a:t>
            </a:r>
            <a:r>
              <a:rPr lang="en-US" sz="2000" dirty="0"/>
              <a:t> </a:t>
            </a:r>
            <a:r>
              <a:rPr lang="en-US" sz="2000" dirty="0" err="1"/>
              <a:t>Тилија</a:t>
            </a:r>
            <a:r>
              <a:rPr lang="en-US" sz="2000" dirty="0"/>
              <a:t> </a:t>
            </a:r>
            <a:r>
              <a:rPr lang="en-US" sz="2000" dirty="0" err="1"/>
              <a:t>Тодоровиќ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80CE8-446D-4B69-87B8-B18AB78EA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Метанска</a:t>
            </a:r>
            <a:r>
              <a:rPr lang="en-US" dirty="0"/>
              <a:t> (</a:t>
            </a:r>
            <a:r>
              <a:rPr lang="en-US" dirty="0" err="1"/>
              <a:t>мравска</a:t>
            </a:r>
            <a:r>
              <a:rPr lang="en-US" dirty="0"/>
              <a:t>) </a:t>
            </a:r>
            <a:r>
              <a:rPr lang="en-US" dirty="0" err="1"/>
              <a:t>киселина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88D76-8363-40E0-8D3C-6CB7EB07F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Мравската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(НСООН)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црвените</a:t>
            </a:r>
            <a:r>
              <a:rPr lang="en-US" dirty="0"/>
              <a:t> </a:t>
            </a:r>
            <a:r>
              <a:rPr lang="en-US" dirty="0" err="1"/>
              <a:t>мравки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некои</a:t>
            </a:r>
            <a:r>
              <a:rPr lang="en-US" dirty="0"/>
              <a:t> </a:t>
            </a:r>
            <a:r>
              <a:rPr lang="en-US" dirty="0" err="1"/>
              <a:t>инсекти</a:t>
            </a:r>
            <a:r>
              <a:rPr lang="en-US" dirty="0"/>
              <a:t> и </a:t>
            </a:r>
            <a:r>
              <a:rPr lang="en-US" dirty="0" err="1"/>
              <a:t>гасеници</a:t>
            </a:r>
            <a:r>
              <a:rPr lang="en-US" dirty="0"/>
              <a:t>, </a:t>
            </a:r>
            <a:r>
              <a:rPr lang="en-US" dirty="0" err="1"/>
              <a:t>како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листовите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копривата</a:t>
            </a:r>
            <a:r>
              <a:rPr lang="en-US" dirty="0"/>
              <a:t> и </a:t>
            </a:r>
            <a:r>
              <a:rPr lang="en-US" dirty="0" err="1"/>
              <a:t>елката</a:t>
            </a:r>
            <a:r>
              <a:rPr lang="en-US" dirty="0"/>
              <a:t>.</a:t>
            </a:r>
          </a:p>
          <a:p>
            <a:r>
              <a:rPr lang="en-US" dirty="0" err="1"/>
              <a:t>Синтетички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добива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јаглерод</a:t>
            </a:r>
            <a:r>
              <a:rPr lang="en-US" dirty="0"/>
              <a:t> </a:t>
            </a:r>
            <a:r>
              <a:rPr lang="en-US" dirty="0" err="1"/>
              <a:t>моноксид</a:t>
            </a:r>
            <a:r>
              <a:rPr lang="en-US" dirty="0"/>
              <a:t> и </a:t>
            </a:r>
            <a:r>
              <a:rPr lang="en-US" dirty="0" err="1"/>
              <a:t>натриум</a:t>
            </a:r>
            <a:r>
              <a:rPr lang="en-US" dirty="0"/>
              <a:t> </a:t>
            </a:r>
            <a:r>
              <a:rPr lang="en-US" dirty="0" err="1"/>
              <a:t>хидроксид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вид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натриумова</a:t>
            </a:r>
            <a:r>
              <a:rPr lang="en-US" dirty="0"/>
              <a:t> </a:t>
            </a:r>
            <a:r>
              <a:rPr lang="en-US" dirty="0" err="1"/>
              <a:t>сол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дејство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сулфурна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</a:t>
            </a:r>
            <a:r>
              <a:rPr lang="en-US" dirty="0" err="1"/>
              <a:t>преминува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мравска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.</a:t>
            </a:r>
          </a:p>
          <a:p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е </a:t>
            </a:r>
            <a:r>
              <a:rPr lang="en-US" dirty="0" err="1"/>
              <a:t>безбојна</a:t>
            </a:r>
            <a:r>
              <a:rPr lang="en-US" dirty="0"/>
              <a:t> </a:t>
            </a:r>
            <a:r>
              <a:rPr lang="en-US" dirty="0" err="1"/>
              <a:t>течност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остар</a:t>
            </a:r>
            <a:r>
              <a:rPr lang="en-US" dirty="0"/>
              <a:t> </a:t>
            </a:r>
            <a:r>
              <a:rPr lang="en-US" dirty="0" err="1"/>
              <a:t>мирис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нагризува</a:t>
            </a:r>
            <a:r>
              <a:rPr lang="en-US" dirty="0"/>
              <a:t> </a:t>
            </a:r>
            <a:r>
              <a:rPr lang="en-US" dirty="0" err="1"/>
              <a:t>кожата</a:t>
            </a:r>
            <a:r>
              <a:rPr lang="en-US" dirty="0"/>
              <a:t>.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разлика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сите</a:t>
            </a:r>
            <a:r>
              <a:rPr lang="en-US" dirty="0"/>
              <a:t>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киселини</a:t>
            </a:r>
            <a:r>
              <a:rPr lang="en-US" dirty="0"/>
              <a:t>, </a:t>
            </a:r>
            <a:r>
              <a:rPr lang="en-US" dirty="0" err="1"/>
              <a:t>кај</a:t>
            </a:r>
            <a:r>
              <a:rPr lang="en-US" dirty="0"/>
              <a:t> </a:t>
            </a:r>
            <a:r>
              <a:rPr lang="en-US" dirty="0" err="1"/>
              <a:t>неа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карбоксилната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 е </a:t>
            </a:r>
            <a:r>
              <a:rPr lang="en-US" dirty="0" err="1"/>
              <a:t>сврзан</a:t>
            </a:r>
            <a:r>
              <a:rPr lang="en-US" dirty="0"/>
              <a:t> </a:t>
            </a:r>
            <a:r>
              <a:rPr lang="en-US" dirty="0" err="1"/>
              <a:t>само</a:t>
            </a:r>
            <a:r>
              <a:rPr lang="en-US" dirty="0"/>
              <a:t> </a:t>
            </a:r>
            <a:r>
              <a:rPr lang="en-US" dirty="0" err="1"/>
              <a:t>атом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водород</a:t>
            </a:r>
            <a:r>
              <a:rPr lang="en-US" dirty="0"/>
              <a:t>.</a:t>
            </a:r>
          </a:p>
          <a:p>
            <a:r>
              <a:rPr lang="en-US" dirty="0" err="1"/>
              <a:t>Мравската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употребува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текстилната</a:t>
            </a:r>
            <a:r>
              <a:rPr lang="en-US" dirty="0"/>
              <a:t>, </a:t>
            </a:r>
            <a:r>
              <a:rPr lang="en-US" dirty="0" err="1"/>
              <a:t>кожарската</a:t>
            </a:r>
            <a:r>
              <a:rPr lang="en-US" dirty="0"/>
              <a:t> и </a:t>
            </a:r>
            <a:r>
              <a:rPr lang="en-US" dirty="0" err="1"/>
              <a:t>фармацевтската</a:t>
            </a:r>
            <a:r>
              <a:rPr lang="en-US" dirty="0"/>
              <a:t> </a:t>
            </a:r>
            <a:r>
              <a:rPr lang="en-US" dirty="0" err="1"/>
              <a:t>индустрија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202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993A-F077-4493-BAC3-43E8CF25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Етанска</a:t>
            </a:r>
            <a:r>
              <a:rPr lang="en-US" dirty="0"/>
              <a:t> (</a:t>
            </a:r>
            <a:r>
              <a:rPr lang="en-US" dirty="0" err="1"/>
              <a:t>оцетна</a:t>
            </a:r>
            <a:r>
              <a:rPr lang="en-US" dirty="0"/>
              <a:t>) </a:t>
            </a:r>
            <a:r>
              <a:rPr lang="en-US" dirty="0" err="1"/>
              <a:t>киселина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A4BB-BC17-4344-AF1B-AB6DF7B4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err="1"/>
              <a:t>Оцетната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(СН</a:t>
            </a:r>
            <a:r>
              <a:rPr lang="en-US" baseline="-25000" dirty="0"/>
              <a:t>3</a:t>
            </a:r>
            <a:r>
              <a:rPr lang="en-US" dirty="0"/>
              <a:t>СООН)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некои</a:t>
            </a:r>
            <a:r>
              <a:rPr lang="en-US" dirty="0"/>
              <a:t> </a:t>
            </a:r>
            <a:r>
              <a:rPr lang="en-US" dirty="0" err="1"/>
              <a:t>растенија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потта</a:t>
            </a:r>
            <a:r>
              <a:rPr lang="en-US" dirty="0"/>
              <a:t>. </a:t>
            </a:r>
            <a:r>
              <a:rPr lang="en-US" dirty="0" err="1"/>
              <a:t>Најстар</a:t>
            </a:r>
            <a:r>
              <a:rPr lang="en-US" dirty="0"/>
              <a:t> </a:t>
            </a:r>
            <a:r>
              <a:rPr lang="en-US" dirty="0" err="1"/>
              <a:t>начин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добивање</a:t>
            </a:r>
            <a:r>
              <a:rPr lang="en-US" dirty="0"/>
              <a:t> е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оцетно-киселинска</a:t>
            </a:r>
            <a:r>
              <a:rPr lang="en-US" dirty="0"/>
              <a:t> </a:t>
            </a:r>
            <a:r>
              <a:rPr lang="en-US" dirty="0" err="1"/>
              <a:t>ферментација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виното</a:t>
            </a:r>
            <a:r>
              <a:rPr lang="en-US" dirty="0"/>
              <a:t> (</a:t>
            </a:r>
            <a:r>
              <a:rPr lang="en-US" dirty="0" err="1"/>
              <a:t>етанолот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него</a:t>
            </a:r>
            <a:r>
              <a:rPr lang="en-US" dirty="0"/>
              <a:t>)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дејство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ферментот</a:t>
            </a:r>
            <a:r>
              <a:rPr lang="en-US" dirty="0"/>
              <a:t> </a:t>
            </a:r>
            <a:r>
              <a:rPr lang="en-US" dirty="0" err="1"/>
              <a:t>алкохолоксидаза</a:t>
            </a:r>
            <a:r>
              <a:rPr lang="en-US" dirty="0"/>
              <a:t>,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лачат</a:t>
            </a:r>
            <a:r>
              <a:rPr lang="en-US" dirty="0"/>
              <a:t> </a:t>
            </a:r>
            <a:r>
              <a:rPr lang="en-US" dirty="0" err="1"/>
              <a:t>оцетните</a:t>
            </a:r>
            <a:r>
              <a:rPr lang="en-US" dirty="0"/>
              <a:t> </a:t>
            </a:r>
            <a:r>
              <a:rPr lang="en-US" dirty="0" err="1"/>
              <a:t>бактерии</a:t>
            </a:r>
            <a:r>
              <a:rPr lang="en-US" dirty="0"/>
              <a:t>. </a:t>
            </a:r>
            <a:r>
              <a:rPr lang="en-US" dirty="0" err="1"/>
              <a:t>Индустриски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добива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оксидација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петрохемиски</a:t>
            </a:r>
            <a:r>
              <a:rPr lang="en-US" dirty="0"/>
              <a:t> </a:t>
            </a:r>
            <a:r>
              <a:rPr lang="en-US" dirty="0" err="1"/>
              <a:t>суровини</a:t>
            </a:r>
            <a:r>
              <a:rPr lang="en-US" dirty="0"/>
              <a:t> (</a:t>
            </a:r>
            <a:r>
              <a:rPr lang="en-US" dirty="0" err="1"/>
              <a:t>пр</a:t>
            </a:r>
            <a:r>
              <a:rPr lang="en-US" dirty="0"/>
              <a:t>. </a:t>
            </a:r>
            <a:r>
              <a:rPr lang="en-US" dirty="0" err="1"/>
              <a:t>етан</a:t>
            </a:r>
            <a:r>
              <a:rPr lang="en-US" dirty="0"/>
              <a:t>). </a:t>
            </a:r>
          </a:p>
          <a:p>
            <a:r>
              <a:rPr lang="en-US" dirty="0" err="1"/>
              <a:t>Оцетната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е </a:t>
            </a:r>
            <a:r>
              <a:rPr lang="en-US" dirty="0" err="1"/>
              <a:t>безбојна</a:t>
            </a:r>
            <a:r>
              <a:rPr lang="en-US" dirty="0"/>
              <a:t> </a:t>
            </a:r>
            <a:r>
              <a:rPr lang="en-US" dirty="0" err="1"/>
              <a:t>течност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остар</a:t>
            </a:r>
            <a:r>
              <a:rPr lang="en-US" dirty="0"/>
              <a:t> </a:t>
            </a:r>
            <a:r>
              <a:rPr lang="en-US" dirty="0" err="1"/>
              <a:t>мирис</a:t>
            </a:r>
            <a:r>
              <a:rPr lang="en-US" dirty="0"/>
              <a:t>,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вода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меша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секој</a:t>
            </a:r>
            <a:r>
              <a:rPr lang="en-US" dirty="0"/>
              <a:t> </a:t>
            </a:r>
            <a:r>
              <a:rPr lang="en-US" dirty="0" err="1"/>
              <a:t>однос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20°С </a:t>
            </a:r>
            <a:r>
              <a:rPr lang="en-US" dirty="0" err="1"/>
              <a:t>преминува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цврста</a:t>
            </a:r>
            <a:r>
              <a:rPr lang="en-US" dirty="0"/>
              <a:t> </a:t>
            </a:r>
            <a:r>
              <a:rPr lang="en-US" dirty="0" err="1"/>
              <a:t>состојба</a:t>
            </a:r>
            <a:r>
              <a:rPr lang="en-US" dirty="0"/>
              <a:t> и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вика</a:t>
            </a:r>
            <a:r>
              <a:rPr lang="en-US" dirty="0"/>
              <a:t> </a:t>
            </a:r>
            <a:r>
              <a:rPr lang="en-US" dirty="0" err="1"/>
              <a:t>глацијална</a:t>
            </a:r>
            <a:r>
              <a:rPr lang="en-US" dirty="0"/>
              <a:t> </a:t>
            </a:r>
            <a:r>
              <a:rPr lang="en-US" dirty="0" err="1"/>
              <a:t>оцетна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. </a:t>
            </a:r>
            <a:r>
              <a:rPr lang="en-US" dirty="0" err="1"/>
              <a:t>Стапува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сите</a:t>
            </a:r>
            <a:r>
              <a:rPr lang="en-US" dirty="0"/>
              <a:t> </a:t>
            </a:r>
            <a:r>
              <a:rPr lang="en-US" dirty="0" err="1"/>
              <a:t>реакции</a:t>
            </a:r>
            <a:r>
              <a:rPr lang="en-US" dirty="0"/>
              <a:t> </a:t>
            </a:r>
            <a:r>
              <a:rPr lang="en-US" dirty="0" err="1"/>
              <a:t>карактеристични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киселините</a:t>
            </a:r>
            <a:r>
              <a:rPr lang="en-US" dirty="0"/>
              <a:t>(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метали</a:t>
            </a:r>
            <a:r>
              <a:rPr lang="en-US" dirty="0"/>
              <a:t> и </a:t>
            </a:r>
            <a:r>
              <a:rPr lang="en-US" dirty="0" err="1"/>
              <a:t>хидроксиди</a:t>
            </a:r>
            <a:r>
              <a:rPr lang="en-US" dirty="0"/>
              <a:t> </a:t>
            </a:r>
            <a:r>
              <a:rPr lang="en-US" dirty="0" err="1"/>
              <a:t>гради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). 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трговијата</a:t>
            </a:r>
            <a:r>
              <a:rPr lang="en-US" dirty="0"/>
              <a:t> </a:t>
            </a:r>
            <a:r>
              <a:rPr lang="en-US" dirty="0" err="1"/>
              <a:t>доаѓа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концентриран</a:t>
            </a:r>
            <a:r>
              <a:rPr lang="en-US" dirty="0"/>
              <a:t> </a:t>
            </a:r>
            <a:r>
              <a:rPr lang="en-US" dirty="0" err="1"/>
              <a:t>раствор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името</a:t>
            </a:r>
            <a:r>
              <a:rPr lang="en-US" dirty="0"/>
              <a:t> </a:t>
            </a:r>
            <a:r>
              <a:rPr lang="en-US" dirty="0" err="1"/>
              <a:t>есенција</a:t>
            </a:r>
            <a:r>
              <a:rPr lang="en-US" dirty="0"/>
              <a:t> и </a:t>
            </a:r>
            <a:r>
              <a:rPr lang="en-US" dirty="0" err="1"/>
              <a:t>како</a:t>
            </a:r>
            <a:r>
              <a:rPr lang="en-US" dirty="0"/>
              <a:t> 5-9% </a:t>
            </a:r>
            <a:r>
              <a:rPr lang="en-US" dirty="0" err="1"/>
              <a:t>раствор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името</a:t>
            </a:r>
            <a:r>
              <a:rPr lang="en-US" dirty="0"/>
              <a:t> </a:t>
            </a:r>
            <a:r>
              <a:rPr lang="en-US" dirty="0" err="1"/>
              <a:t>оцет</a:t>
            </a:r>
            <a:r>
              <a:rPr lang="en-US" dirty="0"/>
              <a:t>.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употребува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исхрана</a:t>
            </a:r>
            <a:r>
              <a:rPr lang="en-US" dirty="0"/>
              <a:t> и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конзерванс</a:t>
            </a:r>
            <a:r>
              <a:rPr lang="en-US" dirty="0"/>
              <a:t>.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растворувач</a:t>
            </a:r>
            <a:r>
              <a:rPr lang="en-US" dirty="0"/>
              <a:t> и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синтеза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синтетички</a:t>
            </a:r>
            <a:r>
              <a:rPr lang="en-US" dirty="0"/>
              <a:t> </a:t>
            </a:r>
            <a:r>
              <a:rPr lang="en-US" dirty="0" err="1"/>
              <a:t>влакна</a:t>
            </a:r>
            <a:r>
              <a:rPr lang="en-US" dirty="0"/>
              <a:t>, </a:t>
            </a:r>
            <a:r>
              <a:rPr lang="en-US" dirty="0" err="1"/>
              <a:t>бои</a:t>
            </a:r>
            <a:r>
              <a:rPr lang="en-US" dirty="0"/>
              <a:t> и </a:t>
            </a:r>
            <a:r>
              <a:rPr lang="en-US" dirty="0" err="1"/>
              <a:t>лекови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9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C7BC6-7B52-454D-B92E-79DD82AA2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557123" cy="1400530"/>
          </a:xfrm>
        </p:spPr>
        <p:txBody>
          <a:bodyPr/>
          <a:lstStyle/>
          <a:p>
            <a:r>
              <a:rPr lang="en-US" dirty="0" err="1"/>
              <a:t>Салицилна</a:t>
            </a:r>
            <a:r>
              <a:rPr lang="en-US" dirty="0"/>
              <a:t> (о-</a:t>
            </a:r>
            <a:r>
              <a:rPr lang="en-US" dirty="0" err="1"/>
              <a:t>хидроксибензоева</a:t>
            </a:r>
            <a:r>
              <a:rPr lang="en-US" dirty="0"/>
              <a:t>) </a:t>
            </a:r>
            <a:r>
              <a:rPr lang="en-US" dirty="0" err="1"/>
              <a:t>киселина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4421B-3830-4A0E-A39D-4488352D7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е </a:t>
            </a:r>
            <a:r>
              <a:rPr lang="en-US" dirty="0" err="1"/>
              <a:t>хидрокси</a:t>
            </a:r>
            <a:r>
              <a:rPr lang="en-US" dirty="0"/>
              <a:t> </a:t>
            </a:r>
            <a:r>
              <a:rPr lang="en-US" dirty="0" err="1"/>
              <a:t>ароматична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.</a:t>
            </a:r>
          </a:p>
          <a:p>
            <a:r>
              <a:rPr lang="en-US" dirty="0" err="1"/>
              <a:t>Таа</a:t>
            </a:r>
            <a:r>
              <a:rPr lang="en-US" dirty="0"/>
              <a:t> е </a:t>
            </a:r>
            <a:r>
              <a:rPr lang="en-US" dirty="0" err="1"/>
              <a:t>безбојна</a:t>
            </a:r>
            <a:r>
              <a:rPr lang="en-US" dirty="0"/>
              <a:t> </a:t>
            </a:r>
            <a:r>
              <a:rPr lang="en-US" dirty="0" err="1"/>
              <a:t>кристална</a:t>
            </a:r>
            <a:r>
              <a:rPr lang="en-US" dirty="0"/>
              <a:t> </a:t>
            </a:r>
            <a:r>
              <a:rPr lang="en-US" dirty="0" err="1"/>
              <a:t>супстанца</a:t>
            </a:r>
            <a:r>
              <a:rPr lang="en-US" dirty="0"/>
              <a:t>, </a:t>
            </a:r>
            <a:r>
              <a:rPr lang="en-US" dirty="0" err="1"/>
              <a:t>растворлива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вода</a:t>
            </a:r>
            <a:r>
              <a:rPr lang="en-US" dirty="0"/>
              <a:t>. </a:t>
            </a:r>
            <a:r>
              <a:rPr lang="en-US" dirty="0" err="1"/>
              <a:t>Гради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 </a:t>
            </a:r>
            <a:r>
              <a:rPr lang="en-US" dirty="0" err="1"/>
              <a:t>салицилати</a:t>
            </a:r>
            <a:r>
              <a:rPr lang="en-US" dirty="0"/>
              <a:t>. </a:t>
            </a:r>
            <a:r>
              <a:rPr lang="en-US" dirty="0" err="1"/>
              <a:t>Натриум</a:t>
            </a:r>
            <a:r>
              <a:rPr lang="en-US" dirty="0"/>
              <a:t> </a:t>
            </a:r>
            <a:r>
              <a:rPr lang="en-US" dirty="0" err="1"/>
              <a:t>салицилат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употребува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конзерванс</a:t>
            </a:r>
            <a:r>
              <a:rPr lang="en-US" dirty="0"/>
              <a:t>. </a:t>
            </a:r>
            <a:r>
              <a:rPr lang="en-US" dirty="0" err="1"/>
              <a:t>Големи</a:t>
            </a:r>
            <a:r>
              <a:rPr lang="en-US" dirty="0"/>
              <a:t> </a:t>
            </a:r>
            <a:r>
              <a:rPr lang="en-US" dirty="0" err="1"/>
              <a:t>количества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употребуваат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производство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лекот</a:t>
            </a:r>
            <a:r>
              <a:rPr lang="en-US" dirty="0"/>
              <a:t> </a:t>
            </a:r>
            <a:r>
              <a:rPr lang="en-US" dirty="0" err="1"/>
              <a:t>аспирин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A picture containing game&#10;&#10;Description generated with very high confidence">
            <a:extLst>
              <a:ext uri="{FF2B5EF4-FFF2-40B4-BE49-F238E27FC236}">
                <a16:creationId xmlns:a16="http://schemas.microsoft.com/office/drawing/2014/main" id="{6AD01703-88B4-4279-92C1-9D4209B7C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43" y="3916619"/>
            <a:ext cx="1861458" cy="219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9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C28C8-A2EC-4FB5-B838-24DB0DE8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Етандиска</a:t>
            </a:r>
            <a:r>
              <a:rPr lang="en-US" dirty="0"/>
              <a:t> (</a:t>
            </a:r>
            <a:r>
              <a:rPr lang="en-US" dirty="0" err="1"/>
              <a:t>оксална</a:t>
            </a:r>
            <a:r>
              <a:rPr lang="en-US" dirty="0"/>
              <a:t>) </a:t>
            </a:r>
            <a:r>
              <a:rPr lang="en-US" dirty="0" err="1"/>
              <a:t>киселина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84350-C688-4A0D-8A75-44008917E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Оксалната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(СООН)</a:t>
            </a:r>
            <a:r>
              <a:rPr lang="en-US" baseline="-25000" dirty="0"/>
              <a:t>2</a:t>
            </a:r>
            <a:r>
              <a:rPr lang="en-US" dirty="0"/>
              <a:t> е </a:t>
            </a:r>
            <a:r>
              <a:rPr lang="en-US" dirty="0" err="1"/>
              <a:t>првиот</a:t>
            </a:r>
            <a:r>
              <a:rPr lang="en-US" dirty="0"/>
              <a:t> </a:t>
            </a:r>
            <a:r>
              <a:rPr lang="en-US" dirty="0" err="1"/>
              <a:t>член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алифатични</a:t>
            </a:r>
            <a:r>
              <a:rPr lang="en-US" dirty="0"/>
              <a:t> </a:t>
            </a:r>
            <a:r>
              <a:rPr lang="en-US" dirty="0" err="1"/>
              <a:t>дикарбоксилни</a:t>
            </a:r>
            <a:r>
              <a:rPr lang="en-US" dirty="0"/>
              <a:t> </a:t>
            </a:r>
            <a:r>
              <a:rPr lang="en-US" dirty="0" err="1"/>
              <a:t>киселини</a:t>
            </a:r>
            <a:r>
              <a:rPr lang="en-US" dirty="0"/>
              <a:t>.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природата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среќаваат</a:t>
            </a:r>
            <a:r>
              <a:rPr lang="en-US" dirty="0"/>
              <a:t> </a:t>
            </a:r>
            <a:r>
              <a:rPr lang="en-US" dirty="0" err="1"/>
              <a:t>нејзини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 </a:t>
            </a:r>
            <a:r>
              <a:rPr lang="en-US" dirty="0" err="1"/>
              <a:t>кои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повеќе</a:t>
            </a:r>
            <a:r>
              <a:rPr lang="en-US" dirty="0"/>
              <a:t> </a:t>
            </a:r>
            <a:r>
              <a:rPr lang="en-US" dirty="0" err="1"/>
              <a:t>растенија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облик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хидроген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нормални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. </a:t>
            </a:r>
            <a:r>
              <a:rPr lang="en-US" dirty="0" err="1"/>
              <a:t>Нејзината</a:t>
            </a:r>
            <a:r>
              <a:rPr lang="en-US" dirty="0"/>
              <a:t> </a:t>
            </a:r>
            <a:r>
              <a:rPr lang="en-US" dirty="0" err="1"/>
              <a:t>калциумова</a:t>
            </a:r>
            <a:r>
              <a:rPr lang="en-US" dirty="0"/>
              <a:t> </a:t>
            </a:r>
            <a:r>
              <a:rPr lang="en-US" dirty="0" err="1"/>
              <a:t>сол</a:t>
            </a:r>
            <a:r>
              <a:rPr lang="en-US" dirty="0"/>
              <a:t> е </a:t>
            </a:r>
            <a:r>
              <a:rPr lang="en-US" dirty="0" err="1"/>
              <a:t>составен</a:t>
            </a:r>
            <a:r>
              <a:rPr lang="en-US" dirty="0"/>
              <a:t> </a:t>
            </a:r>
            <a:r>
              <a:rPr lang="en-US" dirty="0" err="1"/>
              <a:t>дел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некои</a:t>
            </a:r>
            <a:r>
              <a:rPr lang="en-US" dirty="0"/>
              <a:t> </a:t>
            </a:r>
            <a:r>
              <a:rPr lang="en-US" dirty="0" err="1"/>
              <a:t>типови</a:t>
            </a:r>
            <a:r>
              <a:rPr lang="en-US" dirty="0"/>
              <a:t> "</a:t>
            </a:r>
            <a:r>
              <a:rPr lang="en-US" dirty="0" err="1"/>
              <a:t>камчиња</a:t>
            </a:r>
            <a:r>
              <a:rPr lang="en-US" dirty="0"/>
              <a:t>"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бубрег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жолчка</a:t>
            </a:r>
            <a:r>
              <a:rPr lang="en-US" dirty="0"/>
              <a:t>. </a:t>
            </a:r>
            <a:r>
              <a:rPr lang="en-US" dirty="0" err="1"/>
              <a:t>Оксалната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е </a:t>
            </a:r>
            <a:r>
              <a:rPr lang="en-US" dirty="0" err="1"/>
              <a:t>двобазна</a:t>
            </a:r>
            <a:r>
              <a:rPr lang="en-US" dirty="0"/>
              <a:t> </a:t>
            </a:r>
            <a:r>
              <a:rPr lang="en-US" dirty="0" err="1"/>
              <a:t>бидејќи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карбоксилни</a:t>
            </a:r>
            <a:r>
              <a:rPr lang="en-US" dirty="0"/>
              <a:t> </a:t>
            </a:r>
            <a:r>
              <a:rPr lang="en-US" dirty="0" err="1"/>
              <a:t>групи</a:t>
            </a:r>
            <a:r>
              <a:rPr lang="en-US" dirty="0"/>
              <a:t>. </a:t>
            </a:r>
            <a:r>
              <a:rPr lang="en-US" dirty="0" err="1"/>
              <a:t>Нејзините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викаат</a:t>
            </a:r>
            <a:r>
              <a:rPr lang="en-US" dirty="0"/>
              <a:t> </a:t>
            </a:r>
            <a:r>
              <a:rPr lang="en-US" dirty="0" err="1"/>
              <a:t>оксалати</a:t>
            </a:r>
            <a:r>
              <a:rPr lang="en-US" dirty="0"/>
              <a:t>. И </a:t>
            </a:r>
            <a:r>
              <a:rPr lang="en-US" dirty="0" err="1"/>
              <a:t>киселината</a:t>
            </a:r>
            <a:r>
              <a:rPr lang="en-US" dirty="0"/>
              <a:t> и </a:t>
            </a:r>
            <a:r>
              <a:rPr lang="en-US" dirty="0" err="1"/>
              <a:t>солите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отровни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загревање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разложува</a:t>
            </a:r>
            <a:r>
              <a:rPr lang="en-US" dirty="0"/>
              <a:t>.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употребува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аналитичката</a:t>
            </a:r>
            <a:r>
              <a:rPr lang="en-US" dirty="0"/>
              <a:t> </a:t>
            </a:r>
            <a:r>
              <a:rPr lang="en-US" dirty="0" err="1"/>
              <a:t>хемија</a:t>
            </a:r>
            <a:r>
              <a:rPr lang="en-US" dirty="0"/>
              <a:t>.</a:t>
            </a:r>
          </a:p>
        </p:txBody>
      </p:sp>
      <p:pic>
        <p:nvPicPr>
          <p:cNvPr id="4" name="Picture 4" descr="A close up of a white background&#10;&#10;Description generated with high confidence">
            <a:extLst>
              <a:ext uri="{FF2B5EF4-FFF2-40B4-BE49-F238E27FC236}">
                <a16:creationId xmlns:a16="http://schemas.microsoft.com/office/drawing/2014/main" id="{45F73688-3E9B-46C3-BFF6-5360AA3A03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987" b="18354"/>
          <a:stretch/>
        </p:blipFill>
        <p:spPr>
          <a:xfrm>
            <a:off x="6313714" y="2526096"/>
            <a:ext cx="1828800" cy="108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55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Поважни претставници на киселините  изработила Тилија Тодоровиќ</vt:lpstr>
      <vt:lpstr>Метанска (мравска) киселина</vt:lpstr>
      <vt:lpstr>Етанска (оцетна) киселина</vt:lpstr>
      <vt:lpstr>Салицилна (о-хидроксибензоева) киселина</vt:lpstr>
      <vt:lpstr>Етандиска (оксална) киселина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280</cp:revision>
  <dcterms:created xsi:type="dcterms:W3CDTF">2020-03-25T11:04:22Z</dcterms:created>
  <dcterms:modified xsi:type="dcterms:W3CDTF">2020-03-25T11:46:05Z</dcterms:modified>
</cp:coreProperties>
</file>