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7" r:id="rId8"/>
    <p:sldId id="263" r:id="rId9"/>
    <p:sldId id="264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5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248E78-16BE-F74C-A668-7F452443FC01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4A4B7B-53C8-1B4E-B9C4-BF20149810D7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05F11376-2FAC-0C4D-9E3F-5DA64D248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515" y="3159920"/>
            <a:ext cx="9144000" cy="3258343"/>
          </a:xfrm>
        </p:spPr>
        <p:txBody>
          <a:bodyPr/>
          <a:lstStyle/>
          <a:p>
            <a:r>
              <a:rPr lang="mk-MK"/>
              <a:t>Менаџмент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71741663-4F9F-0141-B858-0B19C9B84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7907" y="5355989"/>
            <a:ext cx="9144000" cy="1655762"/>
          </a:xfrm>
        </p:spPr>
        <p:txBody>
          <a:bodyPr/>
          <a:lstStyle/>
          <a:p>
            <a:r>
              <a:rPr lang="mk-MK" dirty="0" smtClean="0"/>
              <a:t>Бизнис </a:t>
            </a:r>
            <a:r>
              <a:rPr lang="en-US" dirty="0" smtClean="0"/>
              <a:t>III-</a:t>
            </a:r>
            <a:r>
              <a:rPr lang="mk-MK" dirty="0" smtClean="0"/>
              <a:t>година тема: </a:t>
            </a:r>
            <a:endParaRPr lang="mk-MK" dirty="0"/>
          </a:p>
        </p:txBody>
      </p:sp>
      <p:pic>
        <p:nvPicPr>
          <p:cNvPr id="4" name="Слика 4">
            <a:extLst>
              <a:ext uri="{FF2B5EF4-FFF2-40B4-BE49-F238E27FC236}">
                <a16:creationId xmlns:a16="http://schemas.microsoft.com/office/drawing/2014/main" xmlns="" id="{91248603-8845-EA4B-881D-43FF319F8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2419" y="674130"/>
            <a:ext cx="7447936" cy="45000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4867674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>
            <a:extLst>
              <a:ext uri="{FF2B5EF4-FFF2-40B4-BE49-F238E27FC236}">
                <a16:creationId xmlns:a16="http://schemas.microsoft.com/office/drawing/2014/main" xmlns="" id="{A3A03E60-A22C-5B41-A09D-E8FBB4F9D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Во организациската структура на претпријатието секој менацер зазема одредена </a:t>
            </a:r>
            <a:r>
              <a:rPr lang="mk-MK" dirty="0" smtClean="0"/>
              <a:t>позиција</a:t>
            </a:r>
            <a:r>
              <a:rPr lang="mk-MK" dirty="0"/>
              <a:t>. Во согласност со </a:t>
            </a:r>
            <a:r>
              <a:rPr lang="af-ZA" dirty="0"/>
              <a:t>ja </a:t>
            </a:r>
            <a:r>
              <a:rPr lang="mk-MK" dirty="0"/>
              <a:t>позицијата што ја </a:t>
            </a:r>
            <a:r>
              <a:rPr lang="mk-MK" dirty="0" smtClean="0"/>
              <a:t>зазема, </a:t>
            </a:r>
            <a:r>
              <a:rPr lang="mk-MK" dirty="0"/>
              <a:t>се очекува соодветно однесување. Во значењето на поимот </a:t>
            </a:r>
            <a:r>
              <a:rPr lang="mk-MK" dirty="0" smtClean="0"/>
              <a:t>„улога</a:t>
            </a:r>
            <a:r>
              <a:rPr lang="mk-MK" dirty="0"/>
              <a:t>" содржано е однесувањето </a:t>
            </a:r>
            <a:r>
              <a:rPr lang="mk-MK" dirty="0" smtClean="0"/>
              <a:t>што е врзано со одредена позиција во  организацијата.</a:t>
            </a:r>
          </a:p>
          <a:p>
            <a:r>
              <a:rPr lang="mk-MK" dirty="0" smtClean="0"/>
              <a:t>Од  менаџерот, се очекува да пројавува однесување, кое покажува дека е свесен за обврските што произлегуваат од функцијата </a:t>
            </a:r>
            <a:endParaRPr lang="mk-MK" dirty="0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4BA8684D-4EB1-A645-9B9A-55B1561B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/>
              <a:t>МЕНАЏЕРСКИ УЛОГИ</a:t>
            </a:r>
          </a:p>
        </p:txBody>
      </p:sp>
    </p:spTree>
    <p:extLst>
      <p:ext uri="{BB962C8B-B14F-4D97-AF65-F5344CB8AC3E}">
        <p14:creationId xmlns:p14="http://schemas.microsoft.com/office/powerpoint/2010/main" xmlns="" val="25246642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Интерперсонални улоги:водач,лидер,воспоставувач на контакти</a:t>
            </a:r>
          </a:p>
          <a:p>
            <a:r>
              <a:rPr lang="mk-MK" dirty="0" smtClean="0"/>
              <a:t>Информативни:портпарол,набљудувач,ширител на информации</a:t>
            </a:r>
          </a:p>
          <a:p>
            <a:r>
              <a:rPr lang="mk-MK" dirty="0" smtClean="0"/>
              <a:t>Улоги на донесувач на одлуки:претприемач,преговарач,раководител во кризни ситуации,алокатор на ресурси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Менаџерски улоги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Изработил: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Талева Дијана </a:t>
            </a:r>
          </a:p>
          <a:p>
            <a:r>
              <a:rPr lang="mk-MK" dirty="0" smtClean="0"/>
              <a:t>-</a:t>
            </a:r>
            <a:r>
              <a:rPr lang="mk-MK" dirty="0" smtClean="0"/>
              <a:t>професор по предметот Бизнис </a:t>
            </a:r>
          </a:p>
          <a:p>
            <a:r>
              <a:rPr lang="mk-MK" dirty="0" smtClean="0"/>
              <a:t>ОСМУ„Д-р Јован Калаузи“ Битола </a:t>
            </a:r>
            <a:endParaRPr lang="en-US" dirty="0"/>
          </a:p>
        </p:txBody>
      </p:sp>
      <p:pic>
        <p:nvPicPr>
          <p:cNvPr id="7" name="Content Placeholder 6" descr="mam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33537" y="1346200"/>
            <a:ext cx="9144000" cy="242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>
            <a:extLst>
              <a:ext uri="{FF2B5EF4-FFF2-40B4-BE49-F238E27FC236}">
                <a16:creationId xmlns:a16="http://schemas.microsoft.com/office/drawing/2014/main" xmlns="" id="{8DBFFB53-1957-7044-9F20-8337BBBC0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Менаџментот се дефинира како универзален процес, на ефикасно и ефективно извршување на работата, со помош други луѓе и искористување ресурсите, за остварување на однапред зацртаните цели на претпријатието.Тоа е процес, на регулурање на функционирањето на бизнисот</a:t>
            </a:r>
            <a:r>
              <a:rPr lang="en-US" dirty="0" smtClean="0"/>
              <a:t>.</a:t>
            </a:r>
            <a:r>
              <a:rPr lang="mk-MK" dirty="0" smtClean="0"/>
              <a:t> </a:t>
            </a:r>
            <a:endParaRPr lang="mk-MK" dirty="0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FA9C7989-E54C-5D46-B7B0-1B931931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/>
              <a:t>1. </a:t>
            </a:r>
            <a:r>
              <a:rPr lang="mk-MK" dirty="0" smtClean="0"/>
              <a:t>Поим,  суштина и </a:t>
            </a:r>
            <a:r>
              <a:rPr lang="mk-MK" dirty="0"/>
              <a:t>значење на менаџментот</a:t>
            </a:r>
          </a:p>
        </p:txBody>
      </p:sp>
      <p:pic>
        <p:nvPicPr>
          <p:cNvPr id="4" name="Picture 3" descr="m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84" y="385762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064610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>
            <a:extLst>
              <a:ext uri="{FF2B5EF4-FFF2-40B4-BE49-F238E27FC236}">
                <a16:creationId xmlns:a16="http://schemas.microsoft.com/office/drawing/2014/main" xmlns="" id="{A8C41B08-3685-0A48-A1A0-8D178BD4C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453"/>
            <a:ext cx="10515600" cy="4351338"/>
          </a:xfrm>
        </p:spPr>
        <p:txBody>
          <a:bodyPr/>
          <a:lstStyle/>
          <a:p>
            <a:r>
              <a:rPr lang="mk-MK" dirty="0" smtClean="0"/>
              <a:t> Планирање</a:t>
            </a:r>
            <a:endParaRPr lang="mk-MK" dirty="0"/>
          </a:p>
          <a:p>
            <a:r>
              <a:rPr lang="mk-MK" dirty="0"/>
              <a:t> </a:t>
            </a:r>
            <a:r>
              <a:rPr lang="mk-MK" dirty="0" smtClean="0"/>
              <a:t>Организирање</a:t>
            </a:r>
            <a:endParaRPr lang="mk-MK" dirty="0"/>
          </a:p>
          <a:p>
            <a:r>
              <a:rPr lang="mk-MK" dirty="0"/>
              <a:t> </a:t>
            </a:r>
            <a:r>
              <a:rPr lang="mk-MK" dirty="0" smtClean="0"/>
              <a:t>Раководење</a:t>
            </a:r>
            <a:endParaRPr lang="mk-MK" dirty="0"/>
          </a:p>
          <a:p>
            <a:r>
              <a:rPr lang="mk-MK" dirty="0"/>
              <a:t> </a:t>
            </a:r>
            <a:r>
              <a:rPr lang="mk-MK" dirty="0" smtClean="0"/>
              <a:t>Контролирање</a:t>
            </a:r>
            <a:endParaRPr lang="mk-MK" dirty="0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64662D86-CCEA-3F45-859F-E98FBEF79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Менаџерски функции</a:t>
            </a:r>
            <a:endParaRPr lang="mk-MK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190" y="1571612"/>
            <a:ext cx="3857653" cy="325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583476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>
            <a:extLst>
              <a:ext uri="{FF2B5EF4-FFF2-40B4-BE49-F238E27FC236}">
                <a16:creationId xmlns:a16="http://schemas.microsoft.com/office/drawing/2014/main" xmlns="" id="{6301A6E1-AC60-DF43-9B9D-B288424CA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27" y="226218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mk-MK" b="0" i="0" u="none" strike="noStrike" dirty="0" smtClean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Планирањето е првата функција на менаџментот,и значи процес на дефинирање на цели, политики и стратегии за реализација на истите.</a:t>
            </a:r>
          </a:p>
          <a:p>
            <a:r>
              <a:rPr lang="mk-MK" b="0" i="0" u="none" strike="noStrike" dirty="0" smtClean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Резултат на процесот на планирање се плановите</a:t>
            </a:r>
            <a:r>
              <a:rPr lang="en-US" b="0" i="0" u="none" strike="noStrike" dirty="0" smtClean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</a:t>
            </a:r>
            <a:endParaRPr lang="mk-MK" b="0" i="0" u="none" strike="noStrike" dirty="0" smtClean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r>
              <a:rPr lang="mk-MK" dirty="0" smtClean="0">
                <a:solidFill>
                  <a:srgbClr val="333333"/>
                </a:solidFill>
                <a:latin typeface="Roboto Condensed" panose="02000000000000000000" pitchFamily="2" charset="0"/>
              </a:rPr>
              <a:t>Во зависност од временскиот период за кој се изработуваат можат да бидат:</a:t>
            </a:r>
            <a:endParaRPr lang="mk-MK" b="0" i="0" u="none" strike="noStrike" dirty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pPr marL="0" indent="0">
              <a:buNone/>
            </a:pPr>
            <a:r>
              <a:rPr lang="mk-MK" dirty="0" smtClean="0"/>
              <a:t>-Стратегиски(долгорочни)-се изработуваат за подолг временски период,пет,десет и повеќе години.</a:t>
            </a:r>
          </a:p>
          <a:p>
            <a:pPr marL="0" indent="0">
              <a:buNone/>
            </a:pPr>
            <a:r>
              <a:rPr lang="mk-MK" dirty="0" smtClean="0"/>
              <a:t>-Тактички(оперативни)- се однесуваат на пократок временски период,најчесто до една година. </a:t>
            </a:r>
            <a:endParaRPr lang="af-ZA" dirty="0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16988459-B805-BD46-89CD-D67598767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6624"/>
            <a:ext cx="10515600" cy="1325563"/>
          </a:xfrm>
        </p:spPr>
        <p:txBody>
          <a:bodyPr/>
          <a:lstStyle/>
          <a:p>
            <a:r>
              <a:rPr lang="mk-MK"/>
              <a:t>Планирање</a:t>
            </a:r>
          </a:p>
        </p:txBody>
      </p:sp>
    </p:spTree>
    <p:extLst>
      <p:ext uri="{BB962C8B-B14F-4D97-AF65-F5344CB8AC3E}">
        <p14:creationId xmlns:p14="http://schemas.microsoft.com/office/powerpoint/2010/main" xmlns="" val="249156305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>
            <a:extLst>
              <a:ext uri="{FF2B5EF4-FFF2-40B4-BE49-F238E27FC236}">
                <a16:creationId xmlns:a16="http://schemas.microsoft.com/office/drawing/2014/main" xmlns="" id="{90A34669-8BA6-DA4A-8BDF-3E5C380B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Под поимот организирање, се подразбира процес на групирање и распределување на работните задачи и активности, на луѓето со кои располага бизнис организацијата.</a:t>
            </a:r>
          </a:p>
          <a:p>
            <a:r>
              <a:rPr lang="mk-MK" dirty="0" smtClean="0"/>
              <a:t>Резултат на процесот на организирање е организациската структура</a:t>
            </a:r>
          </a:p>
          <a:p>
            <a:r>
              <a:rPr lang="mk-MK" dirty="0" smtClean="0"/>
              <a:t>Под организациска структура се подразбира систем на односи помеѓу луѓето во организационите единици и одделенија.</a:t>
            </a:r>
            <a:endParaRPr lang="mk-MK" dirty="0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35BADE08-A1C9-8248-AAA5-D50073DE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Организирање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79184769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>
            <a:extLst>
              <a:ext uri="{FF2B5EF4-FFF2-40B4-BE49-F238E27FC236}">
                <a16:creationId xmlns:a16="http://schemas.microsoft.com/office/drawing/2014/main" xmlns="" id="{52B276A0-22FD-D047-8A8E-10CC7F08B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Управување и раководење. Оваа функција на менаџментот има за цел да делува врз придонесот на луѓето во претпријатието, на таков начин што ќе ги мотивира вработените да ги извршуваат своите активности на најефективен и најефикасен </a:t>
            </a:r>
            <a:r>
              <a:rPr lang="mk-MK" dirty="0" smtClean="0"/>
              <a:t>начин. </a:t>
            </a:r>
            <a:r>
              <a:rPr lang="mk-MK" dirty="0"/>
              <a:t>Но, менаџерите треба да се авторитативни личности кои знаат: да ги делегираат овластувањата на своите соработници, да носат квалитетни одлуки и интерперсонално да </a:t>
            </a:r>
            <a:r>
              <a:rPr lang="mk-MK" dirty="0" smtClean="0"/>
              <a:t>комуницираат, </a:t>
            </a:r>
            <a:r>
              <a:rPr lang="mk-MK" dirty="0"/>
              <a:t>како по вертикална така и по </a:t>
            </a:r>
            <a:r>
              <a:rPr lang="mk-MK" dirty="0" smtClean="0"/>
              <a:t>хоризонтална линија.</a:t>
            </a:r>
            <a:endParaRPr lang="mk-MK" dirty="0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0BF19285-DB0C-6645-85A2-58DCF1E4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Раководење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22662040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Оваа менаџерска функција креира мерки и активности </a:t>
            </a:r>
            <a:r>
              <a:rPr lang="mk-MK" dirty="0" smtClean="0"/>
              <a:t>кои </a:t>
            </a:r>
            <a:r>
              <a:rPr lang="mk-MK" dirty="0" smtClean="0"/>
              <a:t>треба да го </a:t>
            </a:r>
            <a:r>
              <a:rPr lang="mk-MK" dirty="0" smtClean="0"/>
              <a:t>следат процесот на  </a:t>
            </a:r>
            <a:r>
              <a:rPr lang="mk-MK" dirty="0" smtClean="0"/>
              <a:t>реализирането на планот. Тука се извршуваат групни плански </a:t>
            </a:r>
            <a:r>
              <a:rPr lang="mk-MK" dirty="0" smtClean="0"/>
              <a:t>активиости, </a:t>
            </a:r>
            <a:r>
              <a:rPr lang="mk-MK" dirty="0" smtClean="0"/>
              <a:t>за да се види каде настанале некои </a:t>
            </a:r>
            <a:r>
              <a:rPr lang="mk-MK" dirty="0" smtClean="0"/>
              <a:t>отстапувања </a:t>
            </a:r>
            <a:r>
              <a:rPr lang="mk-MK" dirty="0" smtClean="0"/>
              <a:t>и што може да се преземе за нивна санација. </a:t>
            </a:r>
            <a:r>
              <a:rPr lang="mk-MK" dirty="0" smtClean="0"/>
              <a:t>Контролирањето </a:t>
            </a:r>
            <a:r>
              <a:rPr lang="mk-MK" dirty="0" smtClean="0"/>
              <a:t>е главен инструмент за оценка на успешноста во остварувањето на плановите.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Контролирање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>
            <a:extLst>
              <a:ext uri="{FF2B5EF4-FFF2-40B4-BE49-F238E27FC236}">
                <a16:creationId xmlns:a16="http://schemas.microsoft.com/office/drawing/2014/main" xmlns="" id="{F12A6899-4D17-624B-9F98-E269856B4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/>
              <a:t>Врвен менаџер (</a:t>
            </a:r>
            <a:r>
              <a:rPr lang="af-ZA" dirty="0"/>
              <a:t>top manager</a:t>
            </a:r>
            <a:r>
              <a:rPr lang="af-ZA" dirty="0" smtClean="0"/>
              <a:t>)</a:t>
            </a:r>
            <a:endParaRPr lang="mk-MK" dirty="0"/>
          </a:p>
          <a:p>
            <a:pPr marL="0" indent="0">
              <a:buNone/>
            </a:pPr>
            <a:r>
              <a:rPr lang="mk-MK" dirty="0"/>
              <a:t>Средно ниво на менаџери (</a:t>
            </a:r>
            <a:r>
              <a:rPr lang="af-ZA" dirty="0"/>
              <a:t>middle level managers</a:t>
            </a:r>
            <a:r>
              <a:rPr lang="af-ZA" dirty="0" smtClean="0"/>
              <a:t>)</a:t>
            </a:r>
            <a:endParaRPr lang="mk-MK" dirty="0"/>
          </a:p>
          <a:p>
            <a:pPr marL="0" indent="0">
              <a:buNone/>
            </a:pPr>
            <a:r>
              <a:rPr lang="mk-MK" dirty="0"/>
              <a:t>Прва линија менаџери(first line managers)</a:t>
            </a:r>
          </a:p>
          <a:p>
            <a:pPr marL="0" indent="0">
              <a:buNone/>
            </a:pPr>
            <a:endParaRPr lang="mk-MK" dirty="0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30F0C45F-F023-4640-BD0C-A7AE5D57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/>
              <a:t>Менаџерски нивоа</a:t>
            </a:r>
            <a:br>
              <a:rPr lang="mk-MK"/>
            </a:br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00116374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езервирано место за содржина 2">
            <a:extLst>
              <a:ext uri="{FF2B5EF4-FFF2-40B4-BE49-F238E27FC236}">
                <a16:creationId xmlns:a16="http://schemas.microsoft.com/office/drawing/2014/main" xmlns="" id="{8C0DB522-7BA6-C14B-9F23-1DF3ECE9C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mk-MK" dirty="0"/>
              <a:t>Научната анализа на работењето на менацерот недвосмислено покажува дека станува збор за мошне комплексни и разновидни активности. </a:t>
            </a:r>
            <a:endParaRPr lang="mk-MK" dirty="0" smtClean="0"/>
          </a:p>
          <a:p>
            <a:r>
              <a:rPr lang="mk-MK" dirty="0" smtClean="0"/>
              <a:t>Менаџерот </a:t>
            </a:r>
            <a:r>
              <a:rPr lang="mk-MK" dirty="0"/>
              <a:t>мора да решава технички, економски и човечки проблеми. Често се приспособува на променливите технички и пазарни барања</a:t>
            </a:r>
            <a:r>
              <a:rPr lang="mk-MK" dirty="0" smtClean="0"/>
              <a:t>.</a:t>
            </a:r>
          </a:p>
          <a:p>
            <a:r>
              <a:rPr lang="mk-MK" dirty="0" smtClean="0"/>
              <a:t> </a:t>
            </a:r>
            <a:r>
              <a:rPr lang="mk-MK" dirty="0"/>
              <a:t>Успехот во овие сложени и разновидни работи подразбира не само знаење и искуство на менацерот, туку и високи способности и карактеристики на </a:t>
            </a:r>
            <a:r>
              <a:rPr lang="mk-MK" dirty="0" smtClean="0"/>
              <a:t>личноста.</a:t>
            </a:r>
          </a:p>
          <a:p>
            <a:r>
              <a:rPr lang="mk-MK" dirty="0" smtClean="0"/>
              <a:t>Менаџерите </a:t>
            </a:r>
            <a:r>
              <a:rPr lang="mk-MK" dirty="0"/>
              <a:t>треба да располагаат со разни вештини (</a:t>
            </a:r>
            <a:r>
              <a:rPr lang="af-ZA" dirty="0"/>
              <a:t>skills).</a:t>
            </a:r>
            <a:r>
              <a:rPr lang="mk-MK" dirty="0"/>
              <a:t>Постојат четири типа вештини: технички,концепциски,хумани (човечки) </a:t>
            </a:r>
            <a:r>
              <a:rPr lang="mk-MK" dirty="0" smtClean="0"/>
              <a:t>и дијагностички.</a:t>
            </a:r>
          </a:p>
          <a:p>
            <a:r>
              <a:rPr lang="mk-M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Техничкише вештини-  </a:t>
            </a:r>
            <a:r>
              <a:rPr lang="af-ZA" dirty="0" smtClean="0"/>
              <a:t>ce</a:t>
            </a:r>
            <a:r>
              <a:rPr lang="mk-MK" dirty="0" smtClean="0"/>
              <a:t> способности да </a:t>
            </a:r>
            <a:r>
              <a:rPr lang="af-ZA" dirty="0" smtClean="0"/>
              <a:t>ce</a:t>
            </a:r>
            <a:r>
              <a:rPr lang="mk-MK" dirty="0" smtClean="0"/>
              <a:t> користат </a:t>
            </a:r>
            <a:r>
              <a:rPr lang="mk-MK" dirty="0"/>
              <a:t>специјализираното знаење, методите, техниките и опремата кои се неопходни за изведување на </a:t>
            </a:r>
            <a:r>
              <a:rPr lang="mk-MK" dirty="0" smtClean="0"/>
              <a:t>специјализирани </a:t>
            </a:r>
            <a:r>
              <a:rPr lang="mk-MK" dirty="0"/>
              <a:t>задачи. </a:t>
            </a:r>
            <a:endParaRPr lang="mk-MK" dirty="0" smtClean="0"/>
          </a:p>
          <a:p>
            <a:r>
              <a:rPr lang="mk-MK" dirty="0" smtClean="0"/>
              <a:t>Овие </a:t>
            </a:r>
            <a:r>
              <a:rPr lang="mk-MK" dirty="0"/>
              <a:t>способности се добиваат со искуство или со </a:t>
            </a:r>
            <a:r>
              <a:rPr lang="mk-MK" dirty="0" smtClean="0"/>
              <a:t>образование </a:t>
            </a:r>
            <a:r>
              <a:rPr lang="mk-MK" dirty="0" smtClean="0"/>
              <a:t>п</a:t>
            </a:r>
            <a:r>
              <a:rPr lang="mk-MK" dirty="0" smtClean="0"/>
              <a:t>оедноставно </a:t>
            </a:r>
            <a:r>
              <a:rPr lang="mk-MK" dirty="0"/>
              <a:t>речено, техничките </a:t>
            </a:r>
            <a:r>
              <a:rPr lang="mk-MK" dirty="0" smtClean="0"/>
              <a:t>вештини </a:t>
            </a:r>
            <a:r>
              <a:rPr lang="mk-MK" dirty="0"/>
              <a:t>се т.н. </a:t>
            </a:r>
            <a:r>
              <a:rPr lang="mk-MK" dirty="0" smtClean="0"/>
              <a:t>„занает</a:t>
            </a:r>
            <a:r>
              <a:rPr lang="mk-MK" dirty="0"/>
              <a:t>", одредена работа правилно да се изврши</a:t>
            </a:r>
            <a:r>
              <a:rPr lang="mk-MK" dirty="0" smtClean="0"/>
              <a:t>.</a:t>
            </a:r>
          </a:p>
          <a:p>
            <a:r>
              <a:rPr lang="mk-M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Концепциските-</a:t>
            </a:r>
            <a:r>
              <a:rPr lang="mk-MK" dirty="0" smtClean="0"/>
              <a:t> </a:t>
            </a:r>
            <a:r>
              <a:rPr lang="mk-MK" dirty="0"/>
              <a:t>вешини им овозможуваат на менаџерите да ја разберат комлекснента на целото претпријатие и да сфатат како тоа </a:t>
            </a:r>
            <a:r>
              <a:rPr lang="mk-MK" dirty="0" smtClean="0"/>
              <a:t>влијае, </a:t>
            </a:r>
            <a:r>
              <a:rPr lang="mk-MK" dirty="0"/>
              <a:t>односно колку </a:t>
            </a:r>
            <a:r>
              <a:rPr lang="mk-MK" dirty="0" smtClean="0"/>
              <a:t>тоа </a:t>
            </a:r>
            <a:r>
              <a:rPr lang="mk-MK" dirty="0"/>
              <a:t>е под влијание на опкружувањето. </a:t>
            </a:r>
            <a:endParaRPr lang="mk-MK" dirty="0" smtClean="0"/>
          </a:p>
          <a:p>
            <a:r>
              <a:rPr lang="mk-MK" dirty="0" smtClean="0"/>
              <a:t>Практично</a:t>
            </a:r>
            <a:r>
              <a:rPr lang="mk-MK" dirty="0"/>
              <a:t>, станува збор за способност на менаџерите да ја согледаат целината на организацијата, нејзините цели, услови, ограничувања и сл. Менацерите кои пројавуваат високо ниво на концепциски способности ги воочуваат фактите и односите многу пред „на сите да им станат јасни". </a:t>
            </a:r>
            <a:endParaRPr lang="mk-MK" dirty="0" smtClean="0"/>
          </a:p>
          <a:p>
            <a:r>
              <a:rPr lang="mk-MK" dirty="0" smtClean="0"/>
              <a:t>Тие </a:t>
            </a:r>
            <a:r>
              <a:rPr lang="mk-MK" dirty="0"/>
              <a:t>ги разбираат </a:t>
            </a:r>
            <a:r>
              <a:rPr lang="mk-MK" dirty="0" smtClean="0"/>
              <a:t>сложените </a:t>
            </a:r>
            <a:r>
              <a:rPr lang="mk-MK" dirty="0"/>
              <a:t>односи во организацијата, можните позитивни и негативни влијанија, разновидните околности и настаните надвор од организацијата. </a:t>
            </a:r>
            <a:endParaRPr lang="mk-MK" dirty="0" smtClean="0"/>
          </a:p>
          <a:p>
            <a:r>
              <a:rPr lang="mk-MK" dirty="0" smtClean="0"/>
              <a:t>Тие </a:t>
            </a:r>
            <a:r>
              <a:rPr lang="mk-MK" dirty="0"/>
              <a:t>изнаоѓаат или создаваат услови во кои на најдобар можен начин ќе ги пласираат производите на своето претпријатие</a:t>
            </a:r>
            <a:r>
              <a:rPr lang="mk-MK" dirty="0" smtClean="0"/>
              <a:t>.</a:t>
            </a:r>
          </a:p>
          <a:p>
            <a:r>
              <a:rPr lang="mk-M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Хумани </a:t>
            </a:r>
            <a:r>
              <a:rPr lang="mk-MK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(човечки) </a:t>
            </a:r>
            <a:r>
              <a:rPr lang="mk-MK" dirty="0"/>
              <a:t>- </a:t>
            </a:r>
            <a:r>
              <a:rPr lang="mk-MK" dirty="0" smtClean="0"/>
              <a:t>интерперсонални</a:t>
            </a:r>
            <a:r>
              <a:rPr lang="mk-MK" dirty="0" smtClean="0"/>
              <a:t> </a:t>
            </a:r>
            <a:r>
              <a:rPr lang="mk-MK" dirty="0"/>
              <a:t>вештини </a:t>
            </a:r>
            <a:r>
              <a:rPr lang="mk-MK" dirty="0" smtClean="0"/>
              <a:t>се </a:t>
            </a:r>
            <a:r>
              <a:rPr lang="mk-MK" dirty="0"/>
              <a:t>способности на менаџерите кои доаѓаат до израз во работата со и преку луѓето т.е, се однесуваат на односите со другите луѓе. </a:t>
            </a:r>
            <a:endParaRPr lang="mk-MK" dirty="0" smtClean="0"/>
          </a:p>
          <a:p>
            <a:r>
              <a:rPr lang="mk-MK" dirty="0" smtClean="0"/>
              <a:t>Овие </a:t>
            </a:r>
            <a:r>
              <a:rPr lang="mk-MK" dirty="0"/>
              <a:t>способности се манифестираат во точното проценуване на однесувањата другите луѓе (социјална перцепција), а особено деловните партнери, во способноста на соживуване (емпатија) со човечките проблеми и потешкотни. </a:t>
            </a:r>
            <a:endParaRPr lang="mk-MK" dirty="0" smtClean="0"/>
          </a:p>
          <a:p>
            <a:r>
              <a:rPr lang="mk-MK" dirty="0" smtClean="0"/>
              <a:t>Интерперсоналните </a:t>
            </a:r>
            <a:r>
              <a:rPr lang="mk-MK" dirty="0"/>
              <a:t>способности во својата суштина вклучуваат разбирање на позициите на другите, презентирање на сопствената позиција на прифатлив начин, компромис (попуштање) и ефективен третман на </a:t>
            </a:r>
            <a:r>
              <a:rPr lang="mk-MK" dirty="0" smtClean="0"/>
              <a:t>конфликтите </a:t>
            </a:r>
            <a:r>
              <a:rPr lang="mk-MK" dirty="0"/>
              <a:t>и намерите </a:t>
            </a:r>
            <a:r>
              <a:rPr lang="mk-MK" dirty="0" smtClean="0"/>
              <a:t>.</a:t>
            </a:r>
          </a:p>
          <a:p>
            <a:r>
              <a:rPr lang="mk-M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Дијагностички </a:t>
            </a:r>
            <a:r>
              <a:rPr lang="mk-MK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вештини </a:t>
            </a:r>
            <a:r>
              <a:rPr lang="mk-MK" dirty="0"/>
              <a:t>- Вистинските причини за настанатите состојби најдобро ги воочуваат менаџерите со развиени дијагностички способности. Тие прво добро ја сфаќаат содржината на проблемот, "</a:t>
            </a:r>
            <a:r>
              <a:rPr lang="mk-MK" dirty="0" smtClean="0"/>
              <a:t>интуитивно“,предвидуваат и ги откриваат причините за проблемот.</a:t>
            </a:r>
            <a:endParaRPr lang="mk-MK" dirty="0"/>
          </a:p>
        </p:txBody>
      </p:sp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9D182142-C0A3-8E4F-87C3-7CB0345F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/>
              <a:t>Менаџерски вештини</a:t>
            </a:r>
          </a:p>
        </p:txBody>
      </p:sp>
    </p:spTree>
    <p:extLst>
      <p:ext uri="{BB962C8B-B14F-4D97-AF65-F5344CB8AC3E}">
        <p14:creationId xmlns:p14="http://schemas.microsoft.com/office/powerpoint/2010/main" xmlns="" val="78741183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831</Words>
  <Application>Microsoft Office PowerPoint</Application>
  <PresentationFormat>Custom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Менаџмент</vt:lpstr>
      <vt:lpstr>1. Поим,  суштина и значење на менаџментот</vt:lpstr>
      <vt:lpstr>Менаџерски функции</vt:lpstr>
      <vt:lpstr>Планирање</vt:lpstr>
      <vt:lpstr>Организирање</vt:lpstr>
      <vt:lpstr>Раководење</vt:lpstr>
      <vt:lpstr>Контролирање </vt:lpstr>
      <vt:lpstr>Менаџерски нивоа </vt:lpstr>
      <vt:lpstr>Менаџерски вештини</vt:lpstr>
      <vt:lpstr>МЕНАЏЕРСКИ УЛОГИ</vt:lpstr>
      <vt:lpstr>Менаџерски улоги</vt:lpstr>
      <vt:lpstr>Изработил: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Менаџмент</dc:title>
  <dc:creator>lukatalev@gmail.com</dc:creator>
  <cp:lastModifiedBy>*</cp:lastModifiedBy>
  <cp:revision>19</cp:revision>
  <dcterms:created xsi:type="dcterms:W3CDTF">2020-03-17T16:19:51Z</dcterms:created>
  <dcterms:modified xsi:type="dcterms:W3CDTF">2020-03-18T17:05:34Z</dcterms:modified>
</cp:coreProperties>
</file>