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3/18/2020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3/18/2020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3/18/2020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3/18/2020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3/18/2020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3/18/2020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3/18/2020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3/18/2020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3/18/2020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3/18/2020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3/18/2020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3/18/2020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3/18/2020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3/18/2020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3/18/2020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mk-MK" dirty="0" smtClean="0"/>
              <a:t>Примена на систем линеарни равенки со две непознати</a:t>
            </a:r>
            <a:endParaRPr lang="mk-MK" dirty="0"/>
          </a:p>
        </p:txBody>
      </p:sp>
      <p:sp>
        <p:nvSpPr>
          <p:cNvPr id="3" name="Subtitle 2"/>
          <p:cNvSpPr>
            <a:spLocks noGrp="1"/>
          </p:cNvSpPr>
          <p:nvPr>
            <p:ph type="subTitle" idx="1"/>
          </p:nvPr>
        </p:nvSpPr>
        <p:spPr/>
        <p:txBody>
          <a:bodyPr/>
          <a:lstStyle/>
          <a:p>
            <a:r>
              <a:rPr lang="mk-MK" dirty="0" smtClean="0"/>
              <a:t>Математика за прва година/ економски техничар</a:t>
            </a:r>
          </a:p>
          <a:p>
            <a:r>
              <a:rPr lang="mk-MK" dirty="0" smtClean="0"/>
              <a:t>СОЕУ </a:t>
            </a:r>
            <a:r>
              <a:rPr lang="en-US" dirty="0" smtClean="0"/>
              <a:t>“</a:t>
            </a:r>
            <a:r>
              <a:rPr lang="mk-MK" dirty="0" smtClean="0"/>
              <a:t>јане сандански</a:t>
            </a:r>
            <a:r>
              <a:rPr lang="en-US" dirty="0" smtClean="0"/>
              <a:t>”</a:t>
            </a:r>
            <a:r>
              <a:rPr lang="mk-MK" dirty="0" smtClean="0"/>
              <a:t>                     наставник: Татијана Јовановска</a:t>
            </a:r>
          </a:p>
          <a:p>
            <a:endParaRPr lang="mk-MK" dirty="0"/>
          </a:p>
        </p:txBody>
      </p:sp>
    </p:spTree>
    <p:extLst>
      <p:ext uri="{BB962C8B-B14F-4D97-AF65-F5344CB8AC3E}">
        <p14:creationId xmlns:p14="http://schemas.microsoft.com/office/powerpoint/2010/main" val="2535184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Пример 1.</a:t>
            </a:r>
            <a:endParaRPr lang="mk-MK"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5781146" y="1017431"/>
                <a:ext cx="5190066" cy="5002369"/>
              </a:xfrm>
            </p:spPr>
            <p:txBody>
              <a:bodyPr>
                <a:normAutofit fontScale="85000" lnSpcReduction="20000"/>
              </a:bodyPr>
              <a:lstStyle/>
              <a:p>
                <a:r>
                  <a:rPr lang="mk-MK" dirty="0" smtClean="0"/>
                  <a:t>Решавањето на различни задачи од математиката, други науки и рактични проблеми често се сведува на составување и решавање на некој систем од линеарни равенки со две непознати. За таа цел, ќе покажеме низ неколку примери како се поставуваат и решаваат некои проблеми.</a:t>
                </a:r>
              </a:p>
              <a:p>
                <a:r>
                  <a:rPr lang="mk-MK" dirty="0" smtClean="0"/>
                  <a:t>Нека бараните броеви се </a:t>
                </a:r>
                <a:r>
                  <a:rPr lang="en-US" dirty="0" smtClean="0"/>
                  <a:t>x </a:t>
                </a:r>
                <a:r>
                  <a:rPr lang="mk-MK" dirty="0" smtClean="0"/>
                  <a:t>и </a:t>
                </a:r>
                <a:r>
                  <a:rPr lang="en-US" dirty="0" smtClean="0"/>
                  <a:t>y</a:t>
                </a:r>
              </a:p>
              <a:p>
                <a:r>
                  <a:rPr lang="en-US" dirty="0" smtClean="0"/>
                  <a:t>1</a:t>
                </a:r>
                <a:r>
                  <a:rPr lang="mk-MK" dirty="0" smtClean="0"/>
                  <a:t>. Од првиот услов на задачата имаме </a:t>
                </a:r>
                <a:r>
                  <a:rPr lang="en-US" dirty="0" err="1" smtClean="0"/>
                  <a:t>x+y</a:t>
                </a:r>
                <a:r>
                  <a:rPr lang="en-US" dirty="0" smtClean="0"/>
                  <a:t>=30</a:t>
                </a:r>
              </a:p>
              <a:p>
                <a:r>
                  <a:rPr lang="en-US" dirty="0" smtClean="0"/>
                  <a:t>2.  </a:t>
                </a:r>
                <a:r>
                  <a:rPr lang="mk-MK" dirty="0" smtClean="0"/>
                  <a:t>Од вториот услов пак </a:t>
                </a:r>
                <a14:m>
                  <m:oMath xmlns:m="http://schemas.openxmlformats.org/officeDocument/2006/math">
                    <m:f>
                      <m:fPr>
                        <m:ctrlPr>
                          <a:rPr lang="mk-MK" i="1" smtClean="0">
                            <a:latin typeface="Cambria Math" panose="02040503050406030204" pitchFamily="18" charset="0"/>
                          </a:rPr>
                        </m:ctrlPr>
                      </m:fPr>
                      <m:num>
                        <m:r>
                          <a:rPr lang="en-US" b="0" i="1" smtClean="0">
                            <a:latin typeface="Cambria Math" panose="02040503050406030204" pitchFamily="18" charset="0"/>
                          </a:rPr>
                          <m:t>𝑥</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𝑦</m:t>
                        </m:r>
                      </m:num>
                      <m:den>
                        <m:r>
                          <a:rPr lang="en-US" b="0" i="1" smtClean="0">
                            <a:latin typeface="Cambria Math" panose="02040503050406030204" pitchFamily="18" charset="0"/>
                          </a:rPr>
                          <m:t>3</m:t>
                        </m:r>
                      </m:den>
                    </m:f>
                    <m:r>
                      <a:rPr lang="en-US" b="0" i="1" smtClean="0">
                        <a:latin typeface="Cambria Math" panose="02040503050406030204" pitchFamily="18" charset="0"/>
                      </a:rPr>
                      <m:t>=5</m:t>
                    </m:r>
                  </m:oMath>
                </a14:m>
                <a:endParaRPr lang="en-US" b="0" dirty="0" smtClean="0"/>
              </a:p>
              <a:p>
                <a:r>
                  <a:rPr lang="mk-MK" dirty="0" smtClean="0"/>
                  <a:t>Бидејќи за добиените равенки се бара заедничко решение, го формираме системот равенки</a:t>
                </a:r>
              </a:p>
              <a:p>
                <a14:m>
                  <m:oMath xmlns:m="http://schemas.openxmlformats.org/officeDocument/2006/math">
                    <m:d>
                      <m:dPr>
                        <m:begChr m:val="{"/>
                        <m:endChr m:val=""/>
                        <m:ctrlPr>
                          <a:rPr lang="mk-MK" i="1" smtClean="0">
                            <a:latin typeface="Cambria Math" panose="02040503050406030204" pitchFamily="18" charset="0"/>
                          </a:rPr>
                        </m:ctrlPr>
                      </m:dPr>
                      <m:e>
                        <m:eqArr>
                          <m:eqArrPr>
                            <m:ctrlPr>
                              <a:rPr lang="mk-MK" i="1" smtClean="0">
                                <a:latin typeface="Cambria Math" panose="02040503050406030204" pitchFamily="18" charset="0"/>
                              </a:rPr>
                            </m:ctrlPr>
                          </m:eqArr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=30</m:t>
                            </m:r>
                          </m:e>
                          <m:e>
                            <m:f>
                              <m:fPr>
                                <m:ctrlPr>
                                  <a:rPr lang="mk-MK" i="1" smtClean="0">
                                    <a:latin typeface="Cambria Math" panose="02040503050406030204" pitchFamily="18" charset="0"/>
                                  </a:rPr>
                                </m:ctrlPr>
                              </m:fPr>
                              <m:num>
                                <m:r>
                                  <a:rPr lang="en-US" b="0" i="1" smtClean="0">
                                    <a:latin typeface="Cambria Math" panose="02040503050406030204" pitchFamily="18" charset="0"/>
                                  </a:rPr>
                                  <m:t>𝑥</m:t>
                                </m:r>
                              </m:num>
                              <m:den>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𝑦</m:t>
                                </m:r>
                              </m:num>
                              <m:den>
                                <m:r>
                                  <a:rPr lang="en-US" b="0" i="1" smtClean="0">
                                    <a:latin typeface="Cambria Math" panose="02040503050406030204" pitchFamily="18" charset="0"/>
                                  </a:rPr>
                                  <m:t>3</m:t>
                                </m:r>
                              </m:den>
                            </m:f>
                            <m:r>
                              <a:rPr lang="en-US" b="0" i="1" smtClean="0">
                                <a:latin typeface="Cambria Math" panose="02040503050406030204" pitchFamily="18" charset="0"/>
                              </a:rPr>
                              <m:t>=5</m:t>
                            </m:r>
                          </m:e>
                        </m:eqArr>
                      </m:e>
                    </m:d>
                  </m:oMath>
                </a14:m>
                <a:endParaRPr lang="en-US" dirty="0" smtClean="0"/>
              </a:p>
              <a:p>
                <a:r>
                  <a:rPr lang="mk-MK" dirty="0" smtClean="0"/>
                  <a:t>Решението на системот е </a:t>
                </a:r>
                <a:r>
                  <a:rPr lang="en-US" dirty="0" smtClean="0"/>
                  <a:t>(18,12) </a:t>
                </a:r>
                <a:r>
                  <a:rPr lang="mk-MK" dirty="0" smtClean="0"/>
                  <a:t>кое може да се добие со примена на било кој од методите за решавање на систем линеарни равенки со две непознати.</a:t>
                </a:r>
              </a:p>
              <a:p>
                <a:r>
                  <a:rPr lang="mk-MK" dirty="0" smtClean="0"/>
                  <a:t>По</a:t>
                </a:r>
                <a:r>
                  <a:rPr lang="mk-MK" dirty="0" smtClean="0"/>
                  <a:t> </a:t>
                </a:r>
                <a:r>
                  <a:rPr lang="mk-MK" dirty="0"/>
                  <a:t>одредувањето на решението на системот равенки треба да се провери дали тоа решение ги задоволува условите на задачата. Проверката извршете ја сами</a:t>
                </a:r>
                <a:endParaRPr lang="mk-MK"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5781146" y="1017431"/>
                <a:ext cx="5190066" cy="5002369"/>
              </a:xfrm>
              <a:blipFill rotWithShape="0">
                <a:blip r:embed="rId2"/>
                <a:stretch>
                  <a:fillRect r="-235"/>
                </a:stretch>
              </a:blipFill>
            </p:spPr>
            <p:txBody>
              <a:bodyPr/>
              <a:lstStyle/>
              <a:p>
                <a:r>
                  <a:rPr lang="mk-MK">
                    <a:noFill/>
                  </a:rPr>
                  <a:t> </a:t>
                </a:r>
              </a:p>
            </p:txBody>
          </p:sp>
        </mc:Fallback>
      </mc:AlternateContent>
      <p:sp>
        <p:nvSpPr>
          <p:cNvPr id="4" name="Text Placeholder 3"/>
          <p:cNvSpPr>
            <a:spLocks noGrp="1"/>
          </p:cNvSpPr>
          <p:nvPr>
            <p:ph type="body" sz="half" idx="2"/>
          </p:nvPr>
        </p:nvSpPr>
        <p:spPr/>
        <p:txBody>
          <a:bodyPr/>
          <a:lstStyle/>
          <a:p>
            <a:r>
              <a:rPr lang="mk-MK" dirty="0" smtClean="0"/>
              <a:t>Запиши систем линеарни равенки со две непознати што следува од реченицата </a:t>
            </a:r>
            <a:r>
              <a:rPr lang="en-US" dirty="0" smtClean="0"/>
              <a:t>“</a:t>
            </a:r>
            <a:r>
              <a:rPr lang="mk-MK" dirty="0" smtClean="0"/>
              <a:t>Збирот на два броја е 30, а разликата меѓу половината на првиот и третината на вториот број е 5</a:t>
            </a:r>
            <a:r>
              <a:rPr lang="en-US" dirty="0" smtClean="0"/>
              <a:t>”</a:t>
            </a:r>
            <a:r>
              <a:rPr lang="mk-MK" dirty="0" smtClean="0"/>
              <a:t>.</a:t>
            </a:r>
            <a:endParaRPr lang="mk-MK" dirty="0"/>
          </a:p>
        </p:txBody>
      </p:sp>
    </p:spTree>
    <p:extLst>
      <p:ext uri="{BB962C8B-B14F-4D97-AF65-F5344CB8AC3E}">
        <p14:creationId xmlns:p14="http://schemas.microsoft.com/office/powerpoint/2010/main" val="34931512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1000"/>
                                        <p:tgtEl>
                                          <p:spTgt spid="3">
                                            <p:txEl>
                                              <p:pRg st="5" end="5"/>
                                            </p:txEl>
                                          </p:spTgt>
                                        </p:tgtEl>
                                      </p:cBhvr>
                                    </p:animEffect>
                                    <p:anim calcmode="lin" valueType="num">
                                      <p:cBhvr>
                                        <p:cTn id="5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Effect transition="in" filter="fade">
                                      <p:cBhvr>
                                        <p:cTn id="68" dur="1000"/>
                                        <p:tgtEl>
                                          <p:spTgt spid="3">
                                            <p:txEl>
                                              <p:pRg st="7" end="7"/>
                                            </p:txEl>
                                          </p:spTgt>
                                        </p:tgtEl>
                                      </p:cBhvr>
                                    </p:animEffect>
                                    <p:anim calcmode="lin" valueType="num">
                                      <p:cBhvr>
                                        <p:cTn id="6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Пример 2.</a:t>
            </a:r>
            <a:endParaRPr lang="mk-MK"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solidFill>
                <a:schemeClr val="bg1">
                  <a:lumMod val="75000"/>
                </a:schemeClr>
              </a:solidFill>
            </p:spPr>
            <p:txBody>
              <a:bodyPr>
                <a:normAutofit fontScale="85000" lnSpcReduction="10000"/>
              </a:bodyPr>
              <a:lstStyle/>
              <a:p>
                <a:r>
                  <a:rPr lang="mk-MK" dirty="0" smtClean="0"/>
                  <a:t>Како во претходниот пример, прво треба да одредиме кои се непознатите кои се бараат, потоа да извршиме соодветно означување.</a:t>
                </a:r>
              </a:p>
              <a:p>
                <a:r>
                  <a:rPr lang="mk-MK" dirty="0" smtClean="0"/>
                  <a:t>Бројот на деца, нека е </a:t>
                </a:r>
                <a:r>
                  <a:rPr lang="en-US" dirty="0" smtClean="0"/>
                  <a:t>x</a:t>
                </a:r>
                <a:endParaRPr lang="mk-MK" dirty="0" smtClean="0"/>
              </a:p>
              <a:p>
                <a:r>
                  <a:rPr lang="mk-MK" dirty="0" smtClean="0"/>
                  <a:t>Бројот на јаболка, нека е </a:t>
                </a:r>
                <a:r>
                  <a:rPr lang="en-US" dirty="0" smtClean="0"/>
                  <a:t>y</a:t>
                </a:r>
                <a:endParaRPr lang="mk-MK" dirty="0" smtClean="0"/>
              </a:p>
              <a:p>
                <a:r>
                  <a:rPr lang="mk-MK" dirty="0" smtClean="0">
                    <a:solidFill>
                      <a:srgbClr val="00B050"/>
                    </a:solidFill>
                  </a:rPr>
                  <a:t>1. Од првиот услов, 5</a:t>
                </a:r>
                <a:r>
                  <a:rPr lang="mk-MK" dirty="0" smtClean="0">
                    <a:solidFill>
                      <a:srgbClr val="00B050"/>
                    </a:solidFill>
                    <a:sym typeface="Symbol" panose="05050102010706020507" pitchFamily="18" charset="2"/>
                  </a:rPr>
                  <a:t></a:t>
                </a:r>
                <a:r>
                  <a:rPr lang="en-US" dirty="0" smtClean="0">
                    <a:solidFill>
                      <a:srgbClr val="00B050"/>
                    </a:solidFill>
                    <a:sym typeface="Symbol" panose="05050102010706020507" pitchFamily="18" charset="2"/>
                  </a:rPr>
                  <a:t>x = y – 3 </a:t>
                </a:r>
              </a:p>
              <a:p>
                <a:r>
                  <a:rPr lang="en-US" dirty="0" smtClean="0">
                    <a:solidFill>
                      <a:srgbClr val="FFFF00"/>
                    </a:solidFill>
                    <a:sym typeface="Symbol" panose="05050102010706020507" pitchFamily="18" charset="2"/>
                  </a:rPr>
                  <a:t>2. </a:t>
                </a:r>
                <a:r>
                  <a:rPr lang="mk-MK" dirty="0" smtClean="0">
                    <a:solidFill>
                      <a:srgbClr val="FFFF00"/>
                    </a:solidFill>
                    <a:sym typeface="Symbol" panose="05050102010706020507" pitchFamily="18" charset="2"/>
                  </a:rPr>
                  <a:t>Од вториот услов, 6</a:t>
                </a:r>
                <a:r>
                  <a:rPr lang="en-US" dirty="0" smtClean="0">
                    <a:solidFill>
                      <a:srgbClr val="FFFF00"/>
                    </a:solidFill>
                    <a:sym typeface="Symbol" panose="05050102010706020507" pitchFamily="18" charset="2"/>
                  </a:rPr>
                  <a:t>x = y+1</a:t>
                </a:r>
                <a:endParaRPr lang="en-US" dirty="0">
                  <a:solidFill>
                    <a:schemeClr val="tx1"/>
                  </a:solidFill>
                  <a:sym typeface="Symbol" panose="05050102010706020507" pitchFamily="18" charset="2"/>
                </a:endParaRPr>
              </a:p>
              <a:p>
                <a:r>
                  <a:rPr lang="mk-MK" dirty="0" smtClean="0">
                    <a:solidFill>
                      <a:schemeClr val="tx1"/>
                    </a:solidFill>
                    <a:sym typeface="Symbol" panose="05050102010706020507" pitchFamily="18" charset="2"/>
                  </a:rPr>
                  <a:t>Го формираме системот линеарни равенки </a:t>
                </a:r>
              </a:p>
              <a:p>
                <a:pPr marL="0" indent="0">
                  <a:buNone/>
                </a:pPr>
                <a14:m>
                  <m:oMathPara xmlns:m="http://schemas.openxmlformats.org/officeDocument/2006/math">
                    <m:oMathParaPr>
                      <m:jc m:val="centerGroup"/>
                    </m:oMathParaPr>
                    <m:oMath xmlns:m="http://schemas.openxmlformats.org/officeDocument/2006/math">
                      <m:d>
                        <m:dPr>
                          <m:begChr m:val="{"/>
                          <m:endChr m:val=""/>
                          <m:ctrlPr>
                            <a:rPr lang="en-US" i="1" smtClean="0">
                              <a:solidFill>
                                <a:schemeClr val="tx1"/>
                              </a:solidFill>
                              <a:latin typeface="Cambria Math" panose="02040503050406030204" pitchFamily="18" charset="0"/>
                              <a:sym typeface="Symbol" panose="05050102010706020507" pitchFamily="18" charset="2"/>
                            </a:rPr>
                          </m:ctrlPr>
                        </m:dPr>
                        <m:e>
                          <m:eqArr>
                            <m:eqArrPr>
                              <m:ctrlPr>
                                <a:rPr lang="en-US" i="1" smtClean="0">
                                  <a:solidFill>
                                    <a:schemeClr val="tx1"/>
                                  </a:solidFill>
                                  <a:latin typeface="Cambria Math" panose="02040503050406030204" pitchFamily="18" charset="0"/>
                                  <a:sym typeface="Symbol" panose="05050102010706020507" pitchFamily="18" charset="2"/>
                                </a:rPr>
                              </m:ctrlPr>
                            </m:eqArrPr>
                            <m:e>
                              <m:r>
                                <a:rPr lang="mk-MK" b="0" i="1" smtClean="0">
                                  <a:solidFill>
                                    <a:schemeClr val="tx1"/>
                                  </a:solidFill>
                                  <a:latin typeface="Cambria Math" panose="02040503050406030204" pitchFamily="18" charset="0"/>
                                  <a:sym typeface="Symbol" panose="05050102010706020507" pitchFamily="18" charset="2"/>
                                </a:rPr>
                                <m:t>5</m:t>
                              </m:r>
                              <m:r>
                                <a:rPr lang="en-US" b="0" i="1" smtClean="0">
                                  <a:solidFill>
                                    <a:schemeClr val="tx1"/>
                                  </a:solidFill>
                                  <a:latin typeface="Cambria Math" panose="02040503050406030204" pitchFamily="18" charset="0"/>
                                  <a:sym typeface="Symbol" panose="05050102010706020507" pitchFamily="18" charset="2"/>
                                </a:rPr>
                                <m:t>𝑥</m:t>
                              </m:r>
                              <m:r>
                                <a:rPr lang="en-US" b="0" i="1" smtClean="0">
                                  <a:solidFill>
                                    <a:schemeClr val="tx1"/>
                                  </a:solidFill>
                                  <a:latin typeface="Cambria Math" panose="02040503050406030204" pitchFamily="18" charset="0"/>
                                  <a:sym typeface="Symbol" panose="05050102010706020507" pitchFamily="18" charset="2"/>
                                </a:rPr>
                                <m:t>=</m:t>
                              </m:r>
                              <m:r>
                                <a:rPr lang="en-US" b="0" i="1" smtClean="0">
                                  <a:solidFill>
                                    <a:schemeClr val="tx1"/>
                                  </a:solidFill>
                                  <a:latin typeface="Cambria Math" panose="02040503050406030204" pitchFamily="18" charset="0"/>
                                  <a:sym typeface="Symbol" panose="05050102010706020507" pitchFamily="18" charset="2"/>
                                </a:rPr>
                                <m:t>𝑦</m:t>
                              </m:r>
                              <m:r>
                                <a:rPr lang="en-US" b="0" i="1" smtClean="0">
                                  <a:solidFill>
                                    <a:schemeClr val="tx1"/>
                                  </a:solidFill>
                                  <a:latin typeface="Cambria Math" panose="02040503050406030204" pitchFamily="18" charset="0"/>
                                  <a:sym typeface="Symbol" panose="05050102010706020507" pitchFamily="18" charset="2"/>
                                </a:rPr>
                                <m:t>−3</m:t>
                              </m:r>
                            </m:e>
                            <m:e>
                              <m:r>
                                <a:rPr lang="en-US" b="0" i="1" smtClean="0">
                                  <a:solidFill>
                                    <a:schemeClr val="tx1"/>
                                  </a:solidFill>
                                  <a:latin typeface="Cambria Math" panose="02040503050406030204" pitchFamily="18" charset="0"/>
                                  <a:sym typeface="Symbol" panose="05050102010706020507" pitchFamily="18" charset="2"/>
                                </a:rPr>
                                <m:t>6</m:t>
                              </m:r>
                              <m:r>
                                <a:rPr lang="en-US" b="0" i="1" smtClean="0">
                                  <a:solidFill>
                                    <a:schemeClr val="tx1"/>
                                  </a:solidFill>
                                  <a:latin typeface="Cambria Math" panose="02040503050406030204" pitchFamily="18" charset="0"/>
                                  <a:sym typeface="Symbol" panose="05050102010706020507" pitchFamily="18" charset="2"/>
                                </a:rPr>
                                <m:t>𝑥</m:t>
                              </m:r>
                              <m:r>
                                <a:rPr lang="en-US" b="0" i="1" smtClean="0">
                                  <a:solidFill>
                                    <a:schemeClr val="tx1"/>
                                  </a:solidFill>
                                  <a:latin typeface="Cambria Math" panose="02040503050406030204" pitchFamily="18" charset="0"/>
                                  <a:sym typeface="Symbol" panose="05050102010706020507" pitchFamily="18" charset="2"/>
                                </a:rPr>
                                <m:t>=</m:t>
                              </m:r>
                              <m:r>
                                <a:rPr lang="en-US" b="0" i="1" smtClean="0">
                                  <a:solidFill>
                                    <a:schemeClr val="tx1"/>
                                  </a:solidFill>
                                  <a:latin typeface="Cambria Math" panose="02040503050406030204" pitchFamily="18" charset="0"/>
                                  <a:sym typeface="Symbol" panose="05050102010706020507" pitchFamily="18" charset="2"/>
                                </a:rPr>
                                <m:t>𝑦</m:t>
                              </m:r>
                              <m:r>
                                <a:rPr lang="en-US" b="0" i="1" smtClean="0">
                                  <a:solidFill>
                                    <a:schemeClr val="tx1"/>
                                  </a:solidFill>
                                  <a:latin typeface="Cambria Math" panose="02040503050406030204" pitchFamily="18" charset="0"/>
                                  <a:sym typeface="Symbol" panose="05050102010706020507" pitchFamily="18" charset="2"/>
                                </a:rPr>
                                <m:t>+1</m:t>
                              </m:r>
                            </m:e>
                          </m:eqArr>
                        </m:e>
                      </m:d>
                    </m:oMath>
                  </m:oMathPara>
                </a14:m>
                <a:endParaRPr lang="mk-MK" dirty="0" smtClean="0">
                  <a:solidFill>
                    <a:schemeClr val="tx1"/>
                  </a:solidFill>
                  <a:sym typeface="Symbol" panose="05050102010706020507" pitchFamily="18" charset="2"/>
                </a:endParaRPr>
              </a:p>
              <a:p>
                <a:pPr marL="0" indent="0">
                  <a:buNone/>
                </a:pPr>
                <a:r>
                  <a:rPr lang="mk-MK" dirty="0" smtClean="0">
                    <a:solidFill>
                      <a:schemeClr val="tx1"/>
                    </a:solidFill>
                    <a:sym typeface="Symbol" panose="05050102010706020507" pitchFamily="18" charset="2"/>
                  </a:rPr>
                  <a:t>Решение на системот е парот (4,23)</a:t>
                </a:r>
              </a:p>
              <a:p>
                <a:pPr marL="0" indent="0">
                  <a:buNone/>
                </a:pPr>
                <a:r>
                  <a:rPr lang="mk-MK" dirty="0" smtClean="0">
                    <a:solidFill>
                      <a:schemeClr val="tx1"/>
                    </a:solidFill>
                    <a:sym typeface="Symbol" panose="05050102010706020507" pitchFamily="18" charset="2"/>
                  </a:rPr>
                  <a:t>Проверка: Ако на 4 деца подели по 5 јаболка, тогаш ќе подели вкупно 45=20 јаболка, па му остануваат 3 јаболка. Ако сака на секое дете да му даде по 6 јаболка, тогаш ќе му требаат 24 јаболка, односно ќе му недостига едно јаболко. Според тоа, таткото има 4 деца и 23 јаболка.</a:t>
                </a:r>
                <a:endParaRPr lang="en-US" dirty="0" smtClean="0">
                  <a:solidFill>
                    <a:schemeClr val="tx1"/>
                  </a:solidFill>
                  <a:sym typeface="Symbol" panose="05050102010706020507" pitchFamily="18" charset="2"/>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469"/>
                </a:stretch>
              </a:blipFill>
            </p:spPr>
            <p:txBody>
              <a:bodyPr/>
              <a:lstStyle/>
              <a:p>
                <a:r>
                  <a:rPr lang="mk-MK">
                    <a:noFill/>
                  </a:rPr>
                  <a:t> </a:t>
                </a:r>
              </a:p>
            </p:txBody>
          </p:sp>
        </mc:Fallback>
      </mc:AlternateContent>
      <p:sp>
        <p:nvSpPr>
          <p:cNvPr id="4" name="Text Placeholder 3"/>
          <p:cNvSpPr>
            <a:spLocks noGrp="1"/>
          </p:cNvSpPr>
          <p:nvPr>
            <p:ph type="body" sz="half" idx="2"/>
          </p:nvPr>
        </p:nvSpPr>
        <p:spPr/>
        <p:txBody>
          <a:bodyPr/>
          <a:lstStyle/>
          <a:p>
            <a:r>
              <a:rPr lang="mk-MK" dirty="0"/>
              <a:t>Таткото сака на своите деца да им подели одреден број јаболка. </a:t>
            </a:r>
            <a:r>
              <a:rPr lang="mk-MK" dirty="0">
                <a:solidFill>
                  <a:srgbClr val="00B050"/>
                </a:solidFill>
              </a:rPr>
              <a:t>Ако на секое дете му даде по 5 јаболка, тогаш ќе му останат 3 јаболка</a:t>
            </a:r>
            <a:r>
              <a:rPr lang="mk-MK" dirty="0"/>
              <a:t>, </a:t>
            </a:r>
            <a:r>
              <a:rPr lang="mk-MK" dirty="0">
                <a:solidFill>
                  <a:srgbClr val="FFFF00"/>
                </a:solidFill>
              </a:rPr>
              <a:t>а ако сака на секое дете да му даде по 6 јаболка, тогаш ќе му недостасува едно јаболко</a:t>
            </a:r>
            <a:r>
              <a:rPr lang="mk-MK" dirty="0"/>
              <a:t>. Колку деца има таткото, а колку јаболка?</a:t>
            </a:r>
          </a:p>
          <a:p>
            <a:endParaRPr lang="mk-MK" dirty="0"/>
          </a:p>
        </p:txBody>
      </p:sp>
    </p:spTree>
    <p:extLst>
      <p:ext uri="{BB962C8B-B14F-4D97-AF65-F5344CB8AC3E}">
        <p14:creationId xmlns:p14="http://schemas.microsoft.com/office/powerpoint/2010/main" val="22996598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64" presetID="42" presetClass="entr" presetSubtype="0" fill="hold" nodeType="with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animEffect transition="in" filter="fade">
                                      <p:cBhvr>
                                        <p:cTn id="66" dur="1000"/>
                                        <p:tgtEl>
                                          <p:spTgt spid="3">
                                            <p:txEl>
                                              <p:pRg st="7" end="7"/>
                                            </p:txEl>
                                          </p:spTgt>
                                        </p:tgtEl>
                                      </p:cBhvr>
                                    </p:animEffect>
                                    <p:anim calcmode="lin" valueType="num">
                                      <p:cBhvr>
                                        <p:cTn id="6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Effect transition="in" filter="fade">
                                      <p:cBhvr>
                                        <p:cTn id="73" dur="1000"/>
                                        <p:tgtEl>
                                          <p:spTgt spid="3">
                                            <p:txEl>
                                              <p:pRg st="8" end="8"/>
                                            </p:txEl>
                                          </p:spTgt>
                                        </p:tgtEl>
                                      </p:cBhvr>
                                    </p:animEffect>
                                    <p:anim calcmode="lin" valueType="num">
                                      <p:cBhvr>
                                        <p:cTn id="7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Пример 3.</a:t>
            </a:r>
            <a:endParaRPr lang="mk-MK"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781146" y="141668"/>
                <a:ext cx="5190066" cy="6117464"/>
              </a:xfrm>
            </p:spPr>
            <p:txBody>
              <a:bodyPr>
                <a:normAutofit/>
              </a:bodyPr>
              <a:lstStyle/>
              <a:p>
                <a:r>
                  <a:rPr lang="mk-MK" dirty="0" smtClean="0"/>
                  <a:t>Со помош на изедначување на топлинската енергија ќе ја решиме задачата т.е. Ќе го составиме системот равенки</a:t>
                </a:r>
              </a:p>
              <a:p>
                <a:r>
                  <a:rPr lang="mk-MK" dirty="0" smtClean="0"/>
                  <a:t>Нека </a:t>
                </a:r>
                <a:r>
                  <a:rPr lang="en-US" dirty="0" smtClean="0"/>
                  <a:t>x</a:t>
                </a:r>
                <a:r>
                  <a:rPr lang="mk-MK" dirty="0" smtClean="0"/>
                  <a:t> е температурата на топлата вода, а </a:t>
                </a:r>
                <a:r>
                  <a:rPr lang="en-US" dirty="0" smtClean="0"/>
                  <a:t>y</a:t>
                </a:r>
                <a:r>
                  <a:rPr lang="mk-MK" dirty="0" smtClean="0"/>
                  <a:t> температурата на ладната вода. Тогаш</a:t>
                </a:r>
              </a:p>
              <a:p>
                <a:r>
                  <a:rPr lang="mk-MK" dirty="0" smtClean="0"/>
                  <a:t>1. Од првиот услов 15</a:t>
                </a:r>
                <a:r>
                  <a:rPr lang="en-US" dirty="0" smtClean="0">
                    <a:sym typeface="Symbol" panose="05050102010706020507" pitchFamily="18" charset="2"/>
                  </a:rPr>
                  <a:t>x +5y=(15+5)66</a:t>
                </a:r>
              </a:p>
              <a:p>
                <a:r>
                  <a:rPr lang="en-US" dirty="0" smtClean="0">
                    <a:sym typeface="Symbol" panose="05050102010706020507" pitchFamily="18" charset="2"/>
                  </a:rPr>
                  <a:t>2. </a:t>
                </a:r>
                <a:r>
                  <a:rPr lang="mk-MK" dirty="0" smtClean="0">
                    <a:sym typeface="Symbol" panose="05050102010706020507" pitchFamily="18" charset="2"/>
                  </a:rPr>
                  <a:t>Од вториот услов </a:t>
                </a:r>
                <a:r>
                  <a:rPr lang="en-US" dirty="0" smtClean="0">
                    <a:sym typeface="Symbol" panose="05050102010706020507" pitchFamily="18" charset="2"/>
                  </a:rPr>
                  <a:t>12x+8y=(12+8)57</a:t>
                </a:r>
                <a:endParaRPr lang="mk-MK" dirty="0">
                  <a:sym typeface="Symbol" panose="05050102010706020507" pitchFamily="18" charset="2"/>
                </a:endParaRPr>
              </a:p>
              <a:p>
                <a:pPr marL="0" indent="0">
                  <a:buNone/>
                </a:pPr>
                <a:r>
                  <a:rPr lang="mk-MK" dirty="0" smtClean="0">
                    <a:sym typeface="Symbol" panose="05050102010706020507" pitchFamily="18" charset="2"/>
                  </a:rPr>
                  <a:t>Значи системот равенки е </a:t>
                </a:r>
                <a14:m>
                  <m:oMath xmlns:m="http://schemas.openxmlformats.org/officeDocument/2006/math">
                    <m:d>
                      <m:dPr>
                        <m:begChr m:val="{"/>
                        <m:endChr m:val=""/>
                        <m:ctrlPr>
                          <a:rPr lang="mk-MK" i="1" smtClean="0">
                            <a:latin typeface="Cambria Math" panose="02040503050406030204" pitchFamily="18" charset="0"/>
                            <a:sym typeface="Symbol" panose="05050102010706020507" pitchFamily="18" charset="2"/>
                          </a:rPr>
                        </m:ctrlPr>
                      </m:dPr>
                      <m:e>
                        <m:eqArr>
                          <m:eqArrPr>
                            <m:ctrlPr>
                              <a:rPr lang="mk-MK" i="1" smtClean="0">
                                <a:latin typeface="Cambria Math" panose="02040503050406030204" pitchFamily="18" charset="0"/>
                                <a:sym typeface="Symbol" panose="05050102010706020507" pitchFamily="18" charset="2"/>
                              </a:rPr>
                            </m:ctrlPr>
                          </m:eqArrPr>
                          <m:e>
                            <m:r>
                              <a:rPr lang="mk-MK" b="0" i="1" smtClean="0">
                                <a:latin typeface="Cambria Math" panose="02040503050406030204" pitchFamily="18" charset="0"/>
                                <a:sym typeface="Symbol" panose="05050102010706020507" pitchFamily="18" charset="2"/>
                              </a:rPr>
                              <m:t>15</m:t>
                            </m:r>
                            <m:r>
                              <a:rPr lang="en-US" b="0" i="1" smtClean="0">
                                <a:latin typeface="Cambria Math" panose="02040503050406030204" pitchFamily="18" charset="0"/>
                                <a:sym typeface="Symbol" panose="05050102010706020507" pitchFamily="18" charset="2"/>
                              </a:rPr>
                              <m:t>𝑥</m:t>
                            </m:r>
                            <m:r>
                              <a:rPr lang="en-US" b="0" i="1" smtClean="0">
                                <a:latin typeface="Cambria Math" panose="02040503050406030204" pitchFamily="18" charset="0"/>
                                <a:sym typeface="Symbol" panose="05050102010706020507" pitchFamily="18" charset="2"/>
                              </a:rPr>
                              <m:t>+5</m:t>
                            </m:r>
                            <m:r>
                              <a:rPr lang="en-US" b="0" i="1" smtClean="0">
                                <a:latin typeface="Cambria Math" panose="02040503050406030204" pitchFamily="18" charset="0"/>
                                <a:sym typeface="Symbol" panose="05050102010706020507" pitchFamily="18" charset="2"/>
                              </a:rPr>
                              <m:t>𝑦</m:t>
                            </m:r>
                            <m:r>
                              <a:rPr lang="en-US" b="0" i="1" smtClean="0">
                                <a:latin typeface="Cambria Math" panose="02040503050406030204" pitchFamily="18" charset="0"/>
                                <a:sym typeface="Symbol" panose="05050102010706020507" pitchFamily="18" charset="2"/>
                              </a:rPr>
                              <m:t>=20∙66</m:t>
                            </m:r>
                          </m:e>
                          <m:e>
                            <m:r>
                              <a:rPr lang="en-US" b="0" i="1" smtClean="0">
                                <a:latin typeface="Cambria Math" panose="02040503050406030204" pitchFamily="18" charset="0"/>
                                <a:sym typeface="Symbol" panose="05050102010706020507" pitchFamily="18" charset="2"/>
                              </a:rPr>
                              <m:t>12</m:t>
                            </m:r>
                            <m:r>
                              <a:rPr lang="en-US" b="0" i="1" smtClean="0">
                                <a:latin typeface="Cambria Math" panose="02040503050406030204" pitchFamily="18" charset="0"/>
                                <a:sym typeface="Symbol" panose="05050102010706020507" pitchFamily="18" charset="2"/>
                              </a:rPr>
                              <m:t>𝑥</m:t>
                            </m:r>
                            <m:r>
                              <a:rPr lang="en-US" b="0" i="1" smtClean="0">
                                <a:latin typeface="Cambria Math" panose="02040503050406030204" pitchFamily="18" charset="0"/>
                                <a:sym typeface="Symbol" panose="05050102010706020507" pitchFamily="18" charset="2"/>
                              </a:rPr>
                              <m:t>+8</m:t>
                            </m:r>
                            <m:r>
                              <a:rPr lang="en-US" b="0" i="1" smtClean="0">
                                <a:latin typeface="Cambria Math" panose="02040503050406030204" pitchFamily="18" charset="0"/>
                                <a:sym typeface="Symbol" panose="05050102010706020507" pitchFamily="18" charset="2"/>
                              </a:rPr>
                              <m:t>𝑦</m:t>
                            </m:r>
                            <m:r>
                              <a:rPr lang="en-US" b="0" i="1" smtClean="0">
                                <a:latin typeface="Cambria Math" panose="02040503050406030204" pitchFamily="18" charset="0"/>
                                <a:sym typeface="Symbol" panose="05050102010706020507" pitchFamily="18" charset="2"/>
                              </a:rPr>
                              <m:t>=20∙57</m:t>
                            </m:r>
                          </m:e>
                        </m:eqArr>
                      </m:e>
                    </m:d>
                  </m:oMath>
                </a14:m>
                <a:endParaRPr lang="en-US" dirty="0" smtClean="0">
                  <a:sym typeface="Symbol" panose="05050102010706020507" pitchFamily="18" charset="2"/>
                </a:endParaRPr>
              </a:p>
              <a:p>
                <a:pPr>
                  <a:buFont typeface="Symbol" panose="05050102010706020507" pitchFamily="18" charset="2"/>
                  <a:buChar char="Û"/>
                </a:pPr>
                <a14:m>
                  <m:oMath xmlns:m="http://schemas.openxmlformats.org/officeDocument/2006/math">
                    <m:d>
                      <m:dPr>
                        <m:begChr m:val="{"/>
                        <m:endChr m:val=""/>
                        <m:ctrlPr>
                          <a:rPr lang="en-US" i="1" smtClean="0">
                            <a:latin typeface="Cambria Math" panose="02040503050406030204" pitchFamily="18" charset="0"/>
                            <a:sym typeface="Symbol" panose="05050102010706020507" pitchFamily="18" charset="2"/>
                          </a:rPr>
                        </m:ctrlPr>
                      </m:dPr>
                      <m:e>
                        <m:eqArr>
                          <m:eqArrPr>
                            <m:ctrlPr>
                              <a:rPr lang="en-US" i="1" smtClean="0">
                                <a:latin typeface="Cambria Math" panose="02040503050406030204" pitchFamily="18" charset="0"/>
                                <a:sym typeface="Symbol" panose="05050102010706020507" pitchFamily="18" charset="2"/>
                              </a:rPr>
                            </m:ctrlPr>
                          </m:eqArrPr>
                          <m:e>
                            <m:r>
                              <a:rPr lang="en-US" b="0" i="1" smtClean="0">
                                <a:latin typeface="Cambria Math" panose="02040503050406030204" pitchFamily="18" charset="0"/>
                                <a:sym typeface="Symbol" panose="05050102010706020507" pitchFamily="18" charset="2"/>
                              </a:rPr>
                              <m:t>15</m:t>
                            </m:r>
                            <m:r>
                              <a:rPr lang="en-US" b="0" i="1" smtClean="0">
                                <a:latin typeface="Cambria Math" panose="02040503050406030204" pitchFamily="18" charset="0"/>
                                <a:sym typeface="Symbol" panose="05050102010706020507" pitchFamily="18" charset="2"/>
                              </a:rPr>
                              <m:t>𝑥</m:t>
                            </m:r>
                            <m:r>
                              <a:rPr lang="en-US" b="0" i="1" smtClean="0">
                                <a:latin typeface="Cambria Math" panose="02040503050406030204" pitchFamily="18" charset="0"/>
                                <a:sym typeface="Symbol" panose="05050102010706020507" pitchFamily="18" charset="2"/>
                              </a:rPr>
                              <m:t>+5</m:t>
                            </m:r>
                            <m:r>
                              <a:rPr lang="en-US" b="0" i="1" smtClean="0">
                                <a:latin typeface="Cambria Math" panose="02040503050406030204" pitchFamily="18" charset="0"/>
                                <a:sym typeface="Symbol" panose="05050102010706020507" pitchFamily="18" charset="2"/>
                              </a:rPr>
                              <m:t>𝑦</m:t>
                            </m:r>
                            <m:r>
                              <a:rPr lang="en-US" b="0" i="1" smtClean="0">
                                <a:latin typeface="Cambria Math" panose="02040503050406030204" pitchFamily="18" charset="0"/>
                                <a:sym typeface="Symbol" panose="05050102010706020507" pitchFamily="18" charset="2"/>
                              </a:rPr>
                              <m:t>=1320</m:t>
                            </m:r>
                          </m:e>
                          <m:e>
                            <m:r>
                              <a:rPr lang="en-US" b="0" i="1" smtClean="0">
                                <a:latin typeface="Cambria Math" panose="02040503050406030204" pitchFamily="18" charset="0"/>
                                <a:sym typeface="Symbol" panose="05050102010706020507" pitchFamily="18" charset="2"/>
                              </a:rPr>
                              <m:t>12</m:t>
                            </m:r>
                            <m:r>
                              <a:rPr lang="en-US" b="0" i="1" smtClean="0">
                                <a:latin typeface="Cambria Math" panose="02040503050406030204" pitchFamily="18" charset="0"/>
                                <a:sym typeface="Symbol" panose="05050102010706020507" pitchFamily="18" charset="2"/>
                              </a:rPr>
                              <m:t>𝑥</m:t>
                            </m:r>
                            <m:r>
                              <a:rPr lang="en-US" b="0" i="1" smtClean="0">
                                <a:latin typeface="Cambria Math" panose="02040503050406030204" pitchFamily="18" charset="0"/>
                                <a:sym typeface="Symbol" panose="05050102010706020507" pitchFamily="18" charset="2"/>
                              </a:rPr>
                              <m:t>+8</m:t>
                            </m:r>
                            <m:r>
                              <a:rPr lang="en-US" b="0" i="1" smtClean="0">
                                <a:latin typeface="Cambria Math" panose="02040503050406030204" pitchFamily="18" charset="0"/>
                                <a:sym typeface="Symbol" panose="05050102010706020507" pitchFamily="18" charset="2"/>
                              </a:rPr>
                              <m:t>𝑦</m:t>
                            </m:r>
                            <m:r>
                              <a:rPr lang="en-US" b="0" i="1" smtClean="0">
                                <a:latin typeface="Cambria Math" panose="02040503050406030204" pitchFamily="18" charset="0"/>
                                <a:sym typeface="Symbol" panose="05050102010706020507" pitchFamily="18" charset="2"/>
                              </a:rPr>
                              <m:t>=1140</m:t>
                            </m:r>
                          </m:e>
                        </m:eqArr>
                      </m:e>
                    </m:d>
                  </m:oMath>
                </a14:m>
                <a:r>
                  <a:rPr lang="en-US" dirty="0" smtClean="0">
                    <a:sym typeface="Symbol" panose="05050102010706020507" pitchFamily="18" charset="2"/>
                  </a:rPr>
                  <a:t> </a:t>
                </a:r>
                <a:r>
                  <a:rPr lang="mk-MK" dirty="0" smtClean="0">
                    <a:sym typeface="Symbol" panose="05050102010706020507" pitchFamily="18" charset="2"/>
                  </a:rPr>
                  <a:t>системот може да се сведе на систем еквивалентен на дадениот со кратење на двете равенки, со цел работа со помали коефициенти. Првата рвенка ја делиме со 5, втората равенка со 4. Се добива системот</a:t>
                </a:r>
              </a:p>
              <a:p>
                <a:pPr>
                  <a:buFont typeface="Symbol" panose="05050102010706020507" pitchFamily="18" charset="2"/>
                  <a:buChar char="Û"/>
                </a:pPr>
                <a14:m>
                  <m:oMath xmlns:m="http://schemas.openxmlformats.org/officeDocument/2006/math">
                    <m:d>
                      <m:dPr>
                        <m:begChr m:val="{"/>
                        <m:endChr m:val=""/>
                        <m:ctrlPr>
                          <a:rPr lang="mk-MK" i="1" smtClean="0">
                            <a:latin typeface="Cambria Math" panose="02040503050406030204" pitchFamily="18" charset="0"/>
                            <a:sym typeface="Symbol" panose="05050102010706020507" pitchFamily="18" charset="2"/>
                          </a:rPr>
                        </m:ctrlPr>
                      </m:dPr>
                      <m:e>
                        <m:eqArr>
                          <m:eqArrPr>
                            <m:ctrlPr>
                              <a:rPr lang="mk-MK" i="1" smtClean="0">
                                <a:latin typeface="Cambria Math" panose="02040503050406030204" pitchFamily="18" charset="0"/>
                                <a:sym typeface="Symbol" panose="05050102010706020507" pitchFamily="18" charset="2"/>
                              </a:rPr>
                            </m:ctrlPr>
                          </m:eqArrPr>
                          <m:e>
                            <m:r>
                              <a:rPr lang="mk-MK" b="0" i="1" smtClean="0">
                                <a:latin typeface="Cambria Math" panose="02040503050406030204" pitchFamily="18" charset="0"/>
                                <a:sym typeface="Symbol" panose="05050102010706020507" pitchFamily="18" charset="2"/>
                              </a:rPr>
                              <m:t>3</m:t>
                            </m:r>
                            <m:r>
                              <a:rPr lang="en-US" b="0" i="1" smtClean="0">
                                <a:latin typeface="Cambria Math" panose="02040503050406030204" pitchFamily="18" charset="0"/>
                                <a:sym typeface="Symbol" panose="05050102010706020507" pitchFamily="18" charset="2"/>
                              </a:rPr>
                              <m:t>𝑥</m:t>
                            </m:r>
                            <m:r>
                              <a:rPr lang="en-US" b="0" i="1" smtClean="0">
                                <a:latin typeface="Cambria Math" panose="02040503050406030204" pitchFamily="18" charset="0"/>
                                <a:sym typeface="Symbol" panose="05050102010706020507" pitchFamily="18" charset="2"/>
                              </a:rPr>
                              <m:t>+</m:t>
                            </m:r>
                            <m:r>
                              <a:rPr lang="en-US" b="0" i="1" smtClean="0">
                                <a:latin typeface="Cambria Math" panose="02040503050406030204" pitchFamily="18" charset="0"/>
                                <a:sym typeface="Symbol" panose="05050102010706020507" pitchFamily="18" charset="2"/>
                              </a:rPr>
                              <m:t>𝑦</m:t>
                            </m:r>
                            <m:r>
                              <a:rPr lang="en-US" b="0" i="1" smtClean="0">
                                <a:latin typeface="Cambria Math" panose="02040503050406030204" pitchFamily="18" charset="0"/>
                                <a:sym typeface="Symbol" panose="05050102010706020507" pitchFamily="18" charset="2"/>
                              </a:rPr>
                              <m:t>=264</m:t>
                            </m:r>
                          </m:e>
                          <m:e>
                            <m:r>
                              <a:rPr lang="en-US" b="0" i="1" smtClean="0">
                                <a:latin typeface="Cambria Math" panose="02040503050406030204" pitchFamily="18" charset="0"/>
                                <a:sym typeface="Symbol" panose="05050102010706020507" pitchFamily="18" charset="2"/>
                              </a:rPr>
                              <m:t>3</m:t>
                            </m:r>
                            <m:r>
                              <a:rPr lang="en-US" b="0" i="1" smtClean="0">
                                <a:latin typeface="Cambria Math" panose="02040503050406030204" pitchFamily="18" charset="0"/>
                                <a:sym typeface="Symbol" panose="05050102010706020507" pitchFamily="18" charset="2"/>
                              </a:rPr>
                              <m:t>𝑥</m:t>
                            </m:r>
                            <m:r>
                              <a:rPr lang="en-US" b="0" i="1" smtClean="0">
                                <a:latin typeface="Cambria Math" panose="02040503050406030204" pitchFamily="18" charset="0"/>
                                <a:sym typeface="Symbol" panose="05050102010706020507" pitchFamily="18" charset="2"/>
                              </a:rPr>
                              <m:t>+2</m:t>
                            </m:r>
                            <m:r>
                              <a:rPr lang="en-US" b="0" i="1" smtClean="0">
                                <a:latin typeface="Cambria Math" panose="02040503050406030204" pitchFamily="18" charset="0"/>
                                <a:sym typeface="Symbol" panose="05050102010706020507" pitchFamily="18" charset="2"/>
                              </a:rPr>
                              <m:t>𝑦</m:t>
                            </m:r>
                            <m:r>
                              <a:rPr lang="en-US" b="0" i="1" smtClean="0">
                                <a:latin typeface="Cambria Math" panose="02040503050406030204" pitchFamily="18" charset="0"/>
                                <a:sym typeface="Symbol" panose="05050102010706020507" pitchFamily="18" charset="2"/>
                              </a:rPr>
                              <m:t>=285</m:t>
                            </m:r>
                          </m:e>
                        </m:eqArr>
                      </m:e>
                    </m:d>
                    <m:r>
                      <a:rPr lang="mk-MK" b="0" i="0" smtClean="0">
                        <a:latin typeface="Cambria Math" panose="02040503050406030204" pitchFamily="18" charset="0"/>
                        <a:sym typeface="Symbol" panose="05050102010706020507" pitchFamily="18" charset="2"/>
                      </a:rPr>
                      <m:t>  каде решение е парот </m:t>
                    </m:r>
                    <m:d>
                      <m:dPr>
                        <m:ctrlPr>
                          <a:rPr lang="mk-MK" b="0" i="1" smtClean="0">
                            <a:latin typeface="Cambria Math" panose="02040503050406030204" pitchFamily="18" charset="0"/>
                            <a:sym typeface="Symbol" panose="05050102010706020507" pitchFamily="18" charset="2"/>
                          </a:rPr>
                        </m:ctrlPr>
                      </m:dPr>
                      <m:e>
                        <m:r>
                          <a:rPr lang="mk-MK" b="0" i="0" smtClean="0">
                            <a:latin typeface="Cambria Math" panose="02040503050406030204" pitchFamily="18" charset="0"/>
                            <a:sym typeface="Symbol" panose="05050102010706020507" pitchFamily="18" charset="2"/>
                          </a:rPr>
                          <m:t>81,21</m:t>
                        </m:r>
                      </m:e>
                    </m:d>
                  </m:oMath>
                </a14:m>
                <a:endParaRPr lang="mk-MK" dirty="0" smtClean="0">
                  <a:sym typeface="Symbol" panose="05050102010706020507" pitchFamily="18" charset="2"/>
                </a:endParaRPr>
              </a:p>
              <a:p>
                <a:pPr>
                  <a:buFont typeface="Symbol" panose="05050102010706020507" pitchFamily="18" charset="2"/>
                  <a:buChar char="Û"/>
                </a:pPr>
                <a:endParaRPr lang="en-US" dirty="0" smtClean="0">
                  <a:sym typeface="Symbol" panose="05050102010706020507" pitchFamily="18" charset="2"/>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781146" y="141668"/>
                <a:ext cx="5190066" cy="6117464"/>
              </a:xfrm>
              <a:blipFill rotWithShape="0">
                <a:blip r:embed="rId2"/>
                <a:stretch>
                  <a:fillRect l="-939" t="-2689" r="-117"/>
                </a:stretch>
              </a:blipFill>
            </p:spPr>
            <p:txBody>
              <a:bodyPr/>
              <a:lstStyle/>
              <a:p>
                <a:r>
                  <a:rPr lang="mk-MK">
                    <a:noFill/>
                  </a:rPr>
                  <a:t> </a:t>
                </a:r>
              </a:p>
            </p:txBody>
          </p:sp>
        </mc:Fallback>
      </mc:AlternateContent>
      <p:sp>
        <p:nvSpPr>
          <p:cNvPr id="4" name="Text Placeholder 3"/>
          <p:cNvSpPr>
            <a:spLocks noGrp="1"/>
          </p:cNvSpPr>
          <p:nvPr>
            <p:ph type="body" sz="half" idx="2"/>
          </p:nvPr>
        </p:nvSpPr>
        <p:spPr/>
        <p:txBody>
          <a:bodyPr/>
          <a:lstStyle/>
          <a:p>
            <a:r>
              <a:rPr lang="mk-MK" dirty="0" smtClean="0"/>
              <a:t>Ако се помешаат 15 литри топла вода со 5 литри ладна вода, тогаш мешавината ќе има температура 66</a:t>
            </a:r>
            <a:r>
              <a:rPr lang="mk-MK" dirty="0" smtClean="0">
                <a:sym typeface="Symbol" panose="05050102010706020507" pitchFamily="18" charset="2"/>
              </a:rPr>
              <a:t>С. Ако пак, се помешаат 12 литри топла вода со 8 литри ладна вода, тогаш мешавината ќе има температура 57С. Колкава е температурата на топлата вода, а колкава е на ладната вода?</a:t>
            </a:r>
            <a:endParaRPr lang="mk-MK" dirty="0"/>
          </a:p>
        </p:txBody>
      </p:sp>
    </p:spTree>
    <p:extLst>
      <p:ext uri="{BB962C8B-B14F-4D97-AF65-F5344CB8AC3E}">
        <p14:creationId xmlns:p14="http://schemas.microsoft.com/office/powerpoint/2010/main" val="23111295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1000"/>
                                        <p:tgtEl>
                                          <p:spTgt spid="3">
                                            <p:txEl>
                                              <p:pRg st="4" end="4"/>
                                            </p:txEl>
                                          </p:spTgt>
                                        </p:tgtEl>
                                      </p:cBhvr>
                                    </p:animEffect>
                                    <p:anim calcmode="lin" valueType="num">
                                      <p:cBhvr>
                                        <p:cTn id="5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1000"/>
                                        <p:tgtEl>
                                          <p:spTgt spid="3">
                                            <p:txEl>
                                              <p:pRg st="5" end="5"/>
                                            </p:txEl>
                                          </p:spTgt>
                                        </p:tgtEl>
                                      </p:cBhvr>
                                    </p:animEffect>
                                    <p:anim calcmode="lin" valueType="num">
                                      <p:cBhvr>
                                        <p:cTn id="5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59" presetID="42"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1000"/>
                                        <p:tgtEl>
                                          <p:spTgt spid="3">
                                            <p:txEl>
                                              <p:pRg st="6" end="6"/>
                                            </p:txEl>
                                          </p:spTgt>
                                        </p:tgtEl>
                                      </p:cBhvr>
                                    </p:animEffect>
                                    <p:anim calcmode="lin" valueType="num">
                                      <p:cBhvr>
                                        <p:cTn id="6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dirty="0" smtClean="0"/>
              <a:t>Задачи за вежби</a:t>
            </a:r>
            <a:endParaRPr lang="mk-MK" dirty="0"/>
          </a:p>
        </p:txBody>
      </p:sp>
      <p:sp>
        <p:nvSpPr>
          <p:cNvPr id="3" name="Content Placeholder 2"/>
          <p:cNvSpPr>
            <a:spLocks noGrp="1"/>
          </p:cNvSpPr>
          <p:nvPr>
            <p:ph sz="half" idx="1"/>
          </p:nvPr>
        </p:nvSpPr>
        <p:spPr/>
        <p:txBody>
          <a:bodyPr/>
          <a:lstStyle/>
          <a:p>
            <a:r>
              <a:rPr lang="mk-MK" dirty="0" smtClean="0"/>
              <a:t>1. Разликата на два броја е 28. Ако од бројот што е 5 пати поголем од првиот број се одземе бројот што е 6 пати поголем од вториот број, тогаш ќе се добие бројот 5. Кои се тие броеви?</a:t>
            </a:r>
            <a:endParaRPr lang="mk-MK" dirty="0"/>
          </a:p>
        </p:txBody>
      </p:sp>
      <mc:AlternateContent xmlns:mc="http://schemas.openxmlformats.org/markup-compatibility/2006" xmlns:a14="http://schemas.microsoft.com/office/drawing/2010/main">
        <mc:Choice Requires="a14">
          <p:sp>
            <p:nvSpPr>
              <p:cNvPr id="4" name="Content Placeholder 3"/>
              <p:cNvSpPr>
                <a:spLocks noGrp="1"/>
              </p:cNvSpPr>
              <p:nvPr>
                <p:ph sz="half" idx="2"/>
              </p:nvPr>
            </p:nvSpPr>
            <p:spPr>
              <a:xfrm>
                <a:off x="6221591" y="2232218"/>
                <a:ext cx="4825159" cy="4339168"/>
              </a:xfrm>
            </p:spPr>
            <p:txBody>
              <a:bodyPr/>
              <a:lstStyle/>
              <a:p>
                <a:r>
                  <a:rPr lang="mk-MK" dirty="0" smtClean="0"/>
                  <a:t>2. Збирот на цифрите на еден двоцифрен број е еднаков на 11. Ако на дадениот број се додаде бројот 27, тогаш ќе се добие дв</a:t>
                </a:r>
                <a:r>
                  <a:rPr lang="mk-MK" dirty="0"/>
                  <a:t>о</a:t>
                </a:r>
                <a:r>
                  <a:rPr lang="mk-MK" dirty="0" smtClean="0"/>
                  <a:t>цифрен број што е запишан со истите цифри, но во обратен ред. Кој е тој двоцифрен број?</a:t>
                </a:r>
              </a:p>
              <a:p>
                <a:endParaRPr lang="mk-MK" dirty="0"/>
              </a:p>
              <a:p>
                <a:r>
                  <a:rPr lang="mk-MK" dirty="0" smtClean="0"/>
                  <a:t>Забелешка:</a:t>
                </a:r>
                <a:r>
                  <a:rPr lang="mk-MK" dirty="0"/>
                  <a:t> </a:t>
                </a:r>
                <a:r>
                  <a:rPr lang="mk-MK" dirty="0" smtClean="0"/>
                  <a:t>ознака на број со непознати цифри </a:t>
                </a:r>
                <a14:m>
                  <m:oMath xmlns:m="http://schemas.openxmlformats.org/officeDocument/2006/math">
                    <m:acc>
                      <m:accPr>
                        <m:chr m:val="̅"/>
                        <m:ctrlPr>
                          <a:rPr lang="mk-MK" i="1" smtClean="0">
                            <a:latin typeface="Cambria Math" panose="02040503050406030204" pitchFamily="18" charset="0"/>
                          </a:rPr>
                        </m:ctrlPr>
                      </m:accPr>
                      <m:e>
                        <m:r>
                          <a:rPr lang="en-US" b="0" i="1" smtClean="0">
                            <a:latin typeface="Cambria Math" panose="02040503050406030204" pitchFamily="18" charset="0"/>
                          </a:rPr>
                          <m:t>𝑥𝑦</m:t>
                        </m:r>
                      </m:e>
                    </m:acc>
                  </m:oMath>
                </a14:m>
                <a:r>
                  <a:rPr lang="en-US" dirty="0" smtClean="0"/>
                  <a:t>=10</a:t>
                </a:r>
                <a:r>
                  <a:rPr lang="en-US" dirty="0" smtClean="0">
                    <a:sym typeface="Symbol" panose="05050102010706020507" pitchFamily="18" charset="2"/>
                  </a:rPr>
                  <a:t>x+y</a:t>
                </a:r>
                <a:r>
                  <a:rPr lang="mk-MK" dirty="0" smtClean="0">
                    <a:sym typeface="Symbol" panose="05050102010706020507" pitchFamily="18" charset="2"/>
                  </a:rPr>
                  <a:t> а кога се запишува бројот со обратен редослед на цифрите, тогаш се запишува </a:t>
                </a:r>
                <a14:m>
                  <m:oMath xmlns:m="http://schemas.openxmlformats.org/officeDocument/2006/math">
                    <m:acc>
                      <m:accPr>
                        <m:chr m:val="̅"/>
                        <m:ctrlPr>
                          <a:rPr lang="mk-MK" i="1" smtClean="0">
                            <a:latin typeface="Cambria Math" panose="02040503050406030204" pitchFamily="18" charset="0"/>
                            <a:sym typeface="Symbol" panose="05050102010706020507" pitchFamily="18" charset="2"/>
                          </a:rPr>
                        </m:ctrlPr>
                      </m:accPr>
                      <m:e>
                        <m:r>
                          <a:rPr lang="en-US" b="0" i="1" smtClean="0">
                            <a:latin typeface="Cambria Math" panose="02040503050406030204" pitchFamily="18" charset="0"/>
                            <a:sym typeface="Symbol" panose="05050102010706020507" pitchFamily="18" charset="2"/>
                          </a:rPr>
                          <m:t>𝑦𝑥</m:t>
                        </m:r>
                      </m:e>
                    </m:acc>
                    <m:r>
                      <a:rPr lang="mk-MK" b="0" i="1" smtClean="0">
                        <a:latin typeface="Cambria Math" panose="02040503050406030204" pitchFamily="18" charset="0"/>
                        <a:sym typeface="Symbol" panose="05050102010706020507" pitchFamily="18" charset="2"/>
                      </a:rPr>
                      <m:t>=</m:t>
                    </m:r>
                  </m:oMath>
                </a14:m>
                <a:r>
                  <a:rPr lang="en-US" dirty="0" smtClean="0"/>
                  <a:t> 10</a:t>
                </a:r>
                <a:r>
                  <a:rPr lang="en-US" dirty="0" smtClean="0">
                    <a:sym typeface="Symbol" panose="05050102010706020507" pitchFamily="18" charset="2"/>
                  </a:rPr>
                  <a:t>y+x, </a:t>
                </a:r>
                <a:r>
                  <a:rPr lang="mk-MK" dirty="0" smtClean="0">
                    <a:sym typeface="Symbol" panose="05050102010706020507" pitchFamily="18" charset="2"/>
                  </a:rPr>
                  <a:t>значи равенките се 1. </a:t>
                </a:r>
                <a:r>
                  <a:rPr lang="en-US" dirty="0" err="1" smtClean="0">
                    <a:sym typeface="Symbol" panose="05050102010706020507" pitchFamily="18" charset="2"/>
                  </a:rPr>
                  <a:t>x+y</a:t>
                </a:r>
                <a:r>
                  <a:rPr lang="en-US" dirty="0" smtClean="0">
                    <a:sym typeface="Symbol" panose="05050102010706020507" pitchFamily="18" charset="2"/>
                  </a:rPr>
                  <a:t>=11</a:t>
                </a:r>
              </a:p>
              <a:p>
                <a:pPr marL="0" indent="0">
                  <a:buNone/>
                </a:pPr>
                <a:r>
                  <a:rPr lang="en-US" dirty="0" smtClean="0">
                    <a:sym typeface="Symbol" panose="05050102010706020507" pitchFamily="18" charset="2"/>
                  </a:rPr>
                  <a:t>                          2. </a:t>
                </a:r>
                <a14:m>
                  <m:oMath xmlns:m="http://schemas.openxmlformats.org/officeDocument/2006/math">
                    <m:acc>
                      <m:accPr>
                        <m:chr m:val="̅"/>
                        <m:ctrlPr>
                          <a:rPr lang="en-US" i="1" smtClean="0">
                            <a:latin typeface="Cambria Math" panose="02040503050406030204" pitchFamily="18" charset="0"/>
                            <a:sym typeface="Symbol" panose="05050102010706020507" pitchFamily="18" charset="2"/>
                          </a:rPr>
                        </m:ctrlPr>
                      </m:accPr>
                      <m:e>
                        <m:r>
                          <a:rPr lang="en-US" b="0" i="1" smtClean="0">
                            <a:latin typeface="Cambria Math" panose="02040503050406030204" pitchFamily="18" charset="0"/>
                            <a:sym typeface="Symbol" panose="05050102010706020507" pitchFamily="18" charset="2"/>
                          </a:rPr>
                          <m:t>𝑥𝑦</m:t>
                        </m:r>
                      </m:e>
                    </m:acc>
                  </m:oMath>
                </a14:m>
                <a:r>
                  <a:rPr lang="en-US" dirty="0" smtClean="0">
                    <a:sym typeface="Symbol" panose="05050102010706020507" pitchFamily="18" charset="2"/>
                  </a:rPr>
                  <a:t>+27=</a:t>
                </a:r>
                <a14:m>
                  <m:oMath xmlns:m="http://schemas.openxmlformats.org/officeDocument/2006/math">
                    <m:acc>
                      <m:accPr>
                        <m:chr m:val="̅"/>
                        <m:ctrlPr>
                          <a:rPr lang="en-US" i="1" smtClean="0">
                            <a:latin typeface="Cambria Math" panose="02040503050406030204" pitchFamily="18" charset="0"/>
                            <a:sym typeface="Symbol" panose="05050102010706020507" pitchFamily="18" charset="2"/>
                          </a:rPr>
                        </m:ctrlPr>
                      </m:accPr>
                      <m:e>
                        <m:r>
                          <a:rPr lang="en-US" b="0" i="1" smtClean="0">
                            <a:latin typeface="Cambria Math" panose="02040503050406030204" pitchFamily="18" charset="0"/>
                            <a:sym typeface="Symbol" panose="05050102010706020507" pitchFamily="18" charset="2"/>
                          </a:rPr>
                          <m:t>𝑦𝑥</m:t>
                        </m:r>
                      </m:e>
                    </m:acc>
                  </m:oMath>
                </a14:m>
                <a:endParaRPr lang="en-US" dirty="0" smtClean="0">
                  <a:sym typeface="Symbol" panose="05050102010706020507" pitchFamily="18" charset="2"/>
                </a:endParaRPr>
              </a:p>
              <a:p>
                <a:endParaRPr lang="mk-MK" dirty="0" smtClean="0"/>
              </a:p>
            </p:txBody>
          </p:sp>
        </mc:Choice>
        <mc:Fallback xmlns="">
          <p:sp>
            <p:nvSpPr>
              <p:cNvPr id="4" name="Content Placeholder 3"/>
              <p:cNvSpPr>
                <a:spLocks noGrp="1" noRot="1" noChangeAspect="1" noMove="1" noResize="1" noEditPoints="1" noAdjustHandles="1" noChangeArrowheads="1" noChangeShapeType="1" noTextEdit="1"/>
              </p:cNvSpPr>
              <p:nvPr>
                <p:ph sz="half" idx="2"/>
              </p:nvPr>
            </p:nvSpPr>
            <p:spPr>
              <a:xfrm>
                <a:off x="6221591" y="2232218"/>
                <a:ext cx="4825159" cy="4339168"/>
              </a:xfrm>
              <a:blipFill rotWithShape="0">
                <a:blip r:embed="rId2"/>
                <a:stretch>
                  <a:fillRect l="-379" t="-843" r="-1011"/>
                </a:stretch>
              </a:blipFill>
            </p:spPr>
            <p:txBody>
              <a:bodyPr/>
              <a:lstStyle/>
              <a:p>
                <a:r>
                  <a:rPr lang="mk-MK">
                    <a:noFill/>
                  </a:rPr>
                  <a:t> </a:t>
                </a:r>
              </a:p>
            </p:txBody>
          </p:sp>
        </mc:Fallback>
      </mc:AlternateContent>
    </p:spTree>
    <p:extLst>
      <p:ext uri="{BB962C8B-B14F-4D97-AF65-F5344CB8AC3E}">
        <p14:creationId xmlns:p14="http://schemas.microsoft.com/office/powerpoint/2010/main" val="30321165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Effect transition="in" filter="fade">
                                      <p:cBhvr>
                                        <p:cTn id="33" dur="1000"/>
                                        <p:tgtEl>
                                          <p:spTgt spid="4">
                                            <p:txEl>
                                              <p:pRg st="3" end="3"/>
                                            </p:txEl>
                                          </p:spTgt>
                                        </p:tgtEl>
                                      </p:cBhvr>
                                    </p:animEffect>
                                    <p:anim calcmode="lin" valueType="num">
                                      <p:cBhvr>
                                        <p:cTn id="34"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mk-MK" dirty="0" smtClean="0"/>
              <a:t>3. На писмениот испит ученикот треба да одговори на 20 прашања. За секој точен одговор ученикот добива 4 поени, а за секој неточен одговор губи 2 поени. Еден ученик освоил 38 поени. Наколку прашања тој ученик точно одговорил?</a:t>
            </a:r>
            <a:endParaRPr lang="mk-MK" dirty="0"/>
          </a:p>
        </p:txBody>
      </p:sp>
      <p:sp>
        <p:nvSpPr>
          <p:cNvPr id="4" name="Content Placeholder 3"/>
          <p:cNvSpPr>
            <a:spLocks noGrp="1"/>
          </p:cNvSpPr>
          <p:nvPr>
            <p:ph sz="half" idx="2"/>
          </p:nvPr>
        </p:nvSpPr>
        <p:spPr/>
        <p:txBody>
          <a:bodyPr/>
          <a:lstStyle/>
          <a:p>
            <a:r>
              <a:rPr lang="mk-MK" dirty="0" smtClean="0"/>
              <a:t>4. Мајка и ќерка заедно имаат 37 години. Пред 2 години мајката била 10 години постара од ќерката. Колку години има мајката, а колку ќерката?</a:t>
            </a:r>
            <a:endParaRPr lang="mk-MK" dirty="0"/>
          </a:p>
        </p:txBody>
      </p:sp>
    </p:spTree>
    <p:extLst>
      <p:ext uri="{BB962C8B-B14F-4D97-AF65-F5344CB8AC3E}">
        <p14:creationId xmlns:p14="http://schemas.microsoft.com/office/powerpoint/2010/main" val="14670510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mk-MK" dirty="0" smtClean="0"/>
              <a:t>5. Една стока се продава по цена од 35 денари за килограм, а друга по 48 денари по килограм. Колку килограми трговецот треба да земе од едната, а колку од другата стока за да добие 260кг мешавина која ќе се продава по 40 денари за килограм? (При мешањето на стоките  со различен квалитет трговецот не смее да има загуба, ниту добивка)</a:t>
            </a:r>
            <a:endParaRPr lang="mk-MK" dirty="0"/>
          </a:p>
        </p:txBody>
      </p:sp>
      <p:sp>
        <p:nvSpPr>
          <p:cNvPr id="4" name="Content Placeholder 3"/>
          <p:cNvSpPr>
            <a:spLocks noGrp="1"/>
          </p:cNvSpPr>
          <p:nvPr>
            <p:ph sz="half" idx="2"/>
          </p:nvPr>
        </p:nvSpPr>
        <p:spPr/>
        <p:txBody>
          <a:bodyPr/>
          <a:lstStyle/>
          <a:p>
            <a:r>
              <a:rPr lang="mk-MK" dirty="0" smtClean="0"/>
              <a:t>6. Една легура од цинк и сребро содржи 76% сребро, а друга таква легура содржи 88% сребро. Колку треба да се земе од првата легура, а колку од втората легура, за да се добие парче од 10,5кг кое ке содржи 84% сребро?</a:t>
            </a:r>
            <a:endParaRPr lang="mk-MK" dirty="0"/>
          </a:p>
        </p:txBody>
      </p:sp>
    </p:spTree>
    <p:extLst>
      <p:ext uri="{BB962C8B-B14F-4D97-AF65-F5344CB8AC3E}">
        <p14:creationId xmlns:p14="http://schemas.microsoft.com/office/powerpoint/2010/main" val="1909076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184</TotalTime>
  <Words>684</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Cambria Math</vt:lpstr>
      <vt:lpstr>Century Gothic</vt:lpstr>
      <vt:lpstr>Symbol</vt:lpstr>
      <vt:lpstr>Wingdings 3</vt:lpstr>
      <vt:lpstr>Ion Boardroom</vt:lpstr>
      <vt:lpstr>Примена на систем линеарни равенки со две непознати</vt:lpstr>
      <vt:lpstr>Пример 1.</vt:lpstr>
      <vt:lpstr>Пример 2.</vt:lpstr>
      <vt:lpstr>Пример 3.</vt:lpstr>
      <vt:lpstr>Задачи за вежби</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Примена на систем линеарни равенки со две непознати</dc:title>
  <dc:creator>Windows User</dc:creator>
  <cp:lastModifiedBy>Windows User</cp:lastModifiedBy>
  <cp:revision>20</cp:revision>
  <dcterms:created xsi:type="dcterms:W3CDTF">2020-03-17T10:26:45Z</dcterms:created>
  <dcterms:modified xsi:type="dcterms:W3CDTF">2020-03-18T01:49:02Z</dcterms:modified>
</cp:coreProperties>
</file>