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1" r:id="rId4"/>
    <p:sldId id="258" r:id="rId5"/>
    <p:sldId id="262" r:id="rId6"/>
    <p:sldId id="264" r:id="rId7"/>
    <p:sldId id="263" r:id="rId8"/>
    <p:sldId id="265" r:id="rId9"/>
    <p:sldId id="266" r:id="rId10"/>
    <p:sldId id="267" r:id="rId11"/>
    <p:sldId id="275" r:id="rId12"/>
    <p:sldId id="276" r:id="rId13"/>
    <p:sldId id="279" r:id="rId14"/>
    <p:sldId id="278" r:id="rId15"/>
    <p:sldId id="286" r:id="rId16"/>
    <p:sldId id="285" r:id="rId17"/>
    <p:sldId id="287" r:id="rId18"/>
    <p:sldId id="280" r:id="rId19"/>
    <p:sldId id="281" r:id="rId20"/>
    <p:sldId id="282" r:id="rId21"/>
    <p:sldId id="283" r:id="rId22"/>
    <p:sldId id="259" r:id="rId23"/>
    <p:sldId id="268" r:id="rId24"/>
    <p:sldId id="269" r:id="rId25"/>
    <p:sldId id="270" r:id="rId26"/>
    <p:sldId id="271" r:id="rId27"/>
    <p:sldId id="284" r:id="rId28"/>
    <p:sldId id="291" r:id="rId29"/>
    <p:sldId id="292" r:id="rId30"/>
    <p:sldId id="288" r:id="rId31"/>
    <p:sldId id="289" r:id="rId32"/>
    <p:sldId id="293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6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6000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95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mk-MK" sz="6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СОНЦЕ И НЕБО</a:t>
            </a:r>
            <a:endParaRPr lang="en-US" sz="6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2" descr="http://images.clipartpanda.com/sun-clip-art-7caKAXo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mk-M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Земјата</a:t>
            </a:r>
            <a:r>
              <a:rPr lang="mk-MK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 врти околу Сонцето по својата </a:t>
            </a:r>
            <a:r>
              <a:rPr lang="mk-M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орбита</a:t>
            </a:r>
            <a:r>
              <a:rPr lang="mk-MK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esktop\Слики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4909239" cy="433146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8834893">
            <a:off x="4673593" y="2181839"/>
            <a:ext cx="1676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 descr="C:\Users\user\Desktop\Слики\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581400"/>
            <a:ext cx="2965464" cy="22955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133600"/>
          </a:xfrm>
        </p:spPr>
        <p:txBody>
          <a:bodyPr>
            <a:normAutofit fontScale="90000"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На Земјата и е потребна една година или 365 дена за да заврти еднаш околу Сонцето.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C:\Users\user\Desktop\downlo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4291013" cy="41223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362200"/>
          </a:xfrm>
        </p:spPr>
        <p:txBody>
          <a:bodyPr>
            <a:noAutofit/>
          </a:bodyPr>
          <a:lstStyle/>
          <a:p>
            <a:r>
              <a:rPr lang="mk-MK" sz="4000" b="1" dirty="0" smtClean="0">
                <a:latin typeface="Arial" pitchFamily="34" charset="0"/>
                <a:cs typeface="Arial" pitchFamily="34" charset="0"/>
              </a:rPr>
              <a:t>Како што Земјата кружи околу Сонцето, така се менуваат годишните времиња:пролет, лето, есен и зима.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ser\Desktop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3078" y="2667000"/>
            <a:ext cx="4681121" cy="3935963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447800" y="3048000"/>
            <a:ext cx="2209800" cy="457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ЗИМА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3124200"/>
            <a:ext cx="2209800" cy="457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ПРОЛЕТ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5181600"/>
            <a:ext cx="2209800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ЕСЕН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0" y="5334000"/>
            <a:ext cx="220980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ЛЕТО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Земјата се врти и околу својата оска.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user\Desktop\download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4191000" cy="4621249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876800" y="2667000"/>
            <a:ext cx="4038600" cy="190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Околу својата оска Земјата се врти 24 часа.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6905042">
            <a:off x="2751947" y="2067124"/>
            <a:ext cx="827583" cy="209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86000"/>
          </a:xfrm>
        </p:spPr>
        <p:txBody>
          <a:bodyPr>
            <a:noAutofit/>
          </a:bodyPr>
          <a:lstStyle/>
          <a:p>
            <a:r>
              <a:rPr lang="mk-MK" sz="3600" b="1" dirty="0" smtClean="0">
                <a:latin typeface="Arial" pitchFamily="34" charset="0"/>
                <a:cs typeface="Arial" pitchFamily="34" charset="0"/>
              </a:rPr>
              <a:t>Тоа се случува така затоа што Земјата еднаш се врти кон Сонцето а другиот пат не.</a:t>
            </a:r>
            <a:br>
              <a:rPr lang="mk-MK" sz="3600" b="1" dirty="0" smtClean="0">
                <a:latin typeface="Arial" pitchFamily="34" charset="0"/>
                <a:cs typeface="Arial" pitchFamily="34" charset="0"/>
              </a:rPr>
            </a:br>
            <a:r>
              <a:rPr lang="mk-MK" sz="3600" b="1" dirty="0" smtClean="0">
                <a:latin typeface="Arial" pitchFamily="34" charset="0"/>
                <a:cs typeface="Arial" pitchFamily="34" charset="0"/>
              </a:rPr>
              <a:t>Таа појава се вика </a:t>
            </a:r>
            <a:r>
              <a:rPr lang="mk-MK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ДЕН И НОЌ</a:t>
            </a:r>
            <a:r>
              <a:rPr lang="mk-MK" sz="3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b="1" dirty="0"/>
          </a:p>
        </p:txBody>
      </p:sp>
      <p:pic>
        <p:nvPicPr>
          <p:cNvPr id="8194" name="Picture 2" descr="C:\Users\user\Desktop\Слики\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33800"/>
            <a:ext cx="4157412" cy="2503079"/>
          </a:xfrm>
          <a:prstGeom prst="rect">
            <a:avLst/>
          </a:prstGeom>
          <a:noFill/>
        </p:spPr>
      </p:pic>
      <p:pic>
        <p:nvPicPr>
          <p:cNvPr id="8195" name="Picture 3" descr="C:\Users\user\Desktop\Слики\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4254267" cy="26546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k-MK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Главни страни на светот</a:t>
            </a:r>
            <a:endParaRPr lang="en-U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3800" y="3810000"/>
            <a:ext cx="1295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исток</a:t>
            </a:r>
            <a:endParaRPr lang="en-US" sz="2400" dirty="0" smtClean="0"/>
          </a:p>
          <a:p>
            <a:r>
              <a:rPr lang="mk-M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2133600" y="3886200"/>
            <a:ext cx="1219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553200" y="3962400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2819400"/>
            <a:ext cx="3200400" cy="3200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2" descr="http://images.clipartpanda.com/sun-clip-art-7caKAXo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0480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343400" y="6096000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југ</a:t>
            </a:r>
            <a:r>
              <a:rPr lang="mk-M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267200" y="1905000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север</a:t>
            </a:r>
            <a:r>
              <a:rPr lang="mk-M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5400000">
            <a:off x="4648200" y="5715000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4572000" y="2590800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3733800"/>
            <a:ext cx="1057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запад</a:t>
            </a:r>
            <a:endParaRPr lang="en-US" sz="2400" dirty="0"/>
          </a:p>
        </p:txBody>
      </p:sp>
    </p:spTree>
  </p:cSld>
  <p:clrMapOvr>
    <a:masterClrMapping/>
  </p:clrMapOvr>
  <p:transition spd="med" advClick="0" advTm="6000"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5712"/>
          </a:xfrm>
        </p:spPr>
        <p:txBody>
          <a:bodyPr>
            <a:normAutofit fontScale="90000"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Каде изгрева и каде заоѓа Сонцето?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2" descr="http://images.clipartpanda.com/sun-clip-art-7caKAXoc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28600" y="4953000"/>
            <a:ext cx="38100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Сонцето изгрева на </a:t>
            </a:r>
            <a:r>
              <a:rPr lang="mk-M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исток 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2" descr="http://images.clipartpanda.com/sun-clip-art-7caKAXo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895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ck Arc 7"/>
          <p:cNvSpPr/>
          <p:nvPr/>
        </p:nvSpPr>
        <p:spPr>
          <a:xfrm>
            <a:off x="1828800" y="2971800"/>
            <a:ext cx="5257800" cy="2667000"/>
          </a:xfrm>
          <a:prstGeom prst="blockArc">
            <a:avLst>
              <a:gd name="adj1" fmla="val 10678900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5257800"/>
            <a:ext cx="38100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Сонцето заоѓа на </a:t>
            </a:r>
            <a:r>
              <a:rPr lang="mk-M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запад 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2133600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исток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543800" y="2286000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запад</a:t>
            </a:r>
            <a:r>
              <a:rPr lang="mk-MK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495300" y="4686300"/>
            <a:ext cx="1219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6424101">
            <a:off x="2256554" y="2681742"/>
            <a:ext cx="853560" cy="2503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7886700" y="3009900"/>
            <a:ext cx="762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6591300" y="4838700"/>
            <a:ext cx="914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6000"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images.clipartpanda.com/sun-clip-art-7caKAXoc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447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0" y="457200"/>
            <a:ext cx="43434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Сонцето на пладне се наоѓа на </a:t>
            </a:r>
            <a:r>
              <a:rPr lang="mk-M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југ!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1905000" y="3505200"/>
            <a:ext cx="5257800" cy="2667000"/>
          </a:xfrm>
          <a:prstGeom prst="blockArc">
            <a:avLst>
              <a:gd name="adj1" fmla="val 10678900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600" y="5257800"/>
            <a:ext cx="4114800" cy="990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Сонцето никогаш не оди на </a:t>
            </a:r>
            <a:r>
              <a:rPr lang="mk-M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север!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3657600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југ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3512417">
            <a:off x="1749106" y="2461694"/>
            <a:ext cx="2208370" cy="3362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6000"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mk-MK" sz="5400" dirty="0" smtClean="0">
                <a:latin typeface="Arial" charset="0"/>
                <a:cs typeface="Arial" charset="0"/>
              </a:rPr>
              <a:t>Во текот на денот Сонцето може да го видиме на различни позииции.</a:t>
            </a:r>
            <a:endParaRPr lang="en-US" dirty="0"/>
          </a:p>
        </p:txBody>
      </p:sp>
      <p:pic>
        <p:nvPicPr>
          <p:cNvPr id="6" name="Picture 2" descr="http://www.cienciaviva.pt/equinocio/lat_long/img/cap4_img1_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89417"/>
            <a:ext cx="6324600" cy="397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0" y="3429000"/>
            <a:ext cx="2286000" cy="76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изгревање  на Сонцето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2025384">
            <a:off x="1387468" y="4255309"/>
            <a:ext cx="1166200" cy="3010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2895600"/>
            <a:ext cx="2286000" cy="76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заоѓање на Сонцето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6905042">
            <a:off x="5861605" y="3853892"/>
            <a:ext cx="919987" cy="2358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Зошто се појавуваат сенки?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96200" cy="1981200"/>
          </a:xfrm>
        </p:spPr>
        <p:txBody>
          <a:bodyPr/>
          <a:lstStyle/>
          <a:p>
            <a:r>
              <a:rPr lang="mk-MK" sz="3600" dirty="0" smtClean="0">
                <a:latin typeface="Arial" charset="0"/>
                <a:cs typeface="Arial" charset="0"/>
              </a:rPr>
              <a:t>Дење, кога времето е сончево, сончевата светлина не може да помини низ предметите и затоа  се појавуваат </a:t>
            </a:r>
            <a:r>
              <a:rPr lang="mk-MK" sz="3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сенки</a:t>
            </a:r>
            <a:r>
              <a:rPr lang="mk-MK" sz="3600" dirty="0" smtClean="0">
                <a:latin typeface="Arial" charset="0"/>
                <a:cs typeface="Arial" charset="0"/>
              </a:rPr>
              <a:t>.</a:t>
            </a:r>
            <a:endParaRPr lang="en-US" sz="3600" dirty="0"/>
          </a:p>
        </p:txBody>
      </p:sp>
      <p:pic>
        <p:nvPicPr>
          <p:cNvPr id="5" name="Picture 2" descr="http://i133.photobucket.com/albums/q78/KylePix/Life%20Is%20A%20Beach/Newport%20Beach/110219-8409KidsShadow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3962400"/>
            <a:ext cx="4040188" cy="268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bbc.co.uk/staticarchive/bcb528c5a5fef24a2087b691023354f36875d77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24400" y="4267200"/>
            <a:ext cx="4041775" cy="219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851648" cy="990600"/>
          </a:xfrm>
        </p:spPr>
        <p:txBody>
          <a:bodyPr>
            <a:normAutofit/>
          </a:bodyPr>
          <a:lstStyle/>
          <a:p>
            <a:pPr algn="ctr"/>
            <a:r>
              <a:rPr lang="mk-MK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Што ќе научиме?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854696" cy="38862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mk-MK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Што е Земјата?</a:t>
            </a:r>
          </a:p>
          <a:p>
            <a:pPr algn="l">
              <a:buFont typeface="Arial" pitchFamily="34" charset="0"/>
              <a:buChar char="•"/>
            </a:pPr>
            <a:r>
              <a:rPr lang="mk-MK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Што е Сонцето?</a:t>
            </a:r>
          </a:p>
          <a:p>
            <a:pPr algn="l">
              <a:buFont typeface="Arial" pitchFamily="34" charset="0"/>
              <a:buChar char="•"/>
            </a:pPr>
            <a:r>
              <a:rPr lang="mk-MK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Што е вселена?</a:t>
            </a:r>
          </a:p>
          <a:p>
            <a:pPr algn="l">
              <a:buFont typeface="Arial" pitchFamily="34" charset="0"/>
              <a:buChar char="•"/>
            </a:pPr>
            <a:r>
              <a:rPr lang="mk-MK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Што е Сончев систем?</a:t>
            </a:r>
          </a:p>
          <a:p>
            <a:pPr algn="l">
              <a:buFont typeface="Arial" pitchFamily="34" charset="0"/>
              <a:buChar char="•"/>
            </a:pPr>
            <a:r>
              <a:rPr lang="mk-MK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Како се движат тие?</a:t>
            </a:r>
          </a:p>
          <a:p>
            <a:pPr algn="l">
              <a:buFont typeface="Arial" pitchFamily="34" charset="0"/>
              <a:buChar char="•"/>
            </a:pPr>
            <a:r>
              <a:rPr lang="mk-MK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Зошто се појавуваат сенки?</a:t>
            </a:r>
          </a:p>
          <a:p>
            <a:pPr algn="l">
              <a:buFont typeface="Arial" pitchFamily="34" charset="0"/>
              <a:buChar char="•"/>
            </a:pPr>
            <a:r>
              <a:rPr lang="mk-MK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Како се менуваат тие?</a:t>
            </a:r>
          </a:p>
          <a:p>
            <a:pPr algn="l">
              <a:buFont typeface="Arial" pitchFamily="34" charset="0"/>
              <a:buChar char="•"/>
            </a:pPr>
            <a:r>
              <a:rPr lang="mk-MK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Што е небо?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user\Desktop\Слики\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6019800" y="4876800"/>
            <a:ext cx="2932534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k-MK" sz="4400" b="1" dirty="0" smtClean="0">
                <a:latin typeface="Arial" pitchFamily="34" charset="0"/>
                <a:cs typeface="Arial" pitchFamily="34" charset="0"/>
              </a:rPr>
              <a:t>Сенките се менуваат во текот на денот.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user\Desktop\3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599"/>
            <a:ext cx="3276600" cy="3539605"/>
          </a:xfrm>
          <a:prstGeom prst="rect">
            <a:avLst/>
          </a:prstGeom>
          <a:noFill/>
        </p:spPr>
      </p:pic>
      <p:pic>
        <p:nvPicPr>
          <p:cNvPr id="11267" name="Picture 3" descr="C:\Users\user\Desktop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667000"/>
            <a:ext cx="4555962" cy="260779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 Сенките на предметите  се различни: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mk-MK" sz="3600" dirty="0" smtClean="0">
                <a:latin typeface="Arial" pitchFamily="34" charset="0"/>
                <a:cs typeface="Arial" pitchFamily="34" charset="0"/>
              </a:rPr>
              <a:t>претпладне и попладне сенките се подолги</a:t>
            </a:r>
          </a:p>
          <a:p>
            <a:r>
              <a:rPr lang="mk-MK" sz="3600" dirty="0" smtClean="0">
                <a:latin typeface="Arial" pitchFamily="34" charset="0"/>
                <a:cs typeface="Arial" pitchFamily="34" charset="0"/>
              </a:rPr>
              <a:t> на пладне сенките се најкратки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C:\Users\user\Desktop\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47113" y="2057400"/>
            <a:ext cx="4015887" cy="4350544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 rot="386535">
            <a:off x="2671864" y="4050565"/>
            <a:ext cx="4306582" cy="329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867073">
            <a:off x="2901915" y="5268350"/>
            <a:ext cx="2293170" cy="3050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mk-MK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 што гледаме над површината на  Земјата заедно со Вселената се нарекува  </a:t>
            </a:r>
            <a:r>
              <a:rPr lang="mk-MK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НЕБО.</a:t>
            </a:r>
            <a:r>
              <a:rPr lang="en-US" sz="5400" dirty="0" smtClean="0">
                <a:cs typeface="Arial" charset="0"/>
              </a:rPr>
              <a:t/>
            </a:r>
            <a:br>
              <a:rPr lang="en-US" sz="5400" dirty="0" smtClean="0">
                <a:cs typeface="Arial" charset="0"/>
              </a:rPr>
            </a:br>
            <a:endParaRPr lang="en-US" dirty="0"/>
          </a:p>
        </p:txBody>
      </p:sp>
      <p:pic>
        <p:nvPicPr>
          <p:cNvPr id="3074" name="Picture 2" descr="C:\Users\user\Desktop\Слики\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55412"/>
            <a:ext cx="7264852" cy="4902588"/>
          </a:xfrm>
          <a:prstGeom prst="rect">
            <a:avLst/>
          </a:prstGeom>
          <a:noFill/>
        </p:spPr>
      </p:pic>
      <p:pic>
        <p:nvPicPr>
          <p:cNvPr id="6" name="Picture 2" descr="http://previews.123rf.com/images/nexusplexus/nexusplexus1210/nexusplexus121001960/15765561-Planet-earth-against-sky-background-and-plane-flying-around-it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86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39112"/>
          </a:xfrm>
        </p:spPr>
        <p:txBody>
          <a:bodyPr>
            <a:noAutofit/>
          </a:bodyPr>
          <a:lstStyle/>
          <a:p>
            <a:r>
              <a:rPr lang="mk-MK" sz="3600" b="1" dirty="0" smtClean="0">
                <a:latin typeface="Arial" charset="0"/>
                <a:cs typeface="Arial" charset="0"/>
              </a:rPr>
              <a:t>Кога е ден небото е сино затоа што воздухот ги пропушта сините зраци од сончевата светлина.</a:t>
            </a:r>
            <a:endParaRPr lang="en-US" sz="3600" b="1" dirty="0"/>
          </a:p>
        </p:txBody>
      </p:sp>
      <p:pic>
        <p:nvPicPr>
          <p:cNvPr id="4" name="Picture 2" descr="http://p1.pichost.me/i/54/1773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00350"/>
            <a:ext cx="600456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15312"/>
          </a:xfrm>
        </p:spPr>
        <p:txBody>
          <a:bodyPr>
            <a:noAutofit/>
          </a:bodyPr>
          <a:lstStyle/>
          <a:p>
            <a:r>
              <a:rPr lang="mk-MK" sz="4000" b="1" dirty="0" smtClean="0">
                <a:latin typeface="Arial" pitchFamily="34" charset="0"/>
                <a:cs typeface="Arial" pitchFamily="34" charset="0"/>
              </a:rPr>
              <a:t>Кога е ноќ небото е темно затоа што нема сончева светлина и на него се гледаат безброј ѕвезди и планети.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scienceblogs.com/startswithabang/files/2013/04/night-sky-star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64212"/>
            <a:ext cx="5387600" cy="38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05000"/>
          </a:xfrm>
        </p:spPr>
        <p:txBody>
          <a:bodyPr>
            <a:noAutofit/>
          </a:bodyPr>
          <a:lstStyle/>
          <a:p>
            <a:r>
              <a:rPr lang="mk-MK" sz="4400" b="1" dirty="0" smtClean="0">
                <a:latin typeface="Arial" pitchFamily="34" charset="0"/>
                <a:cs typeface="Arial" pitchFamily="34" charset="0"/>
              </a:rPr>
              <a:t>Ако небото е ведро без облаци, можеме да ги видиме:</a:t>
            </a:r>
            <a:endParaRPr lang="en-US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2286000"/>
            <a:ext cx="4040188" cy="659352"/>
          </a:xfrm>
        </p:spPr>
        <p:txBody>
          <a:bodyPr/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преку ден - Сонцето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8200" y="2133600"/>
            <a:ext cx="4041775" cy="654843"/>
          </a:xfrm>
        </p:spPr>
        <p:txBody>
          <a:bodyPr>
            <a:normAutofit fontScale="85000" lnSpcReduction="10000"/>
          </a:bodyPr>
          <a:lstStyle/>
          <a:p>
            <a:r>
              <a:rPr lang="mk-MK" dirty="0" smtClean="0">
                <a:latin typeface="Arial" pitchFamily="34" charset="0"/>
                <a:cs typeface="Arial" pitchFamily="34" charset="0"/>
              </a:rPr>
              <a:t>навечер - Месечината, другите планети и другите ѕвезди</a:t>
            </a:r>
            <a:endParaRPr lang="en-US" dirty="0"/>
          </a:p>
        </p:txBody>
      </p:sp>
      <p:pic>
        <p:nvPicPr>
          <p:cNvPr id="8" name="Picture 2" descr="http://cdn2.landscapehdwalls.com/wallpapers/1/clear-sky-on-a-sunny-day-1255-1920x12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75297"/>
            <a:ext cx="4040188" cy="25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445562c08f23d8b0758eb6777dd5776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67000"/>
          </a:xfrm>
        </p:spPr>
        <p:txBody>
          <a:bodyPr>
            <a:noAutofit/>
          </a:bodyPr>
          <a:lstStyle/>
          <a:p>
            <a:r>
              <a:rPr lang="mk-MK" sz="4400" b="1" dirty="0" smtClean="0">
                <a:latin typeface="Arial" pitchFamily="34" charset="0"/>
                <a:cs typeface="Arial" pitchFamily="34" charset="0"/>
              </a:rPr>
              <a:t>На небото можат понекогаш да се видат природни феномени (чуда) како: виножито, молњи...</a:t>
            </a:r>
            <a:endParaRPr lang="en-US" sz="4400" b="1" dirty="0"/>
          </a:p>
        </p:txBody>
      </p:sp>
      <p:pic>
        <p:nvPicPr>
          <p:cNvPr id="10" name="Picture 2" descr="http://cdn.pcwallart.com/images/real-full-rainbows-wallpaper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4020608" cy="301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dingo.care2.com/pictures/greenliving/1088/1087027.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7600"/>
            <a:ext cx="4041219" cy="243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 rot="3319894">
            <a:off x="4335933" y="3138273"/>
            <a:ext cx="1676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6950056">
            <a:off x="1230422" y="2946179"/>
            <a:ext cx="1012877" cy="3560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/>
          </a:bodyPr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Да повториме што научивме! 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mk-MK" b="1" dirty="0" smtClean="0">
                <a:latin typeface="Arial" pitchFamily="34" charset="0"/>
                <a:cs typeface="Arial" pitchFamily="34" charset="0"/>
              </a:rPr>
              <a:t>Дополни за да биде точно тврдењето!</a:t>
            </a:r>
          </a:p>
          <a:p>
            <a:pPr>
              <a:buNone/>
            </a:pPr>
            <a:r>
              <a:rPr lang="mk-M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Земјата е ______.Таа е една од _______ планети  во Сончевиот ______. Сонцето дава______ и ______.Ако нема Сонце, нема и  _______. Сонцето е голема ________. Бескрајниот небесен  простор се вика________. Сонцето заедно со осумте планети го сочинуваат _________________.</a:t>
            </a:r>
          </a:p>
          <a:p>
            <a:pPr>
              <a:buNone/>
            </a:pPr>
            <a:endParaRPr lang="mk-MK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6000">
    <p:wheel spokes="3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/>
          </a:bodyPr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Да повториме што научивме! 2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mk-MK" b="1" dirty="0" smtClean="0">
                <a:latin typeface="Arial" pitchFamily="34" charset="0"/>
                <a:cs typeface="Arial" pitchFamily="34" charset="0"/>
              </a:rPr>
              <a:t>Дополни за да биде точно тврдењето!</a:t>
            </a:r>
          </a:p>
          <a:p>
            <a:pPr>
              <a:buNone/>
            </a:pPr>
            <a:r>
              <a:rPr lang="mk-M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Сите планети се движат околу _________ по свои патеки кои се наречени ________.</a:t>
            </a:r>
          </a:p>
          <a:p>
            <a:pPr>
              <a:buNone/>
            </a:pPr>
            <a:r>
              <a:rPr lang="mk-M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Околу Сонцето Земјата се врти _____ дена, а околу својата оска _____ часа. Главни страни на светот се: исток,______________.</a:t>
            </a:r>
          </a:p>
          <a:p>
            <a:pPr>
              <a:buNone/>
            </a:pPr>
            <a:r>
              <a:rPr lang="mk-M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Сонцето изгрева на _____, а заоѓа на ______.</a:t>
            </a:r>
          </a:p>
          <a:p>
            <a:pPr>
              <a:buNone/>
            </a:pPr>
            <a:r>
              <a:rPr lang="mk-M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Сенки се појавуваат кога времето е ________.</a:t>
            </a:r>
          </a:p>
          <a:p>
            <a:pPr>
              <a:buNone/>
            </a:pPr>
            <a:endParaRPr lang="mk-MK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6000">
    <p:wheel spokes="3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8112"/>
          </a:xfrm>
        </p:spPr>
        <p:txBody>
          <a:bodyPr>
            <a:normAutofit/>
          </a:bodyPr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Да повториме што научивме! 3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mk-MK" b="1" dirty="0" smtClean="0">
                <a:latin typeface="Arial" pitchFamily="34" charset="0"/>
                <a:cs typeface="Arial" pitchFamily="34" charset="0"/>
              </a:rPr>
              <a:t>Дополни за да биде точно тврдењето!</a:t>
            </a:r>
          </a:p>
          <a:p>
            <a:pPr>
              <a:buNone/>
            </a:pPr>
            <a:r>
              <a:rPr lang="mk-M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Во текот на денот сенките се ___________. Претпладне и попладне сенката е _______,</a:t>
            </a:r>
          </a:p>
          <a:p>
            <a:pPr>
              <a:buNone/>
            </a:pPr>
            <a:r>
              <a:rPr lang="mk-M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навечер сенката е _________. Се што гледаме над површината на Земјата се вика ______. Кога е ноќ на  небото можеме да видиме безброј _____________________.</a:t>
            </a:r>
          </a:p>
          <a:p>
            <a:pPr>
              <a:buNone/>
            </a:pPr>
            <a:endParaRPr lang="mk-MK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mk-MK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6000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39112"/>
          </a:xfrm>
        </p:spPr>
        <p:txBody>
          <a:bodyPr>
            <a:normAutofit fontScale="90000"/>
          </a:bodyPr>
          <a:lstStyle/>
          <a:p>
            <a:r>
              <a:rPr lang="mk-MK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k-MK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mk-MK" sz="4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Земјата</a:t>
            </a:r>
            <a:r>
              <a:rPr lang="mk-MK" sz="4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е планета.Таа е една од осумте планети на Сончевиот систем.</a:t>
            </a:r>
            <a:endParaRPr lang="en-US" sz="49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Слики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971800"/>
            <a:ext cx="5914712" cy="3886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52400" y="4038600"/>
            <a:ext cx="3124200" cy="1143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ЗЕМЈА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124200" y="4572000"/>
            <a:ext cx="1676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5299363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219200" y="228600"/>
            <a:ext cx="7010400" cy="1905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Нацртај ја сликата, а потоа нацртај сенки на секое дрво според даденото време од денот!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5638800"/>
            <a:ext cx="1905000" cy="1219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наутро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62400" y="5638800"/>
            <a:ext cx="1905000" cy="1219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пладне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5638800"/>
            <a:ext cx="1905000" cy="1219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навечер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702467">
            <a:off x="2229604" y="4901413"/>
            <a:ext cx="1433501" cy="3537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4134604" y="4901413"/>
            <a:ext cx="1433501" cy="3537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5511146">
            <a:off x="6076225" y="4827959"/>
            <a:ext cx="1433501" cy="3537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6000">
    <p:wheel spokes="3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k-MK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Arial" pitchFamily="34" charset="0"/>
              <a:cs typeface="DejaVu San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" pitchFamily="34" charset="0"/>
                <a:cs typeface="DejaVu Sans"/>
              </a:rPr>
              <a:t>Како се менуваат сенките во текот на денот?    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k-MK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DejaVu Sans"/>
                <a:cs typeface="Arial" pitchFamily="34" charset="0"/>
              </a:rPr>
              <a:t> На цртежот обележи ги со Х  сенките кои не се поставени правилно.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458200" cy="48896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6000">
    <p:wheel spokes="3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1066800"/>
          </a:xfrm>
        </p:spPr>
        <p:txBody>
          <a:bodyPr/>
          <a:lstStyle/>
          <a:p>
            <a:r>
              <a:rPr lang="mk-MK" dirty="0" smtClean="0">
                <a:solidFill>
                  <a:schemeClr val="tx2">
                    <a:lumMod val="50000"/>
                  </a:schemeClr>
                </a:solidFill>
              </a:rPr>
              <a:t>Дали знаеш дека... ?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7854696" cy="4419600"/>
          </a:xfrm>
        </p:spPr>
        <p:txBody>
          <a:bodyPr>
            <a:noAutofit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mk-M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Можеме да кажеме колку е часот со помош на сенките!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mk-M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Космонаутите се првите луѓе кои ја виделе кружната форма на Земјата!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mk-M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Сонцето е 100 пати поголемо од Земјата!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mk-M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Јупитер  е најголемата планета!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mk-MK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Поради тоа што Земјата се движи околу Сонцето, и ти се движиш и тоа со брзина од 1000 километри на час!</a:t>
            </a:r>
          </a:p>
        </p:txBody>
      </p:sp>
    </p:spTree>
  </p:cSld>
  <p:clrMapOvr>
    <a:masterClrMapping/>
  </p:clrMapOvr>
  <p:transition spd="med" advClick="0" advTm="6000">
    <p:wheel spokes="3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04800"/>
            <a:ext cx="7772400" cy="4114800"/>
          </a:xfrm>
        </p:spPr>
        <p:txBody>
          <a:bodyPr/>
          <a:lstStyle/>
          <a:p>
            <a:pPr algn="ctr"/>
            <a:r>
              <a:rPr lang="mk-MK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Презентацијата ја подготви </a:t>
            </a:r>
            <a:br>
              <a:rPr lang="mk-MK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mk-MK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Одделенски наставник:</a:t>
            </a:r>
            <a:br>
              <a:rPr lang="mk-MK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mk-MK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Весна Јанкулоска</a:t>
            </a:r>
            <a:endParaRPr lang="en-US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648200"/>
            <a:ext cx="7772400" cy="1828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mk-MK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ОУ„Св.Кирил и Методиј“ </a:t>
            </a:r>
            <a:r>
              <a:rPr lang="mk-MK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Битола</a:t>
            </a:r>
          </a:p>
          <a:p>
            <a:pPr algn="ctr"/>
            <a:r>
              <a:rPr lang="mk-MK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16.03.2020</a:t>
            </a:r>
            <a:endParaRPr lang="en-US" sz="4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6000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mk-M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Сонцето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 е ѕвезда која се наоѓа во средината на Сончевиот систем.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user\Desktop\Слики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1"/>
            <a:ext cx="1219200" cy="1295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4800" y="2828836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Без Сонце не може да има живот на Земјата.</a:t>
            </a:r>
          </a:p>
          <a:p>
            <a:r>
              <a:rPr lang="mk-MK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Сонцето дава топлина и светлина.</a:t>
            </a:r>
          </a:p>
        </p:txBody>
      </p:sp>
      <p:pic>
        <p:nvPicPr>
          <p:cNvPr id="9" name="Picture 2" descr="https://encrypted-tbn3.gstatic.com/images?q=tbn:ANd9GcRWEFsu9khDD_W9BCV1CB-HTDQnCADnNxUcEl41MDDq0GbRGl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876800"/>
            <a:ext cx="2743200" cy="171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mk-MK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k-MK" sz="3600" b="1" dirty="0" smtClean="0">
                <a:latin typeface="Arial" pitchFamily="34" charset="0"/>
                <a:cs typeface="Arial" pitchFamily="34" charset="0"/>
              </a:rPr>
            </a:br>
            <a:r>
              <a:rPr lang="mk-MK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mk-MK" sz="3600" b="1" dirty="0" smtClean="0">
                <a:latin typeface="Arial" pitchFamily="34" charset="0"/>
                <a:cs typeface="Arial" pitchFamily="34" charset="0"/>
              </a:rPr>
            </a:br>
            <a:r>
              <a:rPr lang="mk-MK" sz="3100" b="1" dirty="0" smtClean="0">
                <a:latin typeface="Arial" pitchFamily="34" charset="0"/>
                <a:cs typeface="Arial" pitchFamily="34" charset="0"/>
              </a:rPr>
              <a:t>Огромниот бескраен простор во кој се движат Сонцето, планетата Земја и  другите небесни тела се вика </a:t>
            </a:r>
            <a:r>
              <a:rPr lang="mk-MK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ВСЕЛЕНА </a:t>
            </a:r>
            <a:r>
              <a:rPr lang="mk-MK" sz="3100" b="1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mk-MK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КОСМОС</a:t>
            </a:r>
            <a:r>
              <a:rPr lang="mk-MK" sz="31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http://images.webcafe.bg/2010/06/15/7575886876979/618x3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19909"/>
            <a:ext cx="7467600" cy="418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5400000">
            <a:off x="3086100" y="2400300"/>
            <a:ext cx="1219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>
            <a:noAutofit/>
          </a:bodyPr>
          <a:lstStyle/>
          <a:p>
            <a:r>
              <a:rPr lang="mk-MK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 Вселената има безброј ѕвезди.</a:t>
            </a:r>
            <a:br>
              <a:rPr lang="mk-MK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mk-MK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Една од нив е нашето </a:t>
            </a:r>
            <a:r>
              <a:rPr lang="mk-MK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Сонце.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images.nationalgeographic.com/wpf/media-live/photos/000/012/cache/stars_1230_6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mk-MK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Сончевиот </a:t>
            </a:r>
            <a:r>
              <a:rPr lang="mk-MK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систем го сочинуваат  Сонцето заедно со  осумте планети </a:t>
            </a:r>
            <a:r>
              <a:rPr lang="mk-MK" sz="4000" dirty="0" smtClean="0">
                <a:solidFill>
                  <a:srgbClr val="0070C0"/>
                </a:solidFill>
                <a:cs typeface="Arial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Слики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362200"/>
            <a:ext cx="5588935" cy="423469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447800" y="6096000"/>
            <a:ext cx="624840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СОНЧЕВ СИСТЕМ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3924300" y="5600700"/>
            <a:ext cx="1219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5400" b="1" dirty="0" smtClean="0">
                <a:latin typeface="Arial" pitchFamily="34" charset="0"/>
                <a:cs typeface="Arial" pitchFamily="34" charset="0"/>
              </a:rPr>
              <a:t>Како се движат тие ?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solar-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716377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10512"/>
          </a:xfrm>
        </p:spPr>
        <p:txBody>
          <a:bodyPr>
            <a:normAutofit fontScale="90000"/>
          </a:bodyPr>
          <a:lstStyle/>
          <a:p>
            <a:r>
              <a:rPr lang="mk-MK" sz="4000" b="1" dirty="0" smtClean="0">
                <a:latin typeface="Arial" pitchFamily="34" charset="0"/>
                <a:cs typeface="Arial" pitchFamily="34" charset="0"/>
              </a:rPr>
              <a:t>Сите планети се движат околу Сонцето по свои патеки кои се наречени </a:t>
            </a:r>
            <a:r>
              <a:rPr lang="mk-MK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орбити</a:t>
            </a:r>
            <a:r>
              <a:rPr lang="mk-MK" sz="4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Слики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19400"/>
            <a:ext cx="4114800" cy="38100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4744889">
            <a:off x="3158691" y="3252883"/>
            <a:ext cx="1600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6246499">
            <a:off x="1876118" y="3288466"/>
            <a:ext cx="1676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4709075">
            <a:off x="3177159" y="3460598"/>
            <a:ext cx="2332482" cy="3024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2247900" y="3619500"/>
            <a:ext cx="2362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438841">
            <a:off x="3955337" y="3166860"/>
            <a:ext cx="1890751" cy="2922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6000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687</Words>
  <Application>Microsoft Office PowerPoint</Application>
  <PresentationFormat>On-screen Show (4:3)</PresentationFormat>
  <Paragraphs>94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СОНЦЕ И НЕБО</vt:lpstr>
      <vt:lpstr>Што ќе научиме?</vt:lpstr>
      <vt:lpstr> Земјата е планета.Таа е една од осумте планети на Сончевиот систем.</vt:lpstr>
      <vt:lpstr>Сонцето е ѕвезда која се наоѓа во средината на Сончевиот систем.</vt:lpstr>
      <vt:lpstr>  Огромниот бескраен простор во кој се движат Сонцето, планетата Земја и  другите небесни тела се вика ВСЕЛЕНА или КОСМОС. </vt:lpstr>
      <vt:lpstr>Во Вселената има безброј ѕвезди. Една од нив е нашето Сонце.</vt:lpstr>
      <vt:lpstr>Сончевиот систем го сочинуваат  Сонцето заедно со  осумте планети .</vt:lpstr>
      <vt:lpstr>Како се движат тие ?</vt:lpstr>
      <vt:lpstr>Сите планети се движат околу Сонцето по свои патеки кои се наречени орбити.</vt:lpstr>
      <vt:lpstr>Земјата се врти околу Сонцето по својата орбита.</vt:lpstr>
      <vt:lpstr>На Земјата и е потребна една година или 365 дена за да заврти еднаш околу Сонцето.</vt:lpstr>
      <vt:lpstr>Како што Земјата кружи околу Сонцето, така се менуваат годишните времиња:пролет, лето, есен и зима.</vt:lpstr>
      <vt:lpstr>Земјата се врти и околу својата оска.</vt:lpstr>
      <vt:lpstr>Тоа се случува така затоа што Земјата еднаш се врти кон Сонцето а другиот пат не. Таа појава се вика ДЕН И НОЌ.</vt:lpstr>
      <vt:lpstr>Главни страни на светот</vt:lpstr>
      <vt:lpstr>Каде изгрева и каде заоѓа Сонцето?</vt:lpstr>
      <vt:lpstr>Slide 17</vt:lpstr>
      <vt:lpstr>Во текот на денот Сонцето може да го видиме на различни позииции.</vt:lpstr>
      <vt:lpstr>Зошто се појавуваат сенки?</vt:lpstr>
      <vt:lpstr>Сенките се менуваат во текот на денот.</vt:lpstr>
      <vt:lpstr>  Сенките на предметите  се различни:</vt:lpstr>
      <vt:lpstr>Се што гледаме над површината на  Земјата заедно со Вселената се нарекува  НЕБО. </vt:lpstr>
      <vt:lpstr>Кога е ден небото е сино затоа што воздухот ги пропушта сините зраци од сончевата светлина.</vt:lpstr>
      <vt:lpstr>Кога е ноќ небото е темно затоа што нема сончева светлина и на него се гледаат безброј ѕвезди и планети.</vt:lpstr>
      <vt:lpstr>Ако небото е ведро без облаци, можеме да ги видиме:</vt:lpstr>
      <vt:lpstr>На небото можат понекогаш да се видат природни феномени (чуда) како: виножито, молњи...</vt:lpstr>
      <vt:lpstr>Да повториме што научивме! 1</vt:lpstr>
      <vt:lpstr>Да повториме што научивме! 2</vt:lpstr>
      <vt:lpstr>Да повториме што научивме! 3</vt:lpstr>
      <vt:lpstr>Slide 30</vt:lpstr>
      <vt:lpstr>Slide 31</vt:lpstr>
      <vt:lpstr>Дали знаеш дека... ?</vt:lpstr>
      <vt:lpstr>Презентацијата ја подготви  Одделенски наставник: Весна Јанкулоска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СОНЦЕ И НЕБО</dc:title>
  <dc:creator>user</dc:creator>
  <cp:lastModifiedBy>user</cp:lastModifiedBy>
  <cp:revision>39</cp:revision>
  <dcterms:created xsi:type="dcterms:W3CDTF">2006-08-16T00:00:00Z</dcterms:created>
  <dcterms:modified xsi:type="dcterms:W3CDTF">2020-03-20T10:48:05Z</dcterms:modified>
</cp:coreProperties>
</file>