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3D3215A-94D9-463C-A8BC-673EA713BC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AC091D7-A0CC-465D-9469-61D44385FD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D22D034-9B1D-439A-BCB8-870C4FD876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9FF38-C8FA-4843-B705-30EC114504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04196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C2E69ED-BF06-4418-A6D4-D8A7CC3937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C639F2D-D1B7-4D4F-BD22-1A4FCBE39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107E9E0-78D1-40E0-8CCA-9D689692E1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0A032-EE6F-4F59-81DA-C2D79749FB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61580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951CEC0-20FB-4B5F-835C-D0800DB2E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43BAF74-FC33-49EB-A1A3-3AC148C198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557970F-6BF1-4538-8076-1B47B1331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897AC-3B12-42C6-8939-2F2BEDE094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53874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B326F0E-30C4-468C-92C6-DDA8A2AD69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05F19CD-3A1C-41AD-9500-533E73C44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D772040-7E38-42AD-8C21-B27A9FE1ED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B5D7-1F6A-416B-8A15-542E2E1887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60607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A00FEBD-CFAE-4935-A6CC-2AB9FAD483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CA5B431-59A4-4667-99EA-546565EAF7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725F779-F785-4118-B58F-A9F420C708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62E40-00F0-4482-94E5-5745242152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47679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0B27009-FC80-4EF5-85BF-190D06579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005ABEE-5DB9-4B42-9EB7-1449D2A0B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9AEC174-933C-4F2A-A50F-57E618B043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B09AE-49F5-4B7E-A1C0-DE408F1061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92290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8A3CF2CB-7B38-4BC1-9A7A-ED673621F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95CE35F-2893-41E0-9435-583BEED906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0D073A1-3AEE-4B7F-AB9F-08368C56E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BB68B-C58F-4650-97E8-56EAD5514A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5905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7E17AB5-760D-480A-85D1-636610AE59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F1C3765-01D0-493A-A59A-98BC79E5F3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5D4C4186-266E-45C3-B115-D62983632F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36802-D220-485C-9266-B61B66703A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51769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1E0BAE65-3CD7-4C7A-BFED-76A40FA0AE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33C19B2-0B8C-4663-8BCA-914F86A04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512B455-FA8D-426E-878A-F80F35AE8D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B77DB-D82F-4D2A-AC5C-9619A64E3C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55652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CBB4159-4CD3-4B38-BF4E-9EAE518013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1D4FAD8-C4D1-4A55-A768-3EACC065C4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444A85-8332-4E05-BB05-07FB9227BF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C5927D-904A-4906-AB5B-A89D8C096C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51089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mk-M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1D2C384-707B-4DF6-8B35-3309D08EE2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AED224A-B2B8-48CC-BF6F-113A0E412E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DC959D7-FD41-4701-AED1-6FB432FAF1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D6C39-318F-471F-9EEC-44229B7F33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69043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5FAB5ABC-2213-4831-BC4E-A47A16710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6F272D16-E7CC-41EC-905D-BFE62FECC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9B7A0D4E-BBD0-4C4F-810B-25218EB21E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F8D32D1B-8298-4130-AB63-AA2EFA2AA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92E260C1-D59C-4129-9B72-B396E8C400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76E905-C723-45B6-B638-FDFE301FB20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5E522712-1D49-40C6-95BB-EBBF521FF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mk-MK" altLang="en-US" b="1"/>
              <a:t>Раст на скелетот 1</a:t>
            </a:r>
            <a:endParaRPr lang="en-GB" altLang="en-US" b="1"/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xmlns="" id="{F89FC60B-7D29-4795-99F0-B09F4BFC8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1557338"/>
            <a:ext cx="56165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mk-MK" altLang="en-US" sz="4400" b="1"/>
              <a:t>Што знаеме?</a:t>
            </a:r>
            <a:endParaRPr lang="en-GB" altLang="en-US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>
            <a:extLst>
              <a:ext uri="{FF2B5EF4-FFF2-40B4-BE49-F238E27FC236}">
                <a16:creationId xmlns:a16="http://schemas.microsoft.com/office/drawing/2014/main" xmlns="" id="{792338D1-8DB9-490B-8771-72F6B0C74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mk-MK" altLang="en-US" sz="4000"/>
              <a:t>Што мислите  дали коските растат?</a:t>
            </a:r>
            <a:endParaRPr lang="en-GB" altLang="en-US" sz="4000"/>
          </a:p>
        </p:txBody>
      </p:sp>
      <p:sp>
        <p:nvSpPr>
          <p:cNvPr id="11267" name="AutoShape 8" descr="Image result for the skeleton of a baby">
            <a:extLst>
              <a:ext uri="{FF2B5EF4-FFF2-40B4-BE49-F238E27FC236}">
                <a16:creationId xmlns:a16="http://schemas.microsoft.com/office/drawing/2014/main" xmlns="" id="{D9B36115-2495-4A1B-A75D-BEA56960F4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mk-MK" altLang="en-US"/>
          </a:p>
        </p:txBody>
      </p:sp>
      <p:pic>
        <p:nvPicPr>
          <p:cNvPr id="22538" name="Picture 10" descr="Image result for the skeleton of a baby">
            <a:extLst>
              <a:ext uri="{FF2B5EF4-FFF2-40B4-BE49-F238E27FC236}">
                <a16:creationId xmlns:a16="http://schemas.microsoft.com/office/drawing/2014/main" xmlns="" id="{AB38F203-830B-4D00-A2B6-D101D71B9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33600"/>
            <a:ext cx="3960812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12" descr="Image result for the skeleton of a baby">
            <a:extLst>
              <a:ext uri="{FF2B5EF4-FFF2-40B4-BE49-F238E27FC236}">
                <a16:creationId xmlns:a16="http://schemas.microsoft.com/office/drawing/2014/main" xmlns="" id="{1F7AFB2B-BC70-4E08-9308-9FD374C2B7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mk-MK" altLang="en-US"/>
          </a:p>
        </p:txBody>
      </p:sp>
      <p:sp>
        <p:nvSpPr>
          <p:cNvPr id="11270" name="AutoShape 14" descr="Image result for the skeleton of child">
            <a:extLst>
              <a:ext uri="{FF2B5EF4-FFF2-40B4-BE49-F238E27FC236}">
                <a16:creationId xmlns:a16="http://schemas.microsoft.com/office/drawing/2014/main" xmlns="" id="{E232CF10-0D27-4150-A94F-BADB7ADEE0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mk-MK" altLang="en-US"/>
          </a:p>
        </p:txBody>
      </p:sp>
      <p:pic>
        <p:nvPicPr>
          <p:cNvPr id="22544" name="Picture 16" descr="Image result for the skeleton of child">
            <a:extLst>
              <a:ext uri="{FF2B5EF4-FFF2-40B4-BE49-F238E27FC236}">
                <a16:creationId xmlns:a16="http://schemas.microsoft.com/office/drawing/2014/main" xmlns="" id="{13267C5B-47BF-46A3-B26F-8F64333D4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7993063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>
            <a:extLst>
              <a:ext uri="{FF2B5EF4-FFF2-40B4-BE49-F238E27FC236}">
                <a16:creationId xmlns:a16="http://schemas.microsoft.com/office/drawing/2014/main" xmlns="" id="{FD4804EE-5334-43C0-BB01-E0B14741C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205038"/>
            <a:ext cx="8229600" cy="1143000"/>
          </a:xfrm>
        </p:spPr>
        <p:txBody>
          <a:bodyPr/>
          <a:lstStyle/>
          <a:p>
            <a:pPr eaLnBrk="1" hangingPunct="1"/>
            <a:r>
              <a:rPr lang="mk-MK" altLang="en-US" b="1"/>
              <a:t>Од сликте можеме да заклучиме дека коските растат.</a:t>
            </a:r>
            <a:endParaRPr lang="en-GB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>
            <a:extLst>
              <a:ext uri="{FF2B5EF4-FFF2-40B4-BE49-F238E27FC236}">
                <a16:creationId xmlns:a16="http://schemas.microsoft.com/office/drawing/2014/main" xmlns="" id="{BA0F9057-27B2-4B0D-B78D-8981B370E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mk-MK" altLang="en-US"/>
              <a:t>Како растат коските?</a:t>
            </a:r>
            <a:endParaRPr lang="en-GB" altLang="en-US"/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xmlns="" id="{4FCB8241-43D8-462A-8041-9DD86CFCD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05038"/>
            <a:ext cx="7199312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mk-MK" altLang="en-US" sz="4000"/>
              <a:t>Како што расте телото така растат и коските. Кај бебето коските се мали. Како тоа расте така растат и неговите коски.</a:t>
            </a:r>
            <a:endParaRPr lang="en-GB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xmlns="" id="{3448CDD8-F3DB-45BD-81F4-B1759A8C5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mk-MK" altLang="en-US" sz="4000"/>
              <a:t>На сликата е прикажан растот на една коска.</a:t>
            </a:r>
            <a:endParaRPr lang="en-GB" altLang="en-US" sz="4000"/>
          </a:p>
        </p:txBody>
      </p:sp>
      <p:sp>
        <p:nvSpPr>
          <p:cNvPr id="14339" name="AutoShape 6" descr="Image result for growth of human bones">
            <a:extLst>
              <a:ext uri="{FF2B5EF4-FFF2-40B4-BE49-F238E27FC236}">
                <a16:creationId xmlns:a16="http://schemas.microsoft.com/office/drawing/2014/main" xmlns="" id="{AEF11255-D611-4219-89B6-A091A176CE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mk-MK" altLang="en-US"/>
          </a:p>
        </p:txBody>
      </p:sp>
      <p:sp>
        <p:nvSpPr>
          <p:cNvPr id="14340" name="AutoShape 8" descr="Image result for growth of human bones">
            <a:extLst>
              <a:ext uri="{FF2B5EF4-FFF2-40B4-BE49-F238E27FC236}">
                <a16:creationId xmlns:a16="http://schemas.microsoft.com/office/drawing/2014/main" xmlns="" id="{AB880E9B-EE02-42BD-B8E1-FC5E38F256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mk-MK" altLang="en-US"/>
          </a:p>
        </p:txBody>
      </p:sp>
      <p:pic>
        <p:nvPicPr>
          <p:cNvPr id="28682" name="Picture 10" descr="Image result for growth of human bones">
            <a:extLst>
              <a:ext uri="{FF2B5EF4-FFF2-40B4-BE49-F238E27FC236}">
                <a16:creationId xmlns:a16="http://schemas.microsoft.com/office/drawing/2014/main" xmlns="" id="{1DDB6BDB-A41C-4346-A1B1-97DFA59D1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28775"/>
            <a:ext cx="6913562" cy="480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Picture 12" descr="Image result for growth of human bones">
            <a:extLst>
              <a:ext uri="{FF2B5EF4-FFF2-40B4-BE49-F238E27FC236}">
                <a16:creationId xmlns:a16="http://schemas.microsoft.com/office/drawing/2014/main" xmlns="" id="{511534A6-C0F9-4903-A8EA-96642C4BE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55763"/>
            <a:ext cx="7561262" cy="465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xmlns="" id="{E8DD33C7-E855-412C-879A-08AF10016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mk-MK" altLang="en-US"/>
          </a:p>
        </p:txBody>
      </p:sp>
      <p:pic>
        <p:nvPicPr>
          <p:cNvPr id="30726" name="Picture 6" descr="Image result for growth of human bones">
            <a:extLst>
              <a:ext uri="{FF2B5EF4-FFF2-40B4-BE49-F238E27FC236}">
                <a16:creationId xmlns:a16="http://schemas.microsoft.com/office/drawing/2014/main" xmlns="" id="{5BBEE9BF-C34E-418D-B67C-F2F623B9F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350"/>
            <a:ext cx="7704137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xmlns="" id="{616843C6-B720-43C2-A79F-57D690194A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mk-MK" altLang="en-US" sz="4000"/>
              <a:t>Значи како расте телото така растат и коските.</a:t>
            </a:r>
            <a:endParaRPr lang="en-GB" altLang="en-US" sz="4000"/>
          </a:p>
        </p:txBody>
      </p:sp>
      <p:pic>
        <p:nvPicPr>
          <p:cNvPr id="16387" name="Picture 6" descr="Image result for growth of human bones">
            <a:extLst>
              <a:ext uri="{FF2B5EF4-FFF2-40B4-BE49-F238E27FC236}">
                <a16:creationId xmlns:a16="http://schemas.microsoft.com/office/drawing/2014/main" xmlns="" id="{C9D607C0-DDD9-4446-8DE3-B150874B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1576388"/>
            <a:ext cx="7561263" cy="458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>
            <a:extLst>
              <a:ext uri="{FF2B5EF4-FFF2-40B4-BE49-F238E27FC236}">
                <a16:creationId xmlns:a16="http://schemas.microsoft.com/office/drawing/2014/main" xmlns="" id="{AA49BBD9-E68E-4EB8-9162-01BA8D881D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497887" cy="4103688"/>
          </a:xfrm>
        </p:spPr>
        <p:txBody>
          <a:bodyPr/>
          <a:lstStyle/>
          <a:p>
            <a:pPr eaLnBrk="1" hangingPunct="1">
              <a:defRPr/>
            </a:pPr>
            <a:r>
              <a:rPr lang="mk-MK" sz="4000"/>
              <a:t>Сега имате за задача да ја измерите должината на коските на една </a:t>
            </a:r>
            <a:r>
              <a:rPr lang="mk-MK" sz="4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рака  и една нога на најниското и највисокото другарче во групата  според барањата во табелата</a:t>
            </a:r>
            <a:r>
              <a:rPr lang="mk-MK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mk-MK" sz="4000"/>
              <a:t>  </a:t>
            </a:r>
            <a:endParaRPr lang="en-GB" sz="4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xmlns="" id="{6526D27E-7717-481A-B5A9-AB83BAA9E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20150" cy="900113"/>
          </a:xfrm>
        </p:spPr>
        <p:txBody>
          <a:bodyPr/>
          <a:lstStyle/>
          <a:p>
            <a:pPr eaLnBrk="1" hangingPunct="1"/>
            <a:r>
              <a:rPr lang="mk-MK" altLang="en-US" sz="3200" b="1"/>
              <a:t>Мерење на должина на коските-упатства</a:t>
            </a:r>
            <a:endParaRPr lang="en-GB" altLang="en-US" sz="3200" b="1"/>
          </a:p>
        </p:txBody>
      </p:sp>
      <p:sp>
        <p:nvSpPr>
          <p:cNvPr id="18435" name="Rectangle 6">
            <a:extLst>
              <a:ext uri="{FF2B5EF4-FFF2-40B4-BE49-F238E27FC236}">
                <a16:creationId xmlns:a16="http://schemas.microsoft.com/office/drawing/2014/main" xmlns="" id="{58AED0A0-6156-4F10-868C-C614EE764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113338"/>
          </a:xfrm>
        </p:spPr>
        <p:txBody>
          <a:bodyPr/>
          <a:lstStyle/>
          <a:p>
            <a:pPr eaLnBrk="1" hangingPunct="1"/>
            <a:r>
              <a:rPr lang="mk-MK" altLang="en-US" sz="2800"/>
              <a:t>Измерете ја должината на надлактицата почнувајќи од зглобот на рамото до зглобот на лактот.</a:t>
            </a:r>
          </a:p>
          <a:p>
            <a:pPr eaLnBrk="1" hangingPunct="1"/>
            <a:r>
              <a:rPr lang="mk-MK" altLang="en-US" sz="2800"/>
              <a:t>Измерете ја должината на коската на полактицата почнувајќи од зглобот на лактот до зглобот на шаката.</a:t>
            </a:r>
          </a:p>
          <a:p>
            <a:pPr eaLnBrk="1" hangingPunct="1"/>
            <a:r>
              <a:rPr lang="mk-MK" altLang="en-US" sz="2800"/>
              <a:t>Измерете ја должината на бутната коска од карлицата до коленото.</a:t>
            </a:r>
          </a:p>
          <a:p>
            <a:pPr eaLnBrk="1" hangingPunct="1"/>
            <a:r>
              <a:rPr lang="mk-MK" altLang="en-US" sz="2800"/>
              <a:t>Измерете ја должината на  потколеницата почнувајќи од  коленото до скочниот зглоб (зглобот на стапалото)</a:t>
            </a:r>
          </a:p>
          <a:p>
            <a:pPr eaLnBrk="1" hangingPunct="1"/>
            <a:r>
              <a:rPr lang="mk-MK" altLang="en-US" sz="2800"/>
              <a:t>Претставете ги податоците во табела.</a:t>
            </a:r>
          </a:p>
          <a:p>
            <a:pPr eaLnBrk="1" hangingPunct="1"/>
            <a:endParaRPr lang="en-GB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xmlns="" id="{6A8126DF-9897-458E-A0C1-536156BBB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mk-MK" altLang="en-US"/>
              <a:t>Што е скелет?</a:t>
            </a:r>
            <a:endParaRPr lang="en-GB" altLang="en-US"/>
          </a:p>
        </p:txBody>
      </p:sp>
      <p:pic>
        <p:nvPicPr>
          <p:cNvPr id="3075" name="Picture 6" descr="Image result for the skeleton of a baby">
            <a:extLst>
              <a:ext uri="{FF2B5EF4-FFF2-40B4-BE49-F238E27FC236}">
                <a16:creationId xmlns:a16="http://schemas.microsoft.com/office/drawing/2014/main" xmlns="" id="{239B4273-35C5-4F62-A5C8-9B4DA3EAA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125538"/>
            <a:ext cx="425132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xmlns="" id="{B653210B-4A49-4C15-AA69-20B8E482D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mk-MK" altLang="en-US" sz="4000"/>
              <a:t>Скелет е цврста рамка составена од коски.</a:t>
            </a:r>
            <a:endParaRPr lang="en-GB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>
            <a:extLst>
              <a:ext uri="{FF2B5EF4-FFF2-40B4-BE49-F238E27FC236}">
                <a16:creationId xmlns:a16="http://schemas.microsoft.com/office/drawing/2014/main" xmlns="" id="{F5D962BF-E8C2-433A-A36D-E82859A1F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mk-MK" altLang="en-US"/>
              <a:t>Што се коските?</a:t>
            </a:r>
            <a:endParaRPr lang="en-GB" alt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xmlns="" id="{E36D432A-F995-4BA9-8696-F51A689D0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49500"/>
            <a:ext cx="6913562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/>
              <a:t>Коските се цврсти органи кои се дел од внатрешниот скелет на 'рбетниците.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>
            <a:extLst>
              <a:ext uri="{FF2B5EF4-FFF2-40B4-BE49-F238E27FC236}">
                <a16:creationId xmlns:a16="http://schemas.microsoft.com/office/drawing/2014/main" xmlns="" id="{3794F755-B558-4445-A746-98B3332B1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mk-MK" altLang="en-US" sz="4000"/>
              <a:t>Како се групирани коските на скелетот?</a:t>
            </a:r>
            <a:endParaRPr lang="en-GB" altLang="en-US" sz="4000"/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xmlns="" id="{0555AE61-4A33-499F-9E33-5907D7707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565400"/>
            <a:ext cx="80645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mk-MK" altLang="en-US" sz="4000"/>
              <a:t>Коските се групирани во 3 групи:</a:t>
            </a:r>
          </a:p>
          <a:p>
            <a:pPr eaLnBrk="1" hangingPunct="1">
              <a:spcBef>
                <a:spcPct val="50000"/>
              </a:spcBef>
            </a:pPr>
            <a:r>
              <a:rPr lang="mk-MK" altLang="en-US" sz="4000"/>
              <a:t>-коски на главата</a:t>
            </a:r>
          </a:p>
          <a:p>
            <a:pPr eaLnBrk="1" hangingPunct="1">
              <a:spcBef>
                <a:spcPct val="50000"/>
              </a:spcBef>
            </a:pPr>
            <a:r>
              <a:rPr lang="mk-MK" altLang="en-US" sz="4000"/>
              <a:t>-коски на трупот</a:t>
            </a:r>
          </a:p>
          <a:p>
            <a:pPr eaLnBrk="1" hangingPunct="1">
              <a:spcBef>
                <a:spcPct val="50000"/>
              </a:spcBef>
            </a:pPr>
            <a:r>
              <a:rPr lang="mk-MK" altLang="en-US" sz="4000"/>
              <a:t>-коски на рацете и нозете</a:t>
            </a:r>
            <a:endParaRPr lang="en-GB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241A3361-05B1-4661-AFF9-677A2D691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80400" cy="1655762"/>
          </a:xfrm>
        </p:spPr>
        <p:txBody>
          <a:bodyPr/>
          <a:lstStyle/>
          <a:p>
            <a:pPr eaLnBrk="1" hangingPunct="1"/>
            <a:r>
              <a:rPr lang="mk-MK" altLang="en-US" sz="4000" b="1"/>
              <a:t>Колку коски има на телото на бебето а колку на телото на возрасен човек?</a:t>
            </a:r>
            <a:endParaRPr lang="en-GB" alt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xmlns="" id="{90FB2F84-EA21-430C-8C38-CBD531F3F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4449762"/>
          </a:xfrm>
        </p:spPr>
        <p:txBody>
          <a:bodyPr/>
          <a:lstStyle/>
          <a:p>
            <a:pPr eaLnBrk="1" hangingPunct="1"/>
            <a:r>
              <a:rPr lang="en-GB" altLang="en-US" sz="4000" b="1"/>
              <a:t>Човечкиот скелет е составен од 206 коски, овој број е променлив во зависност од поединецот и возраста – новороденчињата имаат околу 270 коски од кои дел подоцна се спојуваат.</a:t>
            </a:r>
            <a:r>
              <a:rPr lang="en-GB" altLang="en-US" sz="4000"/>
              <a:t>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xmlns="" id="{CDE1D879-9F68-4FE3-B364-A22F87715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mk-MK" altLang="en-US" sz="4000"/>
              <a:t>Која е функцијата на скелетот?</a:t>
            </a:r>
            <a:endParaRPr lang="en-GB" altLang="en-US" sz="4000"/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xmlns="" id="{869403A9-5926-44FC-909A-411C5F96D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412875"/>
            <a:ext cx="792162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mk-MK" altLang="en-US" sz="4000"/>
              <a:t>Улогата на скелетот е да:</a:t>
            </a:r>
          </a:p>
          <a:p>
            <a:pPr eaLnBrk="1" hangingPunct="1">
              <a:spcBef>
                <a:spcPct val="50000"/>
              </a:spcBef>
            </a:pPr>
            <a:r>
              <a:rPr lang="mk-MK" altLang="en-US" sz="4000"/>
              <a:t>-Го држи телото исправено.</a:t>
            </a:r>
          </a:p>
          <a:p>
            <a:pPr eaLnBrk="1" hangingPunct="1">
              <a:spcBef>
                <a:spcPct val="50000"/>
              </a:spcBef>
            </a:pPr>
            <a:r>
              <a:rPr lang="mk-MK" altLang="en-US" sz="4000"/>
              <a:t>-Ги штити внатрешните органи од повреди.</a:t>
            </a:r>
          </a:p>
          <a:p>
            <a:pPr eaLnBrk="1" hangingPunct="1">
              <a:spcBef>
                <a:spcPct val="50000"/>
              </a:spcBef>
            </a:pPr>
            <a:r>
              <a:rPr lang="mk-MK" altLang="en-US" sz="4000"/>
              <a:t>- Му помага на телото во движењето.</a:t>
            </a:r>
            <a:endParaRPr lang="en-GB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xmlns="" id="{C5826CB6-7368-4F08-B378-50DDAE574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mk-MK" altLang="en-US" sz="4000"/>
              <a:t>Какви можат да бидат коскитеспоред формата? </a:t>
            </a:r>
            <a:endParaRPr lang="en-GB" altLang="en-US" sz="4000"/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xmlns="" id="{732E90EE-A074-4EAE-AA39-EDEFA4EA4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00213"/>
            <a:ext cx="6840538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mk-MK" altLang="en-US" sz="4000"/>
              <a:t>Коските можат да бидат :</a:t>
            </a:r>
          </a:p>
          <a:p>
            <a:pPr eaLnBrk="1" hangingPunct="1">
              <a:spcBef>
                <a:spcPct val="50000"/>
              </a:spcBef>
            </a:pPr>
            <a:r>
              <a:rPr lang="mk-MK" altLang="en-US" sz="4000"/>
              <a:t>-цефчести и поврзани со зглобови </a:t>
            </a:r>
          </a:p>
          <a:p>
            <a:pPr eaLnBrk="1" hangingPunct="1">
              <a:spcBef>
                <a:spcPct val="50000"/>
              </a:spcBef>
            </a:pPr>
            <a:r>
              <a:rPr lang="mk-MK" altLang="en-US" sz="4000"/>
              <a:t>-плочести и поврзани со шевови</a:t>
            </a:r>
            <a:endParaRPr lang="en-GB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327</Words>
  <Application>Microsoft Office PowerPoint</Application>
  <PresentationFormat>On-screen Show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Раст на скелетот 1</vt:lpstr>
      <vt:lpstr>Што е скелет?</vt:lpstr>
      <vt:lpstr>Скелет е цврста рамка составена од коски.</vt:lpstr>
      <vt:lpstr>Што се коските?</vt:lpstr>
      <vt:lpstr>Како се групирани коските на скелетот?</vt:lpstr>
      <vt:lpstr>Колку коски има на телото на бебето а колку на телото на возрасен човек?</vt:lpstr>
      <vt:lpstr>Човечкиот скелет е составен од 206 коски, овој број е променлив во зависност од поединецот и возраста – новороденчињата имаат околу 270 коски од кои дел подоцна се спојуваат.  </vt:lpstr>
      <vt:lpstr>Која е функцијата на скелетот?</vt:lpstr>
      <vt:lpstr>Какви можат да бидат коскитеспоред формата? </vt:lpstr>
      <vt:lpstr>Што мислите  дали коските растат?</vt:lpstr>
      <vt:lpstr>Од сликте можеме да заклучиме дека коските растат.</vt:lpstr>
      <vt:lpstr>Како растат коските?</vt:lpstr>
      <vt:lpstr>На сликата е прикажан растот на една коска.</vt:lpstr>
      <vt:lpstr>Slide 14</vt:lpstr>
      <vt:lpstr>Значи како расте телото така растат и коските.</vt:lpstr>
      <vt:lpstr>Сега имате за задача да ја измерите должината на коските на една рака  и една нога на најниското и највисокото другарче во групата  според барањата во табелата.  </vt:lpstr>
      <vt:lpstr>Мерење на должина на коските-упатства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 на скелетот 1</dc:title>
  <dc:creator>-</dc:creator>
  <cp:lastModifiedBy>user</cp:lastModifiedBy>
  <cp:revision>9</cp:revision>
  <dcterms:created xsi:type="dcterms:W3CDTF">2016-03-20T19:32:04Z</dcterms:created>
  <dcterms:modified xsi:type="dcterms:W3CDTF">2020-03-16T20:29:52Z</dcterms:modified>
</cp:coreProperties>
</file>