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270" y="457439"/>
            <a:ext cx="7197726" cy="2421464"/>
          </a:xfrm>
        </p:spPr>
        <p:txBody>
          <a:bodyPr/>
          <a:lstStyle/>
          <a:p>
            <a:pPr algn="l"/>
            <a:r>
              <a:rPr lang="mk-MK" b="1" dirty="0"/>
              <a:t>Работен лист/ Повторување на темата Комбинаторика</a:t>
            </a:r>
            <a:r>
              <a:rPr lang="mk-MK" dirty="0"/>
              <a:t> 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dirty="0"/>
              <a:t>СОЕУ </a:t>
            </a:r>
            <a:r>
              <a:rPr lang="en-US" dirty="0"/>
              <a:t>“</a:t>
            </a:r>
            <a:r>
              <a:rPr lang="mk-MK" dirty="0"/>
              <a:t>Јане Сандански</a:t>
            </a:r>
            <a:r>
              <a:rPr lang="en-US" dirty="0"/>
              <a:t>”</a:t>
            </a:r>
            <a:r>
              <a:rPr lang="mk-MK" dirty="0"/>
              <a:t> Битола</a:t>
            </a:r>
            <a:endParaRPr lang="en-US" dirty="0" smtClean="0"/>
          </a:p>
          <a:p>
            <a:r>
              <a:rPr lang="en-US" dirty="0" err="1" smtClean="0"/>
              <a:t>Mатематика</a:t>
            </a:r>
            <a:r>
              <a:rPr lang="en-US" dirty="0" smtClean="0"/>
              <a:t>         III-4</a:t>
            </a:r>
          </a:p>
          <a:p>
            <a:r>
              <a:rPr lang="mk-MK" dirty="0"/>
              <a:t>наставник: Татијана Јовановска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63518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1" y="360609"/>
                <a:ext cx="10131425" cy="5430592"/>
              </a:xfrm>
            </p:spPr>
            <p:txBody>
              <a:bodyPr/>
              <a:lstStyle/>
              <a:p>
                <a:r>
                  <a:rPr lang="mk-MK" dirty="0">
                    <a:solidFill>
                      <a:srgbClr val="FFFF00"/>
                    </a:solidFill>
                  </a:rPr>
                  <a:t>1. Колкав е бројот на сите шестцифрени броеви со различни цифри во кои парните и непарните цифри доаѓаат наизменчно?</a:t>
                </a:r>
              </a:p>
              <a:p>
                <a:r>
                  <a:rPr lang="mk-MK" dirty="0">
                    <a:solidFill>
                      <a:srgbClr val="00B050"/>
                    </a:solidFill>
                  </a:rPr>
                  <a:t>Упатство</a:t>
                </a:r>
                <a:r>
                  <a:rPr lang="mk-MK" dirty="0"/>
                  <a:t>: Ако бројот почнува со непарна цифра, тогаш непарните цифри за прва, трета и петта позиција може да се изберат на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mk-MK" i="1"/>
                        </m:ctrlPr>
                      </m:sSubSupPr>
                      <m:e>
                        <m:r>
                          <a:rPr lang="mk-MK" i="1"/>
                          <m:t>𝑉</m:t>
                        </m:r>
                      </m:e>
                      <m:sub>
                        <m:r>
                          <a:rPr lang="mk-MK" i="1"/>
                          <m:t>5</m:t>
                        </m:r>
                      </m:sub>
                      <m:sup>
                        <m:r>
                          <a:rPr lang="mk-MK" i="1"/>
                          <m:t>3</m:t>
                        </m:r>
                      </m:sup>
                    </m:sSubSup>
                  </m:oMath>
                </a14:m>
                <a:r>
                  <a:rPr lang="mk-MK" dirty="0"/>
                  <a:t> начини, и на исто толку начини може да се изберат парни цифри за втора, четврта и шеста позиција. Ако бројот почнува со парна цифра, таа може да биде 2,4,6,8 (не може да почнува со 0), тогаш за третата и петтата цифра остануваат 4 цифри, значи третата и петтата позиција може да се пополнат на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mk-MK" i="1"/>
                        </m:ctrlPr>
                      </m:sSubSupPr>
                      <m:e>
                        <m:r>
                          <a:rPr lang="mk-MK" i="1"/>
                          <m:t>𝑉</m:t>
                        </m:r>
                      </m:e>
                      <m:sub>
                        <m:r>
                          <a:rPr lang="mk-MK" i="1"/>
                          <m:t>4</m:t>
                        </m:r>
                      </m:sub>
                      <m:sup>
                        <m:r>
                          <a:rPr lang="mk-MK" i="1"/>
                          <m:t>2</m:t>
                        </m:r>
                      </m:sup>
                    </m:sSubSup>
                  </m:oMath>
                </a14:m>
                <a:r>
                  <a:rPr lang="mk-MK" dirty="0"/>
                  <a:t>, а втора, четврта и шеста позиција на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mk-MK" i="1"/>
                        </m:ctrlPr>
                      </m:sSubSupPr>
                      <m:e>
                        <m:r>
                          <a:rPr lang="mk-MK" i="1"/>
                          <m:t>𝑉</m:t>
                        </m:r>
                      </m:e>
                      <m:sub>
                        <m:r>
                          <a:rPr lang="mk-MK" i="1"/>
                          <m:t>5</m:t>
                        </m:r>
                      </m:sub>
                      <m:sup>
                        <m:r>
                          <a:rPr lang="mk-MK" i="1"/>
                          <m:t>3</m:t>
                        </m:r>
                      </m:sup>
                    </m:sSubSup>
                  </m:oMath>
                </a14:m>
                <a:r>
                  <a:rPr lang="mk-MK" dirty="0"/>
                  <a:t> начини (бидејќи има на располагање 5 цифри-непарните и 3 позиции). Значи, вкупно на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mk-MK" i="1"/>
                        </m:ctrlPr>
                      </m:sSubSupPr>
                      <m:e>
                        <m:r>
                          <a:rPr lang="mk-MK" i="1"/>
                          <m:t>𝑉</m:t>
                        </m:r>
                      </m:e>
                      <m:sub>
                        <m:r>
                          <a:rPr lang="mk-MK" i="1"/>
                          <m:t>5</m:t>
                        </m:r>
                      </m:sub>
                      <m:sup>
                        <m:r>
                          <a:rPr lang="mk-MK" i="1"/>
                          <m:t>3</m:t>
                        </m:r>
                      </m:sup>
                    </m:sSubSup>
                    <m:sSubSup>
                      <m:sSubSupPr>
                        <m:ctrlPr>
                          <a:rPr lang="mk-MK" i="1"/>
                        </m:ctrlPr>
                      </m:sSubSupPr>
                      <m:e>
                        <m:r>
                          <a:rPr lang="mk-MK" i="1"/>
                          <m:t>𝑉</m:t>
                        </m:r>
                      </m:e>
                      <m:sub>
                        <m:r>
                          <a:rPr lang="mk-MK" i="1"/>
                          <m:t>5</m:t>
                        </m:r>
                      </m:sub>
                      <m:sup>
                        <m:r>
                          <a:rPr lang="mk-MK" i="1"/>
                          <m:t>3</m:t>
                        </m:r>
                      </m:sup>
                    </m:sSubSup>
                    <m:r>
                      <a:rPr lang="mk-MK" i="1"/>
                      <m:t>+4</m:t>
                    </m:r>
                    <m:r>
                      <a:rPr lang="mk-MK">
                        <a:sym typeface="Symbol" panose="05050102010706020507" pitchFamily="18" charset="2"/>
                      </a:rPr>
                      <m:t></m:t>
                    </m:r>
                    <m:r>
                      <a:rPr lang="mk-MK"/>
                      <m:t> </m:t>
                    </m:r>
                    <m:sSubSup>
                      <m:sSubSupPr>
                        <m:ctrlPr>
                          <a:rPr lang="mk-MK" i="1"/>
                        </m:ctrlPr>
                      </m:sSubSupPr>
                      <m:e>
                        <m:r>
                          <a:rPr lang="mk-MK" i="1"/>
                          <m:t>𝑉</m:t>
                        </m:r>
                      </m:e>
                      <m:sub>
                        <m:r>
                          <a:rPr lang="mk-MK" i="1"/>
                          <m:t>4</m:t>
                        </m:r>
                      </m:sub>
                      <m:sup>
                        <m:r>
                          <a:rPr lang="mk-MK" i="1"/>
                          <m:t>2</m:t>
                        </m:r>
                      </m:sup>
                    </m:sSubSup>
                    <m:r>
                      <a:rPr lang="mk-MK" i="1">
                        <a:sym typeface="Symbol" panose="05050102010706020507" pitchFamily="18" charset="2"/>
                      </a:rPr>
                      <m:t></m:t>
                    </m:r>
                    <m:r>
                      <a:rPr lang="mk-MK"/>
                      <m:t> </m:t>
                    </m:r>
                    <m:sSubSup>
                      <m:sSubSupPr>
                        <m:ctrlPr>
                          <a:rPr lang="mk-MK" i="1"/>
                        </m:ctrlPr>
                      </m:sSubSupPr>
                      <m:e>
                        <m:r>
                          <a:rPr lang="mk-MK" i="1"/>
                          <m:t>𝑉</m:t>
                        </m:r>
                      </m:e>
                      <m:sub>
                        <m:r>
                          <a:rPr lang="mk-MK" i="1"/>
                          <m:t>5</m:t>
                        </m:r>
                      </m:sub>
                      <m:sup>
                        <m:r>
                          <a:rPr lang="mk-MK" i="1"/>
                          <m:t>3</m:t>
                        </m:r>
                      </m:sup>
                    </m:sSubSup>
                  </m:oMath>
                </a14:m>
                <a:r>
                  <a:rPr lang="mk-MK" dirty="0"/>
                  <a:t>=6480</a:t>
                </a:r>
              </a:p>
              <a:p>
                <a:endParaRPr lang="mk-MK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1" y="360609"/>
                <a:ext cx="10131425" cy="5430592"/>
              </a:xfrm>
              <a:blipFill rotWithShape="0">
                <a:blip r:embed="rId2"/>
                <a:stretch>
                  <a:fillRect l="-421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26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43945"/>
            <a:ext cx="10131425" cy="5147256"/>
          </a:xfrm>
        </p:spPr>
        <p:txBody>
          <a:bodyPr/>
          <a:lstStyle/>
          <a:p>
            <a:r>
              <a:rPr lang="mk-MK" dirty="0">
                <a:solidFill>
                  <a:srgbClr val="FFC000"/>
                </a:solidFill>
              </a:rPr>
              <a:t>2. Колку шестцифрен броеви може да се формираат од цифрите 0,1,3, 5, 7, 8, 9?</a:t>
            </a:r>
          </a:p>
          <a:p>
            <a:r>
              <a:rPr lang="mk-MK" dirty="0"/>
              <a:t>Внимание: Броевите не смеат да започнуваат со 0</a:t>
            </a:r>
          </a:p>
          <a:p>
            <a:r>
              <a:rPr lang="mk-MK" dirty="0"/>
              <a:t>Решение: 4320</a:t>
            </a:r>
          </a:p>
          <a:p>
            <a:r>
              <a:rPr lang="mk-MK" dirty="0">
                <a:solidFill>
                  <a:srgbClr val="FFC000"/>
                </a:solidFill>
              </a:rPr>
              <a:t>3. Во автобус има 6 празни места. На колку начини може да седнат:</a:t>
            </a:r>
          </a:p>
          <a:p>
            <a:r>
              <a:rPr lang="mk-MK" dirty="0">
                <a:solidFill>
                  <a:srgbClr val="FFC000"/>
                </a:solidFill>
              </a:rPr>
              <a:t>а) 6 патници   б) двајца патници   в) 8 патници (2 секогаш стојат)</a:t>
            </a:r>
          </a:p>
          <a:p>
            <a:r>
              <a:rPr lang="mk-MK" dirty="0"/>
              <a:t>Решение: а)720   б) 30  в) 20160</a:t>
            </a:r>
          </a:p>
          <a:p>
            <a:r>
              <a:rPr lang="mk-MK" dirty="0">
                <a:solidFill>
                  <a:srgbClr val="FFC000"/>
                </a:solidFill>
              </a:rPr>
              <a:t>4. На колку начини 3 момчиња и 3 девојчиња може да се распоредат на 6 места во еден ред така што момчињата да седат на непарните позиции?</a:t>
            </a:r>
          </a:p>
          <a:p>
            <a:r>
              <a:rPr lang="mk-MK" dirty="0"/>
              <a:t>Решение: 36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1726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923" y="540913"/>
            <a:ext cx="10131425" cy="4881093"/>
          </a:xfrm>
        </p:spPr>
        <p:txBody>
          <a:bodyPr/>
          <a:lstStyle/>
          <a:p>
            <a:r>
              <a:rPr lang="mk-MK" dirty="0">
                <a:solidFill>
                  <a:srgbClr val="FFC000"/>
                </a:solidFill>
              </a:rPr>
              <a:t>5. Најди ја 52-та по ред пермутација од буквите на зборот КНИГА, ако почетната пермутација се добива со азбучно подредување на буквите од овој збор.</a:t>
            </a:r>
          </a:p>
          <a:p>
            <a:r>
              <a:rPr lang="mk-MK" dirty="0"/>
              <a:t>Решение: иганк</a:t>
            </a:r>
          </a:p>
          <a:p>
            <a:r>
              <a:rPr lang="mk-MK" dirty="0">
                <a:solidFill>
                  <a:srgbClr val="FFC000"/>
                </a:solidFill>
              </a:rPr>
              <a:t>6. Шест момчиња и шест девојчиња се номинирани за избор на мис и мистер на една матурска забава. На колку начини може да се избере мис, мистер и двајца придружници, ако придружниците може да бидат од кој било пол?</a:t>
            </a:r>
          </a:p>
          <a:p>
            <a:r>
              <a:rPr lang="mk-MK" dirty="0"/>
              <a:t>Решение:1620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mk-MK" dirty="0"/>
              <a:t>За какви било забелешки, прашања  конткат </a:t>
            </a:r>
          </a:p>
          <a:p>
            <a:r>
              <a:rPr lang="en-US" dirty="0">
                <a:solidFill>
                  <a:srgbClr val="C00000"/>
                </a:solidFill>
              </a:rPr>
              <a:t>jovanovska_tatijana@yahoo.com</a:t>
            </a:r>
            <a:endParaRPr lang="mk-MK" dirty="0">
              <a:solidFill>
                <a:srgbClr val="C00000"/>
              </a:solidFill>
            </a:endParaRPr>
          </a:p>
          <a:p>
            <a:endParaRPr lang="mk-MK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781657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6</TotalTime>
  <Words>255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Celestial</vt:lpstr>
      <vt:lpstr>Работен лист/ Повторување на темата Комбинаторика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Работен лист/ Повторување на темата Комбинаторика </dc:title>
  <dc:creator>Windows User</dc:creator>
  <cp:lastModifiedBy>Windows User</cp:lastModifiedBy>
  <cp:revision>1</cp:revision>
  <dcterms:created xsi:type="dcterms:W3CDTF">2020-03-20T19:32:55Z</dcterms:created>
  <dcterms:modified xsi:type="dcterms:W3CDTF">2020-03-20T19:39:41Z</dcterms:modified>
</cp:coreProperties>
</file>