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BA65336-5790-4DD1-96B0-603272AB12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833E28-3572-4248-ACD3-F2CBE507324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4EE4A-7D3A-4512-A2C8-51959FB0BD28}" type="slidenum">
              <a:rPr lang="en-GB"/>
              <a:pPr/>
              <a:t>1</a:t>
            </a:fld>
            <a:endParaRPr 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5F0D7-6AD3-4574-A9D6-C90C8B8D9FFD}" type="slidenum">
              <a:rPr lang="en-GB"/>
              <a:pPr/>
              <a:t>10</a:t>
            </a:fld>
            <a:endParaRPr lang="en-GB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20712-C234-46FF-BD55-D7F4DF67C5C4}" type="slidenum">
              <a:rPr lang="en-GB"/>
              <a:pPr/>
              <a:t>11</a:t>
            </a:fld>
            <a:endParaRPr lang="en-GB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40CBA-BB4E-4692-8643-0D94AC324203}" type="slidenum">
              <a:rPr lang="en-GB"/>
              <a:pPr/>
              <a:t>12</a:t>
            </a:fld>
            <a:endParaRPr lang="en-GB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BE24B-3D79-436A-A485-DFE8EB7D36C2}" type="slidenum">
              <a:rPr lang="en-GB"/>
              <a:pPr/>
              <a:t>13</a:t>
            </a:fld>
            <a:endParaRPr lang="en-GB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7381A0-C138-44BD-963D-8897ABA944A4}" type="slidenum">
              <a:rPr lang="en-GB"/>
              <a:pPr/>
              <a:t>14</a:t>
            </a:fld>
            <a:endParaRPr lang="en-GB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9761B-DC0B-4FB0-AD0D-023AB507394D}" type="slidenum">
              <a:rPr lang="en-GB"/>
              <a:pPr/>
              <a:t>15</a:t>
            </a:fld>
            <a:endParaRPr lang="en-GB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58B71-D4C7-47DB-A698-77CF663164CF}" type="slidenum">
              <a:rPr lang="en-GB"/>
              <a:pPr/>
              <a:t>2</a:t>
            </a:fld>
            <a:endParaRPr 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E0BD5-697E-40C7-A82E-56DE22E3FC5E}" type="slidenum">
              <a:rPr lang="en-GB"/>
              <a:pPr/>
              <a:t>3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89F6F-BD4C-4BB4-BFE5-99091F65E6A1}" type="slidenum">
              <a:rPr lang="en-GB"/>
              <a:pPr/>
              <a:t>4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63CAA-A380-46F8-8B82-AE5044BF062B}" type="slidenum">
              <a:rPr lang="en-GB"/>
              <a:pPr/>
              <a:t>5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833E1-D1F9-433B-B67F-255A0A9FBD5B}" type="slidenum">
              <a:rPr lang="en-GB"/>
              <a:pPr/>
              <a:t>6</a:t>
            </a:fld>
            <a:endParaRPr lang="en-GB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11F15-CA0E-4534-A378-C486D2109EA7}" type="slidenum">
              <a:rPr lang="en-GB"/>
              <a:pPr/>
              <a:t>7</a:t>
            </a:fld>
            <a:endParaRPr 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779FB4-4921-4483-85D3-B14BEC923F91}" type="slidenum">
              <a:rPr lang="en-GB"/>
              <a:pPr/>
              <a:t>8</a:t>
            </a:fld>
            <a:endParaRPr lang="en-GB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EBEE3-E2E8-4373-AF78-FD6A5DA37DE5}" type="slidenum">
              <a:rPr lang="en-GB"/>
              <a:pPr/>
              <a:t>9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A0C746A-03C6-4AF2-9DF4-DC60D5D242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5555-966B-4755-AE42-825F4017C5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8E673-4BDB-4D18-A8FE-A5F13E5163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4EA17-9E5F-41E0-B020-7B7B5C88D2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756BC-A963-4106-B6BF-314667076B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DBEF1-2D50-4B77-9C91-BE57A86CA0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70D05-E3DA-4250-84B7-2E378BC85E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E7B8D-5AEC-43C6-AD24-13D65E6042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BD31F-307E-40B4-A928-F2CA76E765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67FB-69B5-40DD-ACA8-52B0A5DF5D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C49CA-D299-4382-8748-E02E98453E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C3AEE8E-7984-4324-A939-119447305F33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20938"/>
            <a:ext cx="7772400" cy="1828800"/>
          </a:xfrm>
        </p:spPr>
        <p:txBody>
          <a:bodyPr/>
          <a:lstStyle/>
          <a:p>
            <a:r>
              <a:rPr lang="mk-MK" sz="6000" b="1">
                <a:solidFill>
                  <a:srgbClr val="001414"/>
                </a:solidFill>
                <a:effectLst/>
              </a:rPr>
              <a:t>Разловечко востание</a:t>
            </a:r>
            <a:endParaRPr lang="en-GB" sz="6000" b="1">
              <a:solidFill>
                <a:srgbClr val="001414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r>
              <a:rPr lang="en-GB" sz="2800">
                <a:solidFill>
                  <a:srgbClr val="001414"/>
                </a:solidFill>
              </a:rPr>
              <a:t>Од </a:t>
            </a:r>
            <a:r>
              <a:rPr lang="mk-MK" sz="2800">
                <a:solidFill>
                  <a:srgbClr val="001414"/>
                </a:solidFill>
              </a:rPr>
              <a:t>Разловци</a:t>
            </a:r>
            <a:r>
              <a:rPr lang="en-GB" sz="2800">
                <a:solidFill>
                  <a:srgbClr val="001414"/>
                </a:solidFill>
              </a:rPr>
              <a:t> четата на делумно закрепнатиот Димитар Беровски продолжила кон </a:t>
            </a:r>
            <a:r>
              <a:rPr lang="mk-MK" sz="2800">
                <a:solidFill>
                  <a:srgbClr val="001414"/>
                </a:solidFill>
              </a:rPr>
              <a:t>Кочанско</a:t>
            </a:r>
            <a:r>
              <a:rPr lang="en-GB" sz="2800">
                <a:solidFill>
                  <a:srgbClr val="001414"/>
                </a:solidFill>
              </a:rPr>
              <a:t>. Откако ги победила </a:t>
            </a:r>
            <a:r>
              <a:rPr lang="mk-MK" sz="2800">
                <a:solidFill>
                  <a:srgbClr val="001414"/>
                </a:solidFill>
              </a:rPr>
              <a:t>Турците</a:t>
            </a:r>
            <a:r>
              <a:rPr lang="en-GB" sz="2800">
                <a:solidFill>
                  <a:srgbClr val="001414"/>
                </a:solidFill>
              </a:rPr>
              <a:t> во </a:t>
            </a:r>
            <a:r>
              <a:rPr lang="mk-MK" sz="2800">
                <a:solidFill>
                  <a:srgbClr val="001414"/>
                </a:solidFill>
              </a:rPr>
              <a:t>Лаки, </a:t>
            </a:r>
            <a:r>
              <a:rPr lang="en-GB" sz="2800">
                <a:solidFill>
                  <a:srgbClr val="001414"/>
                </a:solidFill>
              </a:rPr>
              <a:t>четата тргнала кон селото </a:t>
            </a:r>
            <a:r>
              <a:rPr lang="mk-MK" sz="2800">
                <a:solidFill>
                  <a:srgbClr val="001414"/>
                </a:solidFill>
              </a:rPr>
              <a:t>Смилјанци</a:t>
            </a:r>
            <a:r>
              <a:rPr lang="en-GB" sz="2800">
                <a:solidFill>
                  <a:srgbClr val="001414"/>
                </a:solidFill>
              </a:rPr>
              <a:t>, </a:t>
            </a:r>
            <a:r>
              <a:rPr lang="mk-MK" sz="2800">
                <a:solidFill>
                  <a:srgbClr val="001414"/>
                </a:solidFill>
              </a:rPr>
              <a:t>Радовишко</a:t>
            </a:r>
            <a:r>
              <a:rPr lang="en-GB" sz="2800">
                <a:solidFill>
                  <a:srgbClr val="001414"/>
                </a:solidFill>
              </a:rPr>
              <a:t> каде од порано имало складирано оружје.</a:t>
            </a:r>
          </a:p>
          <a:p>
            <a:r>
              <a:rPr lang="en-GB" sz="2800">
                <a:solidFill>
                  <a:srgbClr val="001414"/>
                </a:solidFill>
              </a:rPr>
              <a:t>Меѓутоа во </a:t>
            </a:r>
            <a:r>
              <a:rPr lang="mk-MK" sz="2800">
                <a:solidFill>
                  <a:srgbClr val="001414"/>
                </a:solidFill>
              </a:rPr>
              <a:t>Смилјанци</a:t>
            </a:r>
            <a:r>
              <a:rPr lang="en-GB" sz="2800">
                <a:solidFill>
                  <a:srgbClr val="001414"/>
                </a:solidFill>
              </a:rPr>
              <a:t> дошло до предавство од месниот полјак во </a:t>
            </a:r>
            <a:r>
              <a:rPr lang="mk-MK" sz="2800">
                <a:solidFill>
                  <a:srgbClr val="001414"/>
                </a:solidFill>
              </a:rPr>
              <a:t>Радовиш</a:t>
            </a:r>
            <a:r>
              <a:rPr lang="en-GB" sz="2800">
                <a:solidFill>
                  <a:srgbClr val="001414"/>
                </a:solidFill>
              </a:rPr>
              <a:t>, такашто и тука турскиот аскер брзо реагирал и востаниците доживеале неуспех.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>
                <a:solidFill>
                  <a:srgbClr val="001414"/>
                </a:solidFill>
              </a:rPr>
              <a:t>Значењето и причините за неуспехот на востанието</a:t>
            </a:r>
            <a:endParaRPr lang="en-GB" sz="4000">
              <a:solidFill>
                <a:srgbClr val="001414"/>
              </a:solidFill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2743200"/>
            <a:ext cx="8229600" cy="3494088"/>
          </a:xfrm>
        </p:spPr>
        <p:txBody>
          <a:bodyPr/>
          <a:lstStyle/>
          <a:p>
            <a:r>
              <a:rPr lang="en-GB" sz="2800">
                <a:solidFill>
                  <a:srgbClr val="001414"/>
                </a:solidFill>
              </a:rPr>
              <a:t>Причините за неуспехот на востанието главно лежат во неговото предвремено избувнување и незавршените подготовки. Ранувањето на водачот на востанието делувало негативно на текот на востанието.</a:t>
            </a:r>
            <a:r>
              <a:rPr lang="en-GB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9" grpId="0"/>
      <p:bldP spid="1105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765175"/>
            <a:ext cx="8147050" cy="1871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solidFill>
                  <a:srgbClr val="001414"/>
                </a:solidFill>
              </a:rPr>
              <a:t>Востаниците не успеале да се координираат и поврзат со организираните востанички формации во Источна Македонија. Од друга страна, месните турски власти мошне брзо реагирале и го задушиле востанието уште на самиот почеток.</a:t>
            </a:r>
            <a:r>
              <a:rPr lang="en-GB">
                <a:solidFill>
                  <a:srgbClr val="001414"/>
                </a:solidFill>
              </a:rPr>
              <a:t> </a:t>
            </a:r>
          </a:p>
        </p:txBody>
      </p:sp>
      <p:pic>
        <p:nvPicPr>
          <p:cNvPr id="113675" name="Picture 11" descr="4038425914_6830103983_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068638"/>
            <a:ext cx="5184775" cy="33321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475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err="1">
                <a:solidFill>
                  <a:srgbClr val="001414"/>
                </a:solidFill>
              </a:rPr>
              <a:t>Разловечкото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востание</a:t>
            </a:r>
            <a:r>
              <a:rPr lang="en-GB" sz="2800" dirty="0">
                <a:solidFill>
                  <a:srgbClr val="001414"/>
                </a:solidFill>
              </a:rPr>
              <a:t>, и </a:t>
            </a:r>
            <a:r>
              <a:rPr lang="en-GB" sz="2800" dirty="0" err="1">
                <a:solidFill>
                  <a:srgbClr val="001414"/>
                </a:solidFill>
              </a:rPr>
              <a:t>покрај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неговото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брзо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пропаѓање</a:t>
            </a:r>
            <a:r>
              <a:rPr lang="en-GB" sz="2800" dirty="0">
                <a:solidFill>
                  <a:srgbClr val="001414"/>
                </a:solidFill>
              </a:rPr>
              <a:t>, е </a:t>
            </a:r>
            <a:r>
              <a:rPr lang="en-GB" sz="2800" dirty="0" err="1">
                <a:solidFill>
                  <a:srgbClr val="001414"/>
                </a:solidFill>
              </a:rPr>
              <a:t>од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особено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значење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за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историјата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на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македонскиот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народ</a:t>
            </a:r>
            <a:r>
              <a:rPr lang="en-GB" sz="2800" dirty="0">
                <a:solidFill>
                  <a:srgbClr val="001414"/>
                </a:solidFill>
              </a:rPr>
              <a:t>. </a:t>
            </a:r>
            <a:r>
              <a:rPr lang="en-GB" sz="2800" dirty="0" err="1">
                <a:solidFill>
                  <a:srgbClr val="001414"/>
                </a:solidFill>
              </a:rPr>
              <a:t>Востанието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самостојно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го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организирала</a:t>
            </a:r>
            <a:r>
              <a:rPr lang="en-GB" sz="2800" dirty="0">
                <a:solidFill>
                  <a:srgbClr val="001414"/>
                </a:solidFill>
              </a:rPr>
              <a:t>, </a:t>
            </a:r>
            <a:r>
              <a:rPr lang="en-GB" sz="2800" dirty="0" err="1">
                <a:solidFill>
                  <a:srgbClr val="001414"/>
                </a:solidFill>
              </a:rPr>
              <a:t>материјално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го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издржувала</a:t>
            </a:r>
            <a:r>
              <a:rPr lang="en-GB" sz="2800" dirty="0">
                <a:solidFill>
                  <a:srgbClr val="001414"/>
                </a:solidFill>
              </a:rPr>
              <a:t> и </a:t>
            </a:r>
            <a:r>
              <a:rPr lang="en-GB" sz="2800" dirty="0" err="1">
                <a:solidFill>
                  <a:srgbClr val="001414"/>
                </a:solidFill>
              </a:rPr>
              <a:t>го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извела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македонската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световна</a:t>
            </a:r>
            <a:r>
              <a:rPr lang="en-GB" sz="2800" dirty="0">
                <a:solidFill>
                  <a:srgbClr val="001414"/>
                </a:solidFill>
              </a:rPr>
              <a:t> и </a:t>
            </a:r>
            <a:r>
              <a:rPr lang="en-GB" sz="2800" dirty="0" err="1">
                <a:solidFill>
                  <a:srgbClr val="001414"/>
                </a:solidFill>
              </a:rPr>
              <a:t>духовна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интелигенција</a:t>
            </a:r>
            <a:r>
              <a:rPr lang="en-GB" sz="2800" dirty="0">
                <a:solidFill>
                  <a:srgbClr val="001414"/>
                </a:solidFill>
              </a:rPr>
              <a:t>, </a:t>
            </a:r>
            <a:r>
              <a:rPr lang="en-GB" sz="2800" dirty="0" err="1">
                <a:solidFill>
                  <a:srgbClr val="001414"/>
                </a:solidFill>
              </a:rPr>
              <a:t>со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масовно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учество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на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селанството</a:t>
            </a:r>
            <a:r>
              <a:rPr lang="en-GB" sz="2800" dirty="0">
                <a:solidFill>
                  <a:srgbClr val="001414"/>
                </a:solidFill>
              </a:rPr>
              <a:t>. </a:t>
            </a:r>
            <a:r>
              <a:rPr lang="mk-MK" sz="2800" dirty="0">
                <a:solidFill>
                  <a:srgbClr val="001414"/>
                </a:solidFill>
              </a:rPr>
              <a:t>По востанието македонскиот народ бил изложен на </a:t>
            </a:r>
            <a:r>
              <a:rPr lang="mk-MK" sz="2800" dirty="0" smtClean="0">
                <a:solidFill>
                  <a:srgbClr val="001414"/>
                </a:solidFill>
              </a:rPr>
              <a:t>невиден </a:t>
            </a:r>
            <a:r>
              <a:rPr lang="mk-MK" sz="2800" dirty="0">
                <a:solidFill>
                  <a:srgbClr val="001414"/>
                </a:solidFill>
              </a:rPr>
              <a:t>терор. </a:t>
            </a:r>
            <a:endParaRPr lang="en-GB" sz="2800" dirty="0">
              <a:solidFill>
                <a:srgbClr val="001414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038600" cy="3962400"/>
          </a:xfrm>
        </p:spPr>
        <p:txBody>
          <a:bodyPr/>
          <a:lstStyle/>
          <a:p>
            <a:r>
              <a:rPr lang="mk-MK">
                <a:solidFill>
                  <a:srgbClr val="001414"/>
                </a:solidFill>
              </a:rPr>
              <a:t>Стотици луѓе беа уапсени и испратени на заточение, а голем број семејства и поединци емигрираа во странство</a:t>
            </a:r>
            <a:endParaRPr lang="en-GB">
              <a:solidFill>
                <a:srgbClr val="001414"/>
              </a:solidFill>
            </a:endParaRPr>
          </a:p>
          <a:p>
            <a:endParaRPr lang="en-GB"/>
          </a:p>
        </p:txBody>
      </p:sp>
      <p:pic>
        <p:nvPicPr>
          <p:cNvPr id="120839" name="Picture 7" descr="150px-Atanas_Teshovski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1628775"/>
            <a:ext cx="2462212" cy="37750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mk-MK">
                <a:solidFill>
                  <a:srgbClr val="001414"/>
                </a:solidFill>
                <a:effectLst/>
              </a:rPr>
              <a:t>   Разловечкото востание е востание на македонскиот народ</a:t>
            </a:r>
            <a:r>
              <a:rPr lang="en-GB">
                <a:solidFill>
                  <a:srgbClr val="001414"/>
                </a:solidFill>
                <a:effectLst/>
              </a:rPr>
              <a:t> </a:t>
            </a:r>
            <a:r>
              <a:rPr lang="mk-MK">
                <a:solidFill>
                  <a:srgbClr val="001414"/>
                </a:solidFill>
                <a:effectLst/>
              </a:rPr>
              <a:t>против</a:t>
            </a:r>
            <a:r>
              <a:rPr lang="en-GB">
                <a:solidFill>
                  <a:srgbClr val="001414"/>
                </a:solidFill>
                <a:effectLst/>
              </a:rPr>
              <a:t> </a:t>
            </a:r>
            <a:r>
              <a:rPr lang="mk-MK">
                <a:solidFill>
                  <a:srgbClr val="001414"/>
                </a:solidFill>
                <a:effectLst/>
              </a:rPr>
              <a:t>Османлиската</a:t>
            </a:r>
            <a:r>
              <a:rPr lang="en-GB">
                <a:solidFill>
                  <a:srgbClr val="001414"/>
                </a:solidFill>
                <a:effectLst/>
              </a:rPr>
              <a:t> </a:t>
            </a:r>
            <a:r>
              <a:rPr lang="mk-MK">
                <a:solidFill>
                  <a:srgbClr val="001414"/>
                </a:solidFill>
                <a:effectLst/>
              </a:rPr>
              <a:t>Империја</a:t>
            </a:r>
            <a:r>
              <a:rPr lang="en-GB">
                <a:solidFill>
                  <a:srgbClr val="001414"/>
                </a:solidFill>
                <a:effectLst/>
              </a:rPr>
              <a:t>, </a:t>
            </a:r>
            <a:r>
              <a:rPr lang="mk-MK">
                <a:solidFill>
                  <a:srgbClr val="001414"/>
                </a:solidFill>
                <a:effectLst/>
              </a:rPr>
              <a:t>од</a:t>
            </a:r>
            <a:r>
              <a:rPr lang="en-GB">
                <a:solidFill>
                  <a:srgbClr val="001414"/>
                </a:solidFill>
                <a:effectLst/>
              </a:rPr>
              <a:t> </a:t>
            </a:r>
            <a:r>
              <a:rPr lang="mk-MK">
                <a:solidFill>
                  <a:srgbClr val="001414"/>
                </a:solidFill>
                <a:effectLst/>
              </a:rPr>
              <a:t>1876</a:t>
            </a:r>
            <a:r>
              <a:rPr lang="en-GB">
                <a:solidFill>
                  <a:srgbClr val="001414"/>
                </a:solidFill>
                <a:effectLst/>
              </a:rPr>
              <a:t> </a:t>
            </a:r>
            <a:r>
              <a:rPr lang="mk-MK">
                <a:solidFill>
                  <a:srgbClr val="001414"/>
                </a:solidFill>
                <a:effectLst/>
              </a:rPr>
              <a:t>година во Источна Македонија</a:t>
            </a:r>
            <a:r>
              <a:rPr lang="en-GB">
                <a:solidFill>
                  <a:srgbClr val="001414"/>
                </a:solidFill>
                <a:effectLst/>
              </a:rPr>
              <a:t>, </a:t>
            </a:r>
            <a:r>
              <a:rPr lang="mk-MK">
                <a:solidFill>
                  <a:srgbClr val="001414"/>
                </a:solidFill>
                <a:effectLst/>
              </a:rPr>
              <a:t>со центар во селото</a:t>
            </a:r>
            <a:r>
              <a:rPr lang="en-GB">
                <a:solidFill>
                  <a:srgbClr val="001414"/>
                </a:solidFill>
                <a:effectLst/>
              </a:rPr>
              <a:t> </a:t>
            </a:r>
            <a:r>
              <a:rPr lang="mk-MK">
                <a:solidFill>
                  <a:srgbClr val="001414"/>
                </a:solidFill>
                <a:effectLst/>
              </a:rPr>
              <a:t>Разловци.</a:t>
            </a:r>
            <a:r>
              <a:rPr lang="en-GB">
                <a:solidFill>
                  <a:srgbClr val="001414"/>
                </a:solidFill>
                <a:effectLst/>
              </a:rPr>
              <a:t> </a:t>
            </a:r>
            <a:r>
              <a:rPr lang="en-GB"/>
              <a:t> </a:t>
            </a:r>
            <a:endParaRPr lang="mk-MK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/>
          </a:p>
        </p:txBody>
      </p:sp>
      <p:pic>
        <p:nvPicPr>
          <p:cNvPr id="73732" name="Picture 4" descr="Разловечко воста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57338"/>
            <a:ext cx="3960813" cy="388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>
                <a:solidFill>
                  <a:srgbClr val="001414"/>
                </a:solidFill>
              </a:rPr>
              <a:t>Причини за востанието</a:t>
            </a:r>
            <a:br>
              <a:rPr lang="mk-MK" sz="4000">
                <a:solidFill>
                  <a:srgbClr val="001414"/>
                </a:solidFill>
              </a:rPr>
            </a:br>
            <a:endParaRPr lang="en-GB" sz="4000">
              <a:solidFill>
                <a:srgbClr val="001414"/>
              </a:solidFill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114800"/>
          </a:xfrm>
        </p:spPr>
        <p:txBody>
          <a:bodyPr/>
          <a:lstStyle/>
          <a:p>
            <a:r>
              <a:rPr lang="mk-MK">
                <a:solidFill>
                  <a:srgbClr val="001414"/>
                </a:solidFill>
              </a:rPr>
              <a:t>Во втората половина на </a:t>
            </a:r>
            <a:r>
              <a:rPr lang="en-US">
                <a:solidFill>
                  <a:srgbClr val="001414"/>
                </a:solidFill>
              </a:rPr>
              <a:t>XIX</a:t>
            </a:r>
            <a:r>
              <a:rPr lang="mk-MK">
                <a:solidFill>
                  <a:srgbClr val="001414"/>
                </a:solidFill>
              </a:rPr>
              <a:t> век на Османлиската империја западнала во тешка опшествено - економска криза.</a:t>
            </a:r>
          </a:p>
          <a:p>
            <a:r>
              <a:rPr lang="mk-MK">
                <a:solidFill>
                  <a:srgbClr val="001414"/>
                </a:solidFill>
              </a:rPr>
              <a:t>Таквата состојба непосредно влијаела за </a:t>
            </a:r>
            <a:r>
              <a:rPr lang="mk-MK" sz="2800">
                <a:solidFill>
                  <a:srgbClr val="001414"/>
                </a:solidFill>
              </a:rPr>
              <a:t>влошување на положбата на сите народи на Балканот што останале во нејзин состав.</a:t>
            </a:r>
            <a:r>
              <a:rPr lang="en-GB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4537075" cy="5759450"/>
          </a:xfrm>
        </p:spPr>
        <p:txBody>
          <a:bodyPr/>
          <a:lstStyle/>
          <a:p>
            <a:r>
              <a:rPr lang="mk-MK">
                <a:solidFill>
                  <a:srgbClr val="001414"/>
                </a:solidFill>
              </a:rPr>
              <a:t>Злосторствата и грабежите на разбојничките банди беа причина за несигурноста за животот и имотот на македонското население. Ослободителните стремежи на македонскиот народ беа охраберени и од востанијата во Босна и Херцеговина и Бугарија</a:t>
            </a:r>
            <a:endParaRPr lang="en-GB">
              <a:solidFill>
                <a:srgbClr val="001414"/>
              </a:solidFill>
            </a:endParaRPr>
          </a:p>
        </p:txBody>
      </p:sp>
      <p:pic>
        <p:nvPicPr>
          <p:cNvPr id="81928" name="Picture 8" descr="images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68413"/>
            <a:ext cx="4392613" cy="345598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 sz="4000">
                <a:solidFill>
                  <a:srgbClr val="001414"/>
                </a:solidFill>
              </a:rPr>
              <a:t>Подготовки на востанието</a:t>
            </a:r>
            <a:br>
              <a:rPr lang="mk-MK" sz="4000">
                <a:solidFill>
                  <a:srgbClr val="001414"/>
                </a:solidFill>
              </a:rPr>
            </a:br>
            <a:endParaRPr lang="en-GB" sz="4000">
              <a:solidFill>
                <a:srgbClr val="001414"/>
              </a:solidFill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114800"/>
          </a:xfrm>
        </p:spPr>
        <p:txBody>
          <a:bodyPr/>
          <a:lstStyle/>
          <a:p>
            <a:r>
              <a:rPr lang="en-GB" sz="2800" dirty="0" err="1">
                <a:solidFill>
                  <a:srgbClr val="001414"/>
                </a:solidFill>
              </a:rPr>
              <a:t>Главен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иницијатор</a:t>
            </a:r>
            <a:r>
              <a:rPr lang="en-GB" sz="2800" dirty="0">
                <a:solidFill>
                  <a:srgbClr val="001414"/>
                </a:solidFill>
              </a:rPr>
              <a:t> и </a:t>
            </a:r>
            <a:r>
              <a:rPr lang="en-GB" sz="2800" dirty="0" err="1">
                <a:solidFill>
                  <a:srgbClr val="001414"/>
                </a:solidFill>
              </a:rPr>
              <a:t>организатор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на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востанието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бил</a:t>
            </a:r>
            <a:r>
              <a:rPr lang="en-GB" sz="2800" dirty="0">
                <a:solidFill>
                  <a:srgbClr val="001414"/>
                </a:solidFill>
              </a:rPr>
              <a:t> </a:t>
            </a:r>
            <a:r>
              <a:rPr lang="mk-MK" sz="2800" dirty="0">
                <a:solidFill>
                  <a:srgbClr val="001414"/>
                </a:solidFill>
              </a:rPr>
              <a:t>Димитар Поп Георгиев Беровски</a:t>
            </a:r>
            <a:r>
              <a:rPr lang="en-GB" sz="2800" dirty="0">
                <a:solidFill>
                  <a:srgbClr val="001414"/>
                </a:solidFill>
              </a:rPr>
              <a:t> (</a:t>
            </a:r>
            <a:r>
              <a:rPr lang="mk-MK" sz="2800" dirty="0">
                <a:solidFill>
                  <a:srgbClr val="001414"/>
                </a:solidFill>
              </a:rPr>
              <a:t>1840 – 1907 </a:t>
            </a:r>
            <a:r>
              <a:rPr lang="en-GB" sz="2800" dirty="0">
                <a:solidFill>
                  <a:srgbClr val="001414"/>
                </a:solidFill>
              </a:rPr>
              <a:t>г.) </a:t>
            </a:r>
            <a:r>
              <a:rPr lang="en-GB" sz="2800">
                <a:solidFill>
                  <a:srgbClr val="001414"/>
                </a:solidFill>
              </a:rPr>
              <a:t>и  </a:t>
            </a:r>
            <a:r>
              <a:rPr lang="mk-MK" sz="2800" dirty="0">
                <a:solidFill>
                  <a:srgbClr val="001414"/>
                </a:solidFill>
              </a:rPr>
              <a:t>Поп Стојан</a:t>
            </a:r>
            <a:r>
              <a:rPr lang="en-GB" sz="2800" dirty="0">
                <a:solidFill>
                  <a:srgbClr val="001414"/>
                </a:solidFill>
              </a:rPr>
              <a:t> </a:t>
            </a:r>
            <a:r>
              <a:rPr lang="en-GB" sz="2800" dirty="0" err="1">
                <a:solidFill>
                  <a:srgbClr val="001414"/>
                </a:solidFill>
              </a:rPr>
              <a:t>од</a:t>
            </a:r>
            <a:r>
              <a:rPr lang="en-GB" sz="2800" dirty="0">
                <a:solidFill>
                  <a:srgbClr val="001414"/>
                </a:solidFill>
              </a:rPr>
              <a:t> </a:t>
            </a:r>
            <a:r>
              <a:rPr lang="mk-MK" sz="2800" dirty="0">
                <a:solidFill>
                  <a:srgbClr val="001414"/>
                </a:solidFill>
              </a:rPr>
              <a:t>Разловци</a:t>
            </a:r>
            <a:r>
              <a:rPr lang="en-GB" sz="2800" dirty="0">
                <a:solidFill>
                  <a:srgbClr val="001414"/>
                </a:solidFill>
              </a:rPr>
              <a:t>.</a:t>
            </a:r>
          </a:p>
          <a:p>
            <a:r>
              <a:rPr lang="en-GB" sz="2800" dirty="0" err="1">
                <a:solidFill>
                  <a:srgbClr val="001414"/>
                </a:solidFill>
              </a:rPr>
              <a:t>Димитар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Беровски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се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школувал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во</a:t>
            </a:r>
            <a:r>
              <a:rPr lang="en-GB" sz="2800" dirty="0">
                <a:solidFill>
                  <a:srgbClr val="001414"/>
                </a:solidFill>
              </a:rPr>
              <a:t> </a:t>
            </a:r>
            <a:r>
              <a:rPr lang="mk-MK" sz="2800" dirty="0">
                <a:solidFill>
                  <a:srgbClr val="001414"/>
                </a:solidFill>
              </a:rPr>
              <a:t>Русија</a:t>
            </a:r>
            <a:r>
              <a:rPr lang="en-GB" sz="2800" dirty="0">
                <a:solidFill>
                  <a:srgbClr val="001414"/>
                </a:solidFill>
              </a:rPr>
              <a:t> и </a:t>
            </a:r>
            <a:r>
              <a:rPr lang="en-GB" sz="2800" dirty="0" err="1">
                <a:solidFill>
                  <a:srgbClr val="001414"/>
                </a:solidFill>
              </a:rPr>
              <a:t>во</a:t>
            </a:r>
            <a:r>
              <a:rPr lang="en-GB" sz="2800" dirty="0">
                <a:solidFill>
                  <a:srgbClr val="001414"/>
                </a:solidFill>
              </a:rPr>
              <a:t> </a:t>
            </a:r>
            <a:r>
              <a:rPr lang="mk-MK" sz="2800" dirty="0">
                <a:solidFill>
                  <a:srgbClr val="001414"/>
                </a:solidFill>
              </a:rPr>
              <a:t>Белград </a:t>
            </a:r>
            <a:r>
              <a:rPr lang="en-GB" sz="2800" dirty="0">
                <a:solidFill>
                  <a:srgbClr val="001414"/>
                </a:solidFill>
              </a:rPr>
              <a:t>, </a:t>
            </a:r>
            <a:r>
              <a:rPr lang="mk-MK" sz="2800" dirty="0">
                <a:solidFill>
                  <a:srgbClr val="001414"/>
                </a:solidFill>
              </a:rPr>
              <a:t>Србија</a:t>
            </a:r>
            <a:r>
              <a:rPr lang="en-GB" sz="2800" dirty="0">
                <a:solidFill>
                  <a:srgbClr val="001414"/>
                </a:solidFill>
              </a:rPr>
              <a:t>, а </a:t>
            </a:r>
            <a:r>
              <a:rPr lang="en-GB" sz="2800" dirty="0" err="1">
                <a:solidFill>
                  <a:srgbClr val="001414"/>
                </a:solidFill>
              </a:rPr>
              <a:t>потоа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се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вратил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во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Разловци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каде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станал</a:t>
            </a:r>
            <a:r>
              <a:rPr lang="en-GB" sz="2800" dirty="0">
                <a:solidFill>
                  <a:srgbClr val="001414"/>
                </a:solidFill>
              </a:rPr>
              <a:t> </a:t>
            </a:r>
            <a:r>
              <a:rPr lang="en-GB" sz="2800" dirty="0" err="1">
                <a:solidFill>
                  <a:srgbClr val="001414"/>
                </a:solidFill>
              </a:rPr>
              <a:t>учител</a:t>
            </a:r>
            <a:r>
              <a:rPr lang="en-GB" sz="2800" dirty="0">
                <a:solidFill>
                  <a:srgbClr val="001414"/>
                </a:solidFill>
              </a:rPr>
              <a:t>.</a:t>
            </a:r>
            <a:endParaRPr lang="mk-MK" sz="2800" dirty="0">
              <a:solidFill>
                <a:srgbClr val="001414"/>
              </a:solidFill>
            </a:endParaRPr>
          </a:p>
          <a:p>
            <a:endParaRPr lang="en-GB" sz="2800" dirty="0">
              <a:solidFill>
                <a:srgbClr val="001414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908050"/>
            <a:ext cx="4038600" cy="5691188"/>
          </a:xfrm>
        </p:spPr>
        <p:txBody>
          <a:bodyPr/>
          <a:lstStyle/>
          <a:p>
            <a:r>
              <a:rPr lang="en-GB">
                <a:solidFill>
                  <a:srgbClr val="001414"/>
                </a:solidFill>
              </a:rPr>
              <a:t>Како учител, заедно со своите браќа зел учество во борбата што ја водела младата македонска </a:t>
            </a:r>
            <a:r>
              <a:rPr lang="mk-MK">
                <a:solidFill>
                  <a:srgbClr val="001414"/>
                </a:solidFill>
              </a:rPr>
              <a:t>буржуазија</a:t>
            </a:r>
            <a:r>
              <a:rPr lang="en-GB">
                <a:solidFill>
                  <a:srgbClr val="001414"/>
                </a:solidFill>
              </a:rPr>
              <a:t> против грчкото духовништво, а за своја црква и училишта. Но з</a:t>
            </a:r>
            <a:r>
              <a:rPr lang="mk-MK">
                <a:solidFill>
                  <a:srgbClr val="001414"/>
                </a:solidFill>
              </a:rPr>
              <a:t>а</a:t>
            </a:r>
            <a:r>
              <a:rPr lang="en-GB">
                <a:solidFill>
                  <a:srgbClr val="001414"/>
                </a:solidFill>
              </a:rPr>
              <a:t>тоа бил осуден и лежел во затвор.</a:t>
            </a:r>
          </a:p>
        </p:txBody>
      </p:sp>
      <p:pic>
        <p:nvPicPr>
          <p:cNvPr id="95245" name="Picture 13" descr="berovsk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412875"/>
            <a:ext cx="2435225" cy="4210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91513" cy="5688013"/>
          </a:xfrm>
        </p:spPr>
        <p:txBody>
          <a:bodyPr/>
          <a:lstStyle/>
          <a:p>
            <a:r>
              <a:rPr lang="en-GB" sz="2800">
                <a:solidFill>
                  <a:srgbClr val="001414"/>
                </a:solidFill>
              </a:rPr>
              <a:t>Затоа направил план за кревање востание во Македонија. За таа цел, во 1875 г. заминал во </a:t>
            </a:r>
            <a:r>
              <a:rPr lang="mk-MK" sz="2800">
                <a:solidFill>
                  <a:srgbClr val="001414"/>
                </a:solidFill>
              </a:rPr>
              <a:t>Солун</a:t>
            </a:r>
            <a:r>
              <a:rPr lang="en-GB" sz="2800">
                <a:solidFill>
                  <a:srgbClr val="001414"/>
                </a:solidFill>
              </a:rPr>
              <a:t>, каде формирал таен кружок околу здружението "</a:t>
            </a:r>
            <a:r>
              <a:rPr lang="en-GB" sz="2800" i="1">
                <a:solidFill>
                  <a:srgbClr val="001414"/>
                </a:solidFill>
              </a:rPr>
              <a:t>Бугарска зора</a:t>
            </a:r>
            <a:r>
              <a:rPr lang="en-US" sz="2800">
                <a:solidFill>
                  <a:srgbClr val="001414"/>
                </a:solidFill>
              </a:rPr>
              <a:t>” </a:t>
            </a:r>
            <a:r>
              <a:rPr lang="mk-MK" sz="2800">
                <a:solidFill>
                  <a:srgbClr val="001414"/>
                </a:solidFill>
              </a:rPr>
              <a:t>од</a:t>
            </a:r>
            <a:r>
              <a:rPr lang="en-GB" sz="2800">
                <a:solidFill>
                  <a:srgbClr val="001414"/>
                </a:solidFill>
              </a:rPr>
              <a:t> каде ги започнал подготовките за востанието.</a:t>
            </a:r>
          </a:p>
          <a:p>
            <a:r>
              <a:rPr lang="en-GB" sz="2800">
                <a:solidFill>
                  <a:srgbClr val="001414"/>
                </a:solidFill>
              </a:rPr>
              <a:t> За да дојде до пари, Димитар Беровски одлучил да го продаде својот имот во</a:t>
            </a:r>
            <a:r>
              <a:rPr lang="mk-MK" sz="2800">
                <a:solidFill>
                  <a:srgbClr val="001414"/>
                </a:solidFill>
              </a:rPr>
              <a:t> Берово</a:t>
            </a:r>
            <a:r>
              <a:rPr lang="en-GB" sz="2800">
                <a:solidFill>
                  <a:srgbClr val="001414"/>
                </a:solidFill>
              </a:rPr>
              <a:t>, а за таа цел дел од својот имот продал и Поп Стојан</a:t>
            </a:r>
            <a:r>
              <a:rPr lang="mk-MK" sz="2800">
                <a:solidFill>
                  <a:srgbClr val="001414"/>
                </a:solidFill>
              </a:rPr>
              <a:t>.</a:t>
            </a:r>
            <a:r>
              <a:rPr lang="en-GB" sz="2800">
                <a:solidFill>
                  <a:srgbClr val="001414"/>
                </a:solidFill>
              </a:rPr>
              <a:t> Со овие сретства било купено оружје и муниција и било пренесено во тајни складови во Разловци, </a:t>
            </a:r>
            <a:r>
              <a:rPr lang="mk-MK" sz="2800">
                <a:solidFill>
                  <a:srgbClr val="001414"/>
                </a:solidFill>
              </a:rPr>
              <a:t>Пијанечко </a:t>
            </a:r>
            <a:r>
              <a:rPr lang="en-GB" sz="2800">
                <a:solidFill>
                  <a:srgbClr val="001414"/>
                </a:solidFill>
              </a:rPr>
              <a:t>и </a:t>
            </a:r>
            <a:r>
              <a:rPr lang="mk-MK" sz="2800">
                <a:solidFill>
                  <a:srgbClr val="001414"/>
                </a:solidFill>
              </a:rPr>
              <a:t>Радовишко</a:t>
            </a:r>
            <a:r>
              <a:rPr lang="en-GB" sz="2800">
                <a:solidFill>
                  <a:srgbClr val="001414"/>
                </a:solidFill>
              </a:rPr>
              <a:t>.</a:t>
            </a:r>
            <a:r>
              <a:rPr lang="en-GB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k-MK">
                <a:solidFill>
                  <a:srgbClr val="001414"/>
                </a:solidFill>
              </a:rPr>
              <a:t>Текот на востанието</a:t>
            </a:r>
            <a:endParaRPr lang="en-GB">
              <a:solidFill>
                <a:srgbClr val="001414"/>
              </a:solidFill>
            </a:endParaRP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114800"/>
          </a:xfrm>
        </p:spPr>
        <p:txBody>
          <a:bodyPr/>
          <a:lstStyle/>
          <a:p>
            <a:r>
              <a:rPr lang="en-GB" sz="2800">
                <a:solidFill>
                  <a:srgbClr val="001414"/>
                </a:solidFill>
              </a:rPr>
              <a:t>Во април 1876 г. Димитар Беровски пристигнал во селото Разловци за да согледа како се одвиваат подготовките за востание, со кои активно раководел Поп Стојан Разловски.</a:t>
            </a:r>
            <a:r>
              <a:rPr lang="en-GB" sz="2800"/>
              <a:t> </a:t>
            </a:r>
            <a:r>
              <a:rPr lang="en-GB" sz="2800">
                <a:solidFill>
                  <a:srgbClr val="001414"/>
                </a:solidFill>
              </a:rPr>
              <a:t>Во месноста </a:t>
            </a:r>
            <a:r>
              <a:rPr lang="mk-MK" sz="2800">
                <a:solidFill>
                  <a:srgbClr val="001414"/>
                </a:solidFill>
              </a:rPr>
              <a:t>Колаџерџево</a:t>
            </a:r>
            <a:r>
              <a:rPr lang="en-GB" sz="2800">
                <a:solidFill>
                  <a:srgbClr val="001414"/>
                </a:solidFill>
              </a:rPr>
              <a:t>, во подножјето на планината </a:t>
            </a:r>
            <a:r>
              <a:rPr lang="mk-MK" sz="2800">
                <a:solidFill>
                  <a:srgbClr val="001414"/>
                </a:solidFill>
              </a:rPr>
              <a:t>Голак</a:t>
            </a:r>
            <a:r>
              <a:rPr lang="en-GB" sz="2800">
                <a:solidFill>
                  <a:srgbClr val="001414"/>
                </a:solidFill>
              </a:rPr>
              <a:t>, се одржале неколку подготвителни состаноци. На еден од нив било решено востанието да го зафати источниот дел од Македонија.</a:t>
            </a:r>
            <a:r>
              <a:rPr lang="en-GB" sz="280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/>
      <p:bldP spid="10343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4330700" cy="5330825"/>
          </a:xfrm>
        </p:spPr>
        <p:txBody>
          <a:bodyPr/>
          <a:lstStyle/>
          <a:p>
            <a:r>
              <a:rPr lang="mk-MK">
                <a:solidFill>
                  <a:srgbClr val="001414"/>
                </a:solidFill>
              </a:rPr>
              <a:t>Веќе во раните мугри на 8 мај 1876 околу 60 востаници го запоседнаа Разловци со околните села. </a:t>
            </a:r>
            <a:r>
              <a:rPr lang="en-GB">
                <a:solidFill>
                  <a:srgbClr val="001414"/>
                </a:solidFill>
              </a:rPr>
              <a:t>Потоа востанието требало да се прошири и во </a:t>
            </a:r>
            <a:r>
              <a:rPr lang="mk-MK">
                <a:solidFill>
                  <a:srgbClr val="001414"/>
                </a:solidFill>
              </a:rPr>
              <a:t>Радовишко</a:t>
            </a:r>
            <a:r>
              <a:rPr lang="en-GB">
                <a:solidFill>
                  <a:srgbClr val="001414"/>
                </a:solidFill>
              </a:rPr>
              <a:t>, </a:t>
            </a:r>
            <a:r>
              <a:rPr lang="mk-MK">
                <a:solidFill>
                  <a:srgbClr val="001414"/>
                </a:solidFill>
              </a:rPr>
              <a:t>Струмичко, Петричко</a:t>
            </a:r>
            <a:r>
              <a:rPr lang="en-GB">
                <a:solidFill>
                  <a:srgbClr val="001414"/>
                </a:solidFill>
              </a:rPr>
              <a:t> и </a:t>
            </a:r>
            <a:r>
              <a:rPr lang="mk-MK">
                <a:solidFill>
                  <a:srgbClr val="001414"/>
                </a:solidFill>
              </a:rPr>
              <a:t>Мелничко</a:t>
            </a:r>
            <a:r>
              <a:rPr lang="en-GB">
                <a:solidFill>
                  <a:srgbClr val="001414"/>
                </a:solidFill>
              </a:rPr>
              <a:t>.</a:t>
            </a:r>
            <a:r>
              <a:rPr lang="en-GB"/>
              <a:t> </a:t>
            </a:r>
          </a:p>
        </p:txBody>
      </p:sp>
      <p:pic>
        <p:nvPicPr>
          <p:cNvPr id="106509" name="Picture 13" descr="MirceAcevOrovcaneco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341438"/>
            <a:ext cx="2916238" cy="432276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6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91</TotalTime>
  <Words>338</Words>
  <Application>Microsoft Office PowerPoint</Application>
  <PresentationFormat>On-screen Show (4:3)</PresentationFormat>
  <Paragraphs>37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Textured</vt:lpstr>
      <vt:lpstr>Разловечко востание</vt:lpstr>
      <vt:lpstr>Slide 2</vt:lpstr>
      <vt:lpstr>Причини за востанието </vt:lpstr>
      <vt:lpstr>Slide 4</vt:lpstr>
      <vt:lpstr>Подготовки на востанието </vt:lpstr>
      <vt:lpstr>Slide 6</vt:lpstr>
      <vt:lpstr>Slide 7</vt:lpstr>
      <vt:lpstr>Текот на востанието</vt:lpstr>
      <vt:lpstr>Slide 9</vt:lpstr>
      <vt:lpstr>Slide 10</vt:lpstr>
      <vt:lpstr>Значењето и причините за неуспехот на востанието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Разловечко востание</dc:title>
  <dc:creator>BetiTanda</dc:creator>
  <cp:lastModifiedBy>lenovo</cp:lastModifiedBy>
  <cp:revision>6</cp:revision>
  <dcterms:created xsi:type="dcterms:W3CDTF">2013-01-30T17:17:42Z</dcterms:created>
  <dcterms:modified xsi:type="dcterms:W3CDTF">2020-03-19T22:04:43Z</dcterms:modified>
</cp:coreProperties>
</file>