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3"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59700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4C18B-4E53-473D-9DA7-B3AEA0A46C79}"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208660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53997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439589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510053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E14C18B-4E53-473D-9DA7-B3AEA0A46C79}" type="datetimeFigureOut">
              <a:rPr lang="en-US" smtClean="0"/>
              <a:t>23-Mar-20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1367878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E14C18B-4E53-473D-9DA7-B3AEA0A46C79}" type="datetimeFigureOut">
              <a:rPr lang="en-US" smtClean="0"/>
              <a:t>23-Mar-20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1260872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2275404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78180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273419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4C18B-4E53-473D-9DA7-B3AEA0A46C79}"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68812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4C18B-4E53-473D-9DA7-B3AEA0A46C79}"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280328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14C18B-4E53-473D-9DA7-B3AEA0A46C79}" type="datetimeFigureOut">
              <a:rPr lang="en-US" smtClean="0"/>
              <a:t>23-Mar-20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88366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14C18B-4E53-473D-9DA7-B3AEA0A46C79}" type="datetimeFigureOut">
              <a:rPr lang="en-US" smtClean="0"/>
              <a:t>23-Mar-20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13739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4C18B-4E53-473D-9DA7-B3AEA0A46C79}" type="datetimeFigureOut">
              <a:rPr lang="en-US" smtClean="0"/>
              <a:t>23-Mar-20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56920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4C18B-4E53-473D-9DA7-B3AEA0A46C79}"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419916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4C18B-4E53-473D-9DA7-B3AEA0A46C79}"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44DD0AE-AC18-4C55-B522-7B08713B0C5E}" type="slidenum">
              <a:rPr lang="en-US" smtClean="0"/>
              <a:t>‹#›</a:t>
            </a:fld>
            <a:endParaRPr lang="en-US"/>
          </a:p>
        </p:txBody>
      </p:sp>
    </p:spTree>
    <p:extLst>
      <p:ext uri="{BB962C8B-B14F-4D97-AF65-F5344CB8AC3E}">
        <p14:creationId xmlns:p14="http://schemas.microsoft.com/office/powerpoint/2010/main" val="31670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E14C18B-4E53-473D-9DA7-B3AEA0A46C79}" type="datetimeFigureOut">
              <a:rPr lang="en-US" smtClean="0"/>
              <a:t>23-Mar-20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44DD0AE-AC18-4C55-B522-7B08713B0C5E}" type="slidenum">
              <a:rPr lang="en-US" smtClean="0"/>
              <a:t>‹#›</a:t>
            </a:fld>
            <a:endParaRPr lang="en-US"/>
          </a:p>
        </p:txBody>
      </p:sp>
    </p:spTree>
    <p:extLst>
      <p:ext uri="{BB962C8B-B14F-4D97-AF65-F5344CB8AC3E}">
        <p14:creationId xmlns:p14="http://schemas.microsoft.com/office/powerpoint/2010/main" val="1556689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EE3B8-C08F-497B-822A-0F8E1E3AF56B}"/>
              </a:ext>
            </a:extLst>
          </p:cNvPr>
          <p:cNvSpPr>
            <a:spLocks noGrp="1"/>
          </p:cNvSpPr>
          <p:nvPr>
            <p:ph type="ctrTitle"/>
          </p:nvPr>
        </p:nvSpPr>
        <p:spPr/>
        <p:txBody>
          <a:bodyPr/>
          <a:lstStyle/>
          <a:p>
            <a:r>
              <a:rPr lang="mk-MK" i="1" dirty="0"/>
              <a:t>Рането срце</a:t>
            </a:r>
            <a:br>
              <a:rPr lang="mk-MK" dirty="0"/>
            </a:br>
            <a:r>
              <a:rPr lang="mk-MK" dirty="0"/>
              <a:t>Коле Неделковски</a:t>
            </a:r>
            <a:endParaRPr lang="en-US" dirty="0"/>
          </a:p>
        </p:txBody>
      </p:sp>
      <p:sp>
        <p:nvSpPr>
          <p:cNvPr id="3" name="Subtitle 2">
            <a:extLst>
              <a:ext uri="{FF2B5EF4-FFF2-40B4-BE49-F238E27FC236}">
                <a16:creationId xmlns:a16="http://schemas.microsoft.com/office/drawing/2014/main" id="{D2B99AF8-61D9-4A98-A8C4-2D4C671F0253}"/>
              </a:ext>
            </a:extLst>
          </p:cNvPr>
          <p:cNvSpPr>
            <a:spLocks noGrp="1"/>
          </p:cNvSpPr>
          <p:nvPr>
            <p:ph type="subTitle" idx="1"/>
          </p:nvPr>
        </p:nvSpPr>
        <p:spPr/>
        <p:txBody>
          <a:bodyPr>
            <a:normAutofit fontScale="77500" lnSpcReduction="20000"/>
          </a:bodyPr>
          <a:lstStyle/>
          <a:p>
            <a:endParaRPr lang="mk-MK" dirty="0"/>
          </a:p>
          <a:p>
            <a:r>
              <a:rPr lang="mk-MK" dirty="0"/>
              <a:t>Наставник: Александра Лазаревска</a:t>
            </a:r>
          </a:p>
          <a:p>
            <a:r>
              <a:rPr lang="mk-MK" dirty="0"/>
              <a:t>ОУ „Даме Груев“ - Битола</a:t>
            </a:r>
            <a:endParaRPr lang="en-US" dirty="0"/>
          </a:p>
        </p:txBody>
      </p:sp>
    </p:spTree>
    <p:extLst>
      <p:ext uri="{BB962C8B-B14F-4D97-AF65-F5344CB8AC3E}">
        <p14:creationId xmlns:p14="http://schemas.microsoft.com/office/powerpoint/2010/main" val="300049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5EDCA-03B1-46B1-AE5A-314EDAC8FBE2}"/>
              </a:ext>
            </a:extLst>
          </p:cNvPr>
          <p:cNvSpPr>
            <a:spLocks noGrp="1"/>
          </p:cNvSpPr>
          <p:nvPr>
            <p:ph type="title"/>
          </p:nvPr>
        </p:nvSpPr>
        <p:spPr/>
        <p:txBody>
          <a:bodyPr>
            <a:normAutofit fontScale="90000"/>
          </a:bodyPr>
          <a:lstStyle/>
          <a:p>
            <a:r>
              <a:rPr lang="mk-MK" b="1" dirty="0">
                <a:solidFill>
                  <a:schemeClr val="accent2">
                    <a:lumMod val="75000"/>
                  </a:schemeClr>
                </a:solidFill>
                <a:latin typeface="Times New Roman" pitchFamily="18" charset="0"/>
                <a:cs typeface="Times New Roman" pitchFamily="18" charset="0"/>
              </a:rPr>
              <a:t>Рането срце</a:t>
            </a:r>
            <a:br>
              <a:rPr lang="mk-MK" b="1" dirty="0">
                <a:solidFill>
                  <a:schemeClr val="accent2">
                    <a:lumMod val="75000"/>
                  </a:schemeClr>
                </a:solidFill>
                <a:latin typeface="Times New Roman" pitchFamily="18" charset="0"/>
                <a:cs typeface="Times New Roman" pitchFamily="18" charset="0"/>
              </a:rPr>
            </a:br>
            <a:r>
              <a:rPr lang="mk-MK" b="1" dirty="0">
                <a:solidFill>
                  <a:schemeClr val="accent2">
                    <a:lumMod val="75000"/>
                  </a:schemeClr>
                </a:solidFill>
                <a:latin typeface="Times New Roman" pitchFamily="18" charset="0"/>
                <a:cs typeface="Times New Roman" pitchFamily="18" charset="0"/>
              </a:rPr>
              <a:t>Коле Неделковски</a:t>
            </a:r>
            <a:br>
              <a:rPr lang="en-US" dirty="0">
                <a:solidFill>
                  <a:schemeClr val="accent2">
                    <a:lumMod val="75000"/>
                  </a:schemeClr>
                </a:solidFill>
              </a:rPr>
            </a:br>
            <a:endParaRPr lang="en-US" dirty="0"/>
          </a:p>
        </p:txBody>
      </p:sp>
      <p:sp>
        <p:nvSpPr>
          <p:cNvPr id="3" name="Content Placeholder 2">
            <a:extLst>
              <a:ext uri="{FF2B5EF4-FFF2-40B4-BE49-F238E27FC236}">
                <a16:creationId xmlns:a16="http://schemas.microsoft.com/office/drawing/2014/main" id="{5A52AB1E-F71A-4544-B595-69C3A5DAD70D}"/>
              </a:ext>
            </a:extLst>
          </p:cNvPr>
          <p:cNvSpPr>
            <a:spLocks noGrp="1"/>
          </p:cNvSpPr>
          <p:nvPr>
            <p:ph sz="half" idx="1"/>
          </p:nvPr>
        </p:nvSpPr>
        <p:spPr/>
        <p:txBody>
          <a:bodyPr>
            <a:normAutofit fontScale="77500" lnSpcReduction="20000"/>
          </a:bodyPr>
          <a:lstStyle/>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Откако ни се зададе</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и пуста темнина</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падна врз земја широка,</a:t>
            </a:r>
          </a:p>
          <a:p>
            <a:pPr marL="0" indent="0" fontAlgn="auto">
              <a:spcBef>
                <a:spcPts val="0"/>
              </a:spcBef>
              <a:spcAft>
                <a:spcPts val="0"/>
              </a:spcAft>
              <a:buNone/>
              <a:defRPr/>
            </a:pPr>
            <a:endParaRPr lang="mk-MK" b="1" dirty="0">
              <a:solidFill>
                <a:schemeClr val="accent4">
                  <a:lumMod val="75000"/>
                </a:schemeClr>
              </a:solidFill>
              <a:latin typeface="Times New Roman" pitchFamily="18" charset="0"/>
              <a:cs typeface="Times New Roman" pitchFamily="18" charset="0"/>
            </a:endParaRP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ја ми те, Родне, зачекав</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со тажни очи загледав</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у тоа ваше пенџере.</a:t>
            </a:r>
          </a:p>
          <a:p>
            <a:pPr marL="0" indent="0" fontAlgn="auto">
              <a:spcBef>
                <a:spcPts val="0"/>
              </a:spcBef>
              <a:spcAft>
                <a:spcPts val="0"/>
              </a:spcAft>
              <a:buNone/>
              <a:defRPr/>
            </a:pPr>
            <a:endParaRPr lang="mk-MK" b="1" dirty="0">
              <a:solidFill>
                <a:schemeClr val="accent4">
                  <a:lumMod val="75000"/>
                </a:schemeClr>
              </a:solidFill>
              <a:latin typeface="Times New Roman" pitchFamily="18" charset="0"/>
              <a:cs typeface="Times New Roman" pitchFamily="18" charset="0"/>
            </a:endParaRP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Та белки ќе ми излезеш</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бисер си уста д’отвориш</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и да ми мило прозбориш,</a:t>
            </a:r>
          </a:p>
          <a:p>
            <a:pPr marL="0" indent="0" fontAlgn="auto">
              <a:spcBef>
                <a:spcPts val="0"/>
              </a:spcBef>
              <a:spcAft>
                <a:spcPts val="0"/>
              </a:spcAft>
              <a:buNone/>
              <a:defRPr/>
            </a:pPr>
            <a:endParaRPr lang="mk-MK" b="1" dirty="0">
              <a:solidFill>
                <a:schemeClr val="accent4">
                  <a:lumMod val="75000"/>
                </a:schemeClr>
              </a:solidFill>
              <a:latin typeface="Times New Roman" pitchFamily="18" charset="0"/>
              <a:cs typeface="Times New Roman" pitchFamily="18" charset="0"/>
            </a:endParaRP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ели со рака мермерна</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ишарет да ми направиш, </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рането срце да скротиш</a:t>
            </a:r>
          </a:p>
          <a:p>
            <a:pPr marL="0" indent="0" fontAlgn="auto">
              <a:spcBef>
                <a:spcPts val="0"/>
              </a:spcBef>
              <a:spcAft>
                <a:spcPts val="0"/>
              </a:spcAft>
              <a:buNone/>
              <a:defRPr/>
            </a:pPr>
            <a:endParaRPr lang="mk-MK" b="1" dirty="0">
              <a:solidFill>
                <a:schemeClr val="accent4">
                  <a:lumMod val="75000"/>
                </a:schemeClr>
              </a:solidFill>
              <a:latin typeface="Times New Roman" pitchFamily="18" charset="0"/>
              <a:cs typeface="Times New Roman" pitchFamily="18" charset="0"/>
            </a:endParaRP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А, ти се, Родне, не мерна,</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ни ме со очи погледна,</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нити со рака намавна!</a:t>
            </a:r>
          </a:p>
          <a:p>
            <a:pPr fontAlgn="auto">
              <a:spcBef>
                <a:spcPts val="0"/>
              </a:spcBef>
              <a:spcAft>
                <a:spcPts val="0"/>
              </a:spcAft>
              <a:defRPr/>
            </a:pPr>
            <a:endParaRPr lang="mk-MK" dirty="0">
              <a:latin typeface="Times New Roman" pitchFamily="18" charset="0"/>
              <a:cs typeface="Times New Roman" pitchFamily="18" charset="0"/>
            </a:endParaRPr>
          </a:p>
          <a:p>
            <a:endParaRPr lang="en-US" dirty="0"/>
          </a:p>
        </p:txBody>
      </p:sp>
      <p:sp>
        <p:nvSpPr>
          <p:cNvPr id="4" name="Content Placeholder 3">
            <a:extLst>
              <a:ext uri="{FF2B5EF4-FFF2-40B4-BE49-F238E27FC236}">
                <a16:creationId xmlns:a16="http://schemas.microsoft.com/office/drawing/2014/main" id="{77B366A3-E8F1-4784-9EDF-172BBDF9E511}"/>
              </a:ext>
            </a:extLst>
          </p:cNvPr>
          <p:cNvSpPr>
            <a:spLocks noGrp="1"/>
          </p:cNvSpPr>
          <p:nvPr>
            <p:ph sz="half" idx="2"/>
          </p:nvPr>
        </p:nvSpPr>
        <p:spPr/>
        <p:txBody>
          <a:bodyPr>
            <a:normAutofit fontScale="77500" lnSpcReduction="20000"/>
          </a:bodyPr>
          <a:lstStyle/>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И така ноќта измина,</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рујна се зора зазори, </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в срце ми рана с’отвори.</a:t>
            </a:r>
          </a:p>
          <a:p>
            <a:pPr marL="0" indent="0" fontAlgn="auto">
              <a:spcBef>
                <a:spcPts val="0"/>
              </a:spcBef>
              <a:spcAft>
                <a:spcPts val="0"/>
              </a:spcAft>
              <a:buNone/>
              <a:defRPr/>
            </a:pPr>
            <a:endParaRPr lang="mk-MK" b="1" dirty="0">
              <a:solidFill>
                <a:schemeClr val="accent4">
                  <a:lumMod val="75000"/>
                </a:schemeClr>
              </a:solidFill>
              <a:latin typeface="Times New Roman" pitchFamily="18" charset="0"/>
              <a:cs typeface="Times New Roman" pitchFamily="18" charset="0"/>
            </a:endParaRP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Низ рана, Родне, заигра</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твоето лице калешо</a:t>
            </a:r>
          </a:p>
          <a:p>
            <a:pPr marL="0" indent="0" fontAlgn="auto">
              <a:spcBef>
                <a:spcPts val="0"/>
              </a:spcBef>
              <a:spcAft>
                <a:spcPts val="0"/>
              </a:spcAft>
              <a:buNone/>
              <a:defRPr/>
            </a:pPr>
            <a:r>
              <a:rPr lang="mk-MK" b="1" dirty="0">
                <a:solidFill>
                  <a:schemeClr val="accent4">
                    <a:lumMod val="75000"/>
                  </a:schemeClr>
                </a:solidFill>
                <a:latin typeface="Times New Roman" pitchFamily="18" charset="0"/>
                <a:cs typeface="Times New Roman" pitchFamily="18" charset="0"/>
              </a:rPr>
              <a:t>со тија очи пламени.</a:t>
            </a:r>
          </a:p>
          <a:p>
            <a:pPr marL="0" indent="0">
              <a:spcBef>
                <a:spcPts val="0"/>
              </a:spcBef>
              <a:buNone/>
              <a:defRPr/>
            </a:pPr>
            <a:endParaRPr lang="mk-MK" dirty="0">
              <a:latin typeface="Times New Roman" pitchFamily="18" charset="0"/>
              <a:cs typeface="Times New Roman" pitchFamily="18" charset="0"/>
            </a:endParaRPr>
          </a:p>
          <a:p>
            <a:pPr marL="0" indent="0">
              <a:buNone/>
            </a:pPr>
            <a:endParaRPr lang="en-US" dirty="0"/>
          </a:p>
        </p:txBody>
      </p:sp>
      <p:pic>
        <p:nvPicPr>
          <p:cNvPr id="5" name="Picture 2">
            <a:extLst>
              <a:ext uri="{FF2B5EF4-FFF2-40B4-BE49-F238E27FC236}">
                <a16:creationId xmlns:a16="http://schemas.microsoft.com/office/drawing/2014/main" id="{5E31DEC4-9602-44C6-BDB1-391A5107D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038600"/>
            <a:ext cx="2116138"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972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F718B-CAF7-46A6-866A-DF12843EAA96}"/>
              </a:ext>
            </a:extLst>
          </p:cNvPr>
          <p:cNvSpPr>
            <a:spLocks noGrp="1"/>
          </p:cNvSpPr>
          <p:nvPr>
            <p:ph type="title"/>
          </p:nvPr>
        </p:nvSpPr>
        <p:spPr/>
        <p:txBody>
          <a:bodyPr/>
          <a:lstStyle/>
          <a:p>
            <a:r>
              <a:rPr lang="mk-MK" b="1" dirty="0">
                <a:solidFill>
                  <a:srgbClr val="92D050"/>
                </a:solidFill>
              </a:rPr>
              <a:t>Разговор за песната:</a:t>
            </a:r>
            <a:endParaRPr lang="en-US" b="1" dirty="0">
              <a:solidFill>
                <a:srgbClr val="92D050"/>
              </a:solidFill>
            </a:endParaRPr>
          </a:p>
        </p:txBody>
      </p:sp>
      <p:sp>
        <p:nvSpPr>
          <p:cNvPr id="3" name="Content Placeholder 2">
            <a:extLst>
              <a:ext uri="{FF2B5EF4-FFF2-40B4-BE49-F238E27FC236}">
                <a16:creationId xmlns:a16="http://schemas.microsoft.com/office/drawing/2014/main" id="{C98ABF4D-B99F-4BE7-90C0-20665EC907F3}"/>
              </a:ext>
            </a:extLst>
          </p:cNvPr>
          <p:cNvSpPr>
            <a:spLocks noGrp="1"/>
          </p:cNvSpPr>
          <p:nvPr>
            <p:ph sz="half" idx="1"/>
          </p:nvPr>
        </p:nvSpPr>
        <p:spPr/>
        <p:txBody>
          <a:bodyPr/>
          <a:lstStyle/>
          <a:p>
            <a:pPr>
              <a:defRPr/>
            </a:pPr>
            <a:r>
              <a:rPr lang="mk-MK" sz="3600" dirty="0">
                <a:latin typeface="Times New Roman" pitchFamily="18" charset="0"/>
                <a:cs typeface="Times New Roman" pitchFamily="18" charset="0"/>
              </a:rPr>
              <a:t> </a:t>
            </a:r>
            <a:r>
              <a:rPr lang="mk-MK" b="1" dirty="0">
                <a:solidFill>
                  <a:schemeClr val="accent4"/>
                </a:solidFill>
                <a:latin typeface="Times New Roman" pitchFamily="18" charset="0"/>
                <a:cs typeface="Times New Roman" pitchFamily="18" charset="0"/>
              </a:rPr>
              <a:t>Кому му ја посветил поетот песната?</a:t>
            </a:r>
          </a:p>
          <a:p>
            <a:pPr>
              <a:defRPr/>
            </a:pPr>
            <a:endParaRPr lang="mk-MK" b="1" dirty="0">
              <a:solidFill>
                <a:schemeClr val="accent4"/>
              </a:solidFill>
              <a:latin typeface="Times New Roman" pitchFamily="18" charset="0"/>
              <a:cs typeface="Times New Roman" pitchFamily="18" charset="0"/>
            </a:endParaRPr>
          </a:p>
          <a:p>
            <a:pPr>
              <a:defRPr/>
            </a:pPr>
            <a:r>
              <a:rPr lang="mk-MK" b="1" dirty="0">
                <a:solidFill>
                  <a:schemeClr val="accent4"/>
                </a:solidFill>
                <a:latin typeface="Times New Roman" pitchFamily="18" charset="0"/>
                <a:cs typeface="Times New Roman" pitchFamily="18" charset="0"/>
              </a:rPr>
              <a:t> Какви се желбите и чувствата на лирското Јас?</a:t>
            </a:r>
          </a:p>
          <a:p>
            <a:pPr>
              <a:defRPr/>
            </a:pPr>
            <a:endParaRPr lang="mk-MK" b="1" dirty="0">
              <a:solidFill>
                <a:schemeClr val="accent4"/>
              </a:solidFill>
              <a:latin typeface="Times New Roman" pitchFamily="18" charset="0"/>
              <a:cs typeface="Times New Roman" pitchFamily="18" charset="0"/>
            </a:endParaRPr>
          </a:p>
          <a:p>
            <a:pPr>
              <a:defRPr/>
            </a:pPr>
            <a:r>
              <a:rPr lang="mk-MK" b="1" dirty="0">
                <a:solidFill>
                  <a:schemeClr val="accent4"/>
                </a:solidFill>
                <a:latin typeface="Times New Roman" pitchFamily="18" charset="0"/>
                <a:cs typeface="Times New Roman" pitchFamily="18" charset="0"/>
              </a:rPr>
              <a:t> Како се викаат песните кои искажуваат лични, интимни чувства?</a:t>
            </a:r>
            <a:r>
              <a:rPr lang="mk-MK"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
        <p:nvSpPr>
          <p:cNvPr id="4" name="Content Placeholder 3">
            <a:extLst>
              <a:ext uri="{FF2B5EF4-FFF2-40B4-BE49-F238E27FC236}">
                <a16:creationId xmlns:a16="http://schemas.microsoft.com/office/drawing/2014/main" id="{82CEFA81-0883-4405-A931-C5C02A72F52B}"/>
              </a:ext>
            </a:extLst>
          </p:cNvPr>
          <p:cNvSpPr>
            <a:spLocks noGrp="1"/>
          </p:cNvSpPr>
          <p:nvPr>
            <p:ph sz="half" idx="2"/>
          </p:nvPr>
        </p:nvSpPr>
        <p:spPr/>
        <p:txBody>
          <a:bodyPr/>
          <a:lstStyle/>
          <a:p>
            <a:r>
              <a:rPr lang="mk-MK" b="1" dirty="0">
                <a:solidFill>
                  <a:srgbClr val="FF0000"/>
                </a:solidFill>
              </a:rPr>
              <a:t>Обиди се да го препознаеш мотивот во песната!</a:t>
            </a:r>
          </a:p>
          <a:p>
            <a:r>
              <a:rPr lang="mk-MK" b="1" dirty="0">
                <a:solidFill>
                  <a:srgbClr val="FF0000"/>
                </a:solidFill>
              </a:rPr>
              <a:t>Согледај ја организацијата на стиховите и на римата во следнава песна!</a:t>
            </a:r>
            <a:endParaRPr lang="en-US" b="1" dirty="0">
              <a:solidFill>
                <a:srgbClr val="FF0000"/>
              </a:solidFill>
            </a:endParaRPr>
          </a:p>
        </p:txBody>
      </p:sp>
    </p:spTree>
    <p:extLst>
      <p:ext uri="{BB962C8B-B14F-4D97-AF65-F5344CB8AC3E}">
        <p14:creationId xmlns:p14="http://schemas.microsoft.com/office/powerpoint/2010/main" val="124673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B39C-6176-40B9-A0D4-74BBCD0EBACA}"/>
              </a:ext>
            </a:extLst>
          </p:cNvPr>
          <p:cNvSpPr>
            <a:spLocks noGrp="1"/>
          </p:cNvSpPr>
          <p:nvPr>
            <p:ph type="title"/>
          </p:nvPr>
        </p:nvSpPr>
        <p:spPr/>
        <p:txBody>
          <a:bodyPr/>
          <a:lstStyle/>
          <a:p>
            <a:r>
              <a:rPr lang="mk-MK" dirty="0"/>
              <a:t>Творештвото на Коле Неделковски</a:t>
            </a:r>
            <a:endParaRPr lang="en-US" dirty="0"/>
          </a:p>
        </p:txBody>
      </p:sp>
      <p:sp>
        <p:nvSpPr>
          <p:cNvPr id="3" name="Content Placeholder 2">
            <a:extLst>
              <a:ext uri="{FF2B5EF4-FFF2-40B4-BE49-F238E27FC236}">
                <a16:creationId xmlns:a16="http://schemas.microsoft.com/office/drawing/2014/main" id="{BB82004F-66BB-48D8-8686-979153626F9A}"/>
              </a:ext>
            </a:extLst>
          </p:cNvPr>
          <p:cNvSpPr>
            <a:spLocks noGrp="1"/>
          </p:cNvSpPr>
          <p:nvPr>
            <p:ph idx="1"/>
          </p:nvPr>
        </p:nvSpPr>
        <p:spPr/>
        <p:txBody>
          <a:bodyPr/>
          <a:lstStyle/>
          <a:p>
            <a:pPr fontAlgn="base"/>
            <a:r>
              <a:rPr lang="ru-RU" dirty="0"/>
              <a:t>Литературното творештво на Коле Неделковски е скромно по обем – две збирки, со околу дваесет и две-три песни, а и по своите уметнички квалитети.</a:t>
            </a:r>
          </a:p>
          <a:p>
            <a:pPr fontAlgn="base"/>
            <a:r>
              <a:rPr lang="ru-RU" dirty="0"/>
              <a:t>Негова првообјавена песна е „Стојан војвода“ во списанието „Илустрација Илинден“, преименувана во „Стојан на Ордановци“ (и малку преправена) во збирката „М’скавици“.</a:t>
            </a:r>
          </a:p>
          <a:p>
            <a:endParaRPr lang="en-US" dirty="0"/>
          </a:p>
        </p:txBody>
      </p:sp>
    </p:spTree>
    <p:extLst>
      <p:ext uri="{BB962C8B-B14F-4D97-AF65-F5344CB8AC3E}">
        <p14:creationId xmlns:p14="http://schemas.microsoft.com/office/powerpoint/2010/main" val="299057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0503-66E6-4D49-B93B-D1DC008D43C7}"/>
              </a:ext>
            </a:extLst>
          </p:cNvPr>
          <p:cNvSpPr>
            <a:spLocks noGrp="1"/>
          </p:cNvSpPr>
          <p:nvPr>
            <p:ph type="title"/>
          </p:nvPr>
        </p:nvSpPr>
        <p:spPr/>
        <p:txBody>
          <a:bodyPr/>
          <a:lstStyle/>
          <a:p>
            <a:r>
              <a:rPr lang="mk-MK" dirty="0"/>
              <a:t>Накратко за Коле Неделковски</a:t>
            </a:r>
            <a:endParaRPr lang="en-US" dirty="0"/>
          </a:p>
        </p:txBody>
      </p:sp>
      <p:sp>
        <p:nvSpPr>
          <p:cNvPr id="3" name="Content Placeholder 2">
            <a:extLst>
              <a:ext uri="{FF2B5EF4-FFF2-40B4-BE49-F238E27FC236}">
                <a16:creationId xmlns:a16="http://schemas.microsoft.com/office/drawing/2014/main" id="{DED8C785-E9F8-4108-9A28-F84E39FE2BC9}"/>
              </a:ext>
            </a:extLst>
          </p:cNvPr>
          <p:cNvSpPr>
            <a:spLocks noGrp="1"/>
          </p:cNvSpPr>
          <p:nvPr>
            <p:ph idx="1"/>
          </p:nvPr>
        </p:nvSpPr>
        <p:spPr/>
        <p:txBody>
          <a:bodyPr/>
          <a:lstStyle/>
          <a:p>
            <a:r>
              <a:rPr lang="ru-RU" b="1" dirty="0"/>
              <a:t>Коле Неделковски</a:t>
            </a:r>
            <a:r>
              <a:rPr lang="ru-RU" dirty="0"/>
              <a:t> (роден како Никола Крстев Неделков; 16 декември 1912 – 2 септември 1941) е истакнат македонски поет и револуционер помеѓу двете светски војни. Роден е во селото Војница, близу до Велес, на 16 декември 1912 година во сиромашно земјоделско семејство. Гимназија завршил во Велес, но морал да го прекине образованието, поради недостаток на пари. Заминал во Скопје во потрага по работа и го посетувал трговското училиште.</a:t>
            </a:r>
            <a:endParaRPr lang="en-US" dirty="0"/>
          </a:p>
        </p:txBody>
      </p:sp>
    </p:spTree>
    <p:extLst>
      <p:ext uri="{BB962C8B-B14F-4D97-AF65-F5344CB8AC3E}">
        <p14:creationId xmlns:p14="http://schemas.microsoft.com/office/powerpoint/2010/main" val="37051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FC10-4521-4C58-9126-AB4A52209D19}"/>
              </a:ext>
            </a:extLst>
          </p:cNvPr>
          <p:cNvSpPr>
            <a:spLocks noGrp="1"/>
          </p:cNvSpPr>
          <p:nvPr>
            <p:ph type="title"/>
          </p:nvPr>
        </p:nvSpPr>
        <p:spPr/>
        <p:txBody>
          <a:bodyPr/>
          <a:lstStyle/>
          <a:p>
            <a:r>
              <a:rPr lang="mk-MK" dirty="0"/>
              <a:t>Творештво</a:t>
            </a:r>
            <a:endParaRPr lang="en-US" dirty="0"/>
          </a:p>
        </p:txBody>
      </p:sp>
      <p:sp>
        <p:nvSpPr>
          <p:cNvPr id="3" name="Content Placeholder 2">
            <a:extLst>
              <a:ext uri="{FF2B5EF4-FFF2-40B4-BE49-F238E27FC236}">
                <a16:creationId xmlns:a16="http://schemas.microsoft.com/office/drawing/2014/main" id="{201ECDBE-3DB7-453E-8A28-908AA643C9CD}"/>
              </a:ext>
            </a:extLst>
          </p:cNvPr>
          <p:cNvSpPr>
            <a:spLocks noGrp="1"/>
          </p:cNvSpPr>
          <p:nvPr>
            <p:ph idx="1"/>
          </p:nvPr>
        </p:nvSpPr>
        <p:spPr/>
        <p:txBody>
          <a:bodyPr/>
          <a:lstStyle/>
          <a:p>
            <a:endParaRPr lang="ru-RU" dirty="0"/>
          </a:p>
          <a:p>
            <a:r>
              <a:rPr lang="ru-RU" dirty="0"/>
              <a:t>Коле Неделковски се смета за еден од најреволуционерните поети во македонската литература. Неговата песна </a:t>
            </a:r>
            <a:r>
              <a:rPr lang="ru-RU" i="1" dirty="0"/>
              <a:t>Глас од Македонија</a:t>
            </a:r>
            <a:r>
              <a:rPr lang="ru-RU" dirty="0"/>
              <a:t> е една од најпознатите револуционерни песни во македонската литература. Неделковски објавил две стихозбирки:</a:t>
            </a:r>
          </a:p>
          <a:p>
            <a:r>
              <a:rPr lang="ru-RU" dirty="0"/>
              <a:t>   Молскавици (М'скавици, 1939)</a:t>
            </a:r>
          </a:p>
          <a:p>
            <a:r>
              <a:rPr lang="ru-RU" dirty="0"/>
              <a:t> Пеш по светот (1941)</a:t>
            </a:r>
          </a:p>
          <a:p>
            <a:endParaRPr lang="en-US" dirty="0"/>
          </a:p>
        </p:txBody>
      </p:sp>
    </p:spTree>
    <p:extLst>
      <p:ext uri="{BB962C8B-B14F-4D97-AF65-F5344CB8AC3E}">
        <p14:creationId xmlns:p14="http://schemas.microsoft.com/office/powerpoint/2010/main" val="2628029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TotalTime>
  <Words>256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 Boardroom</vt:lpstr>
      <vt:lpstr>Рането срце Коле Неделковски</vt:lpstr>
      <vt:lpstr>Рането срце Коле Неделковски </vt:lpstr>
      <vt:lpstr>Разговор за песната:</vt:lpstr>
      <vt:lpstr>Творештвото на Коле Неделковски</vt:lpstr>
      <vt:lpstr>Накратко за Коле Неделковски</vt:lpstr>
      <vt:lpstr>Творештво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Рането срце Коле Неделковски</dc:title>
  <dc:creator>Lazarevski</dc:creator>
  <cp:lastModifiedBy>Lazarevski</cp:lastModifiedBy>
  <cp:revision>3</cp:revision>
  <dcterms:created xsi:type="dcterms:W3CDTF">2020-03-23T20:14:50Z</dcterms:created>
  <dcterms:modified xsi:type="dcterms:W3CDTF">2020-03-23T20:37:01Z</dcterms:modified>
</cp:coreProperties>
</file>