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2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4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60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2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94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52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4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9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9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4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0" r:id="rId2"/>
    <p:sldLayoutId id="2147483699" r:id="rId3"/>
    <p:sldLayoutId id="2147483698" r:id="rId4"/>
    <p:sldLayoutId id="2147483697" r:id="rId5"/>
    <p:sldLayoutId id="2147483696" r:id="rId6"/>
    <p:sldLayoutId id="2147483695" r:id="rId7"/>
    <p:sldLayoutId id="2147483694" r:id="rId8"/>
    <p:sldLayoutId id="2147483693" r:id="rId9"/>
    <p:sldLayoutId id="2147483692" r:id="rId10"/>
    <p:sldLayoutId id="214748369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650DC4-A97D-42E1-935E-DBB9F5DD55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10"/>
            <a:ext cx="12191999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9C344F-91AE-4692-9477-35145050B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321733"/>
            <a:ext cx="11548532" cy="4229305"/>
          </a:xfrm>
        </p:spPr>
        <p:txBody>
          <a:bodyPr anchor="t">
            <a:normAutofit/>
          </a:bodyPr>
          <a:lstStyle/>
          <a:p>
            <a:r>
              <a:rPr lang="mk-MK" sz="11500" dirty="0"/>
              <a:t>Раст и развиток кај човекот</a:t>
            </a:r>
            <a:endParaRPr lang="en-US" sz="115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6095" y="4702516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83028-A199-4D88-B844-2FAE18E10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733" y="4718033"/>
            <a:ext cx="10634738" cy="1175039"/>
          </a:xfrm>
        </p:spPr>
        <p:txBody>
          <a:bodyPr anchor="b">
            <a:normAutofit/>
          </a:bodyPr>
          <a:lstStyle/>
          <a:p>
            <a:r>
              <a:rPr lang="mk-MK" sz="2400" dirty="0">
                <a:solidFill>
                  <a:schemeClr val="bg1"/>
                </a:solidFill>
              </a:rPr>
              <a:t>Тема 2Б: 6.5. Растење </a:t>
            </a:r>
            <a:endParaRPr lang="en-US" sz="2400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3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D39F9-859F-41FF-8230-50F8FD08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Моето растење- пубертет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E5D3-477D-4F7C-B7E0-1D44682FB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1353800" cy="4251960"/>
          </a:xfrm>
        </p:spPr>
        <p:txBody>
          <a:bodyPr/>
          <a:lstStyle/>
          <a:p>
            <a:r>
              <a:rPr lang="mk-MK" sz="1800" dirty="0"/>
              <a:t>Сите знаеме дека од самото раѓање,, па до смртта човекот поминува низ голем број на промени </a:t>
            </a:r>
          </a:p>
          <a:p>
            <a:r>
              <a:rPr lang="mk-MK" sz="1800" dirty="0"/>
              <a:t>Промените можат да се поделат во неколку периоди:</a:t>
            </a:r>
          </a:p>
          <a:p>
            <a:pPr marL="514350" indent="-514350">
              <a:buFont typeface="+mj-lt"/>
              <a:buAutoNum type="arabicPeriod"/>
            </a:pPr>
            <a:r>
              <a:rPr lang="mk-MK" sz="1800" dirty="0"/>
              <a:t>Доенче (0-1 год.)</a:t>
            </a:r>
          </a:p>
          <a:p>
            <a:pPr marL="514350" indent="-514350">
              <a:buFont typeface="+mj-lt"/>
              <a:buAutoNum type="arabicPeriod"/>
            </a:pPr>
            <a:r>
              <a:rPr lang="mk-MK" sz="1800" dirty="0"/>
              <a:t>Детство (1-13)</a:t>
            </a:r>
          </a:p>
          <a:p>
            <a:pPr marL="514350" indent="-514350">
              <a:buFont typeface="+mj-lt"/>
              <a:buAutoNum type="arabicPeriod"/>
            </a:pPr>
            <a:r>
              <a:rPr lang="mk-MK" sz="1800" dirty="0"/>
              <a:t>Рана младост (13-15)</a:t>
            </a:r>
            <a:r>
              <a:rPr lang="en-US" sz="1800" dirty="0"/>
              <a:t>	</a:t>
            </a:r>
            <a:r>
              <a:rPr lang="mk-MK" sz="1800" dirty="0"/>
              <a:t> Појава и траење на пубертет</a:t>
            </a:r>
          </a:p>
          <a:p>
            <a:pPr marL="514350" indent="-514350">
              <a:buFont typeface="+mj-lt"/>
              <a:buAutoNum type="arabicPeriod"/>
            </a:pPr>
            <a:r>
              <a:rPr lang="mk-MK" sz="1800" dirty="0"/>
              <a:t>Адолесценција (15-20)</a:t>
            </a:r>
          </a:p>
          <a:p>
            <a:pPr marL="514350" indent="-514350">
              <a:buFont typeface="+mj-lt"/>
              <a:buAutoNum type="arabicPeriod"/>
            </a:pPr>
            <a:r>
              <a:rPr lang="mk-MK" sz="1800" dirty="0"/>
              <a:t>Зрелост</a:t>
            </a:r>
          </a:p>
          <a:p>
            <a:pPr marL="514350" indent="-514350">
              <a:buFont typeface="+mj-lt"/>
              <a:buAutoNum type="arabicPeriod"/>
            </a:pPr>
            <a:r>
              <a:rPr lang="mk-MK" sz="1800" dirty="0"/>
              <a:t>Старост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1026" name="Picture 2" descr="Image result for growth stages human">
            <a:extLst>
              <a:ext uri="{FF2B5EF4-FFF2-40B4-BE49-F238E27FC236}">
                <a16:creationId xmlns:a16="http://schemas.microsoft.com/office/drawing/2014/main" id="{E42BD2D0-D1C0-4E6E-ADBF-8D45AE083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253" y="2578218"/>
            <a:ext cx="4813729" cy="269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Brace 3">
            <a:extLst>
              <a:ext uri="{FF2B5EF4-FFF2-40B4-BE49-F238E27FC236}">
                <a16:creationId xmlns:a16="http://schemas.microsoft.com/office/drawing/2014/main" id="{7B183A79-980E-4E87-952F-3177942F2CB8}"/>
              </a:ext>
            </a:extLst>
          </p:cNvPr>
          <p:cNvSpPr/>
          <p:nvPr/>
        </p:nvSpPr>
        <p:spPr>
          <a:xfrm>
            <a:off x="3356532" y="3286897"/>
            <a:ext cx="420130" cy="951471"/>
          </a:xfrm>
          <a:prstGeom prst="righ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00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11909-6C82-4070-8C6D-D940D61F9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989" y="125297"/>
            <a:ext cx="10515600" cy="4251960"/>
          </a:xfrm>
        </p:spPr>
        <p:txBody>
          <a:bodyPr/>
          <a:lstStyle/>
          <a:p>
            <a:r>
              <a:rPr lang="mk-MK" dirty="0"/>
              <a:t>Еден посебен период од развитокот на човекот е и Пубертетот</a:t>
            </a:r>
          </a:p>
          <a:p>
            <a:r>
              <a:rPr lang="mk-MK" dirty="0"/>
              <a:t>Пубертет е период кој го обележува зголеменото лачење на хормоните од половите жлезди</a:t>
            </a:r>
          </a:p>
          <a:p>
            <a:r>
              <a:rPr lang="mk-MK" dirty="0"/>
              <a:t>Да повториме! Кои се машки и женски полови жлезди? Како се викаат клетките кои ги создаваат половите жлезди? Како се викаат материите кои ги лачат овие жлезди?</a:t>
            </a:r>
          </a:p>
        </p:txBody>
      </p:sp>
      <p:pic>
        <p:nvPicPr>
          <p:cNvPr id="2050" name="Picture 2" descr="Image result for male and female reproductive organs">
            <a:extLst>
              <a:ext uri="{FF2B5EF4-FFF2-40B4-BE49-F238E27FC236}">
                <a16:creationId xmlns:a16="http://schemas.microsoft.com/office/drawing/2014/main" id="{B71FEB34-113D-4738-A3B0-F63CC3CF9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454" y="3571102"/>
            <a:ext cx="4805990" cy="264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3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5DA4E-2344-4856-B590-935D9E21F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0779"/>
            <a:ext cx="10515600" cy="4251960"/>
          </a:xfrm>
        </p:spPr>
        <p:txBody>
          <a:bodyPr>
            <a:normAutofit fontScale="92500" lnSpcReduction="10000"/>
          </a:bodyPr>
          <a:lstStyle/>
          <a:p>
            <a:r>
              <a:rPr lang="mk-MK" dirty="0"/>
              <a:t>За време на пубертетот момчињата и девојчињата поминуваат низ одредени промени.</a:t>
            </a:r>
          </a:p>
          <a:p>
            <a:r>
              <a:rPr lang="mk-MK" dirty="0"/>
              <a:t>Промени кај момчињата:</a:t>
            </a:r>
          </a:p>
          <a:p>
            <a:pPr lvl="2"/>
            <a:r>
              <a:rPr lang="mk-MK" dirty="0"/>
              <a:t>Пубертетот започнува меѓу 12 и 18 година</a:t>
            </a:r>
          </a:p>
          <a:p>
            <a:pPr lvl="2"/>
            <a:r>
              <a:rPr lang="mk-MK" dirty="0"/>
              <a:t>Промени во гласот</a:t>
            </a:r>
          </a:p>
          <a:p>
            <a:pPr lvl="2"/>
            <a:r>
              <a:rPr lang="mk-MK" dirty="0"/>
              <a:t>Се зајакнуваат мускулите</a:t>
            </a:r>
          </a:p>
          <a:p>
            <a:pPr lvl="2"/>
            <a:r>
              <a:rPr lang="mk-MK" dirty="0"/>
              <a:t>Се развиваат рамениците</a:t>
            </a:r>
          </a:p>
          <a:p>
            <a:pPr lvl="2"/>
            <a:r>
              <a:rPr lang="mk-MK" dirty="0"/>
              <a:t>Се стеснуваат колковите</a:t>
            </a:r>
          </a:p>
          <a:p>
            <a:pPr lvl="2"/>
            <a:r>
              <a:rPr lang="mk-MK" dirty="0"/>
              <a:t>Се зајакнуваат влакната на лицето и брадата</a:t>
            </a:r>
          </a:p>
          <a:p>
            <a:pPr lvl="2"/>
            <a:r>
              <a:rPr lang="mk-MK" dirty="0"/>
              <a:t>Се зголемува покриеноста со влакна на одредени делови на телото</a:t>
            </a:r>
          </a:p>
          <a:p>
            <a:pPr lvl="2"/>
            <a:r>
              <a:rPr lang="mk-MK" dirty="0"/>
              <a:t>Половите жлезди создаваат зрели полови клетки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02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6CF8F-28C0-4947-8D35-4B3FDDFB0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8422"/>
            <a:ext cx="10515600" cy="4251960"/>
          </a:xfrm>
        </p:spPr>
        <p:txBody>
          <a:bodyPr/>
          <a:lstStyle/>
          <a:p>
            <a:r>
              <a:rPr lang="mk-MK" dirty="0"/>
              <a:t>За време на пубертетот момчињата и девојчињата поминуваат низ одредени промени</a:t>
            </a:r>
          </a:p>
          <a:p>
            <a:r>
              <a:rPr lang="mk-MK" dirty="0"/>
              <a:t>Промени кај девојчињата</a:t>
            </a:r>
          </a:p>
          <a:p>
            <a:pPr lvl="3"/>
            <a:r>
              <a:rPr lang="mk-MK" dirty="0"/>
              <a:t>Пубертетот започнува меѓу 10 и 16 година</a:t>
            </a:r>
          </a:p>
          <a:p>
            <a:pPr lvl="3"/>
            <a:r>
              <a:rPr lang="mk-MK" dirty="0"/>
              <a:t>Растат градите </a:t>
            </a:r>
          </a:p>
          <a:p>
            <a:pPr lvl="3"/>
            <a:r>
              <a:rPr lang="mk-MK" dirty="0"/>
              <a:t>Се стеснуваат рамениците</a:t>
            </a:r>
          </a:p>
          <a:p>
            <a:pPr lvl="3"/>
            <a:r>
              <a:rPr lang="mk-MK" dirty="0"/>
              <a:t>Се заоблуваат колковите ( се шири карлицата)</a:t>
            </a:r>
          </a:p>
          <a:p>
            <a:pPr lvl="3"/>
            <a:r>
              <a:rPr lang="mk-MK" dirty="0"/>
              <a:t>Влакната се потенки и покриваат некои делови од телото ( под пазувите)</a:t>
            </a:r>
          </a:p>
          <a:p>
            <a:pPr lvl="3"/>
            <a:r>
              <a:rPr lang="mk-MK" dirty="0"/>
              <a:t>Се појавува за првпат месечевиот циклус – менструација ( половите жлезди создаваат зрели јајце клетки)</a:t>
            </a:r>
          </a:p>
        </p:txBody>
      </p:sp>
    </p:spTree>
    <p:extLst>
      <p:ext uri="{BB962C8B-B14F-4D97-AF65-F5344CB8AC3E}">
        <p14:creationId xmlns:p14="http://schemas.microsoft.com/office/powerpoint/2010/main" val="3208610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AB3E7-2303-4BA4-96B1-66C4FFDE7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Како резултат на лачењето на поголеми количини на полови хормони покрај промени кои се видливи на телото кај момчињата и девојчињата ,  се појавуваат и промени во однесувањето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853672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EAFC2-5591-48A3-A88D-6D59AE3A4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10705-795F-41CE-8370-D15C9EA2F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/>
              <a:t>За повеќе на страна 100 од учебникот..					</a:t>
            </a:r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pPr marL="2743200" lvl="6" indent="0" algn="just">
              <a:buNone/>
            </a:pPr>
            <a:r>
              <a:rPr lang="mk-MK" dirty="0"/>
              <a:t>						Изработил</a:t>
            </a:r>
          </a:p>
          <a:p>
            <a:pPr marL="2743200" lvl="6" indent="0" algn="just">
              <a:buNone/>
            </a:pPr>
            <a:r>
              <a:rPr lang="mk-MK" dirty="0"/>
              <a:t>						Митко Јанески</a:t>
            </a:r>
          </a:p>
          <a:p>
            <a:pPr marL="2743200" lvl="6" indent="0" algn="just">
              <a:buNone/>
            </a:pPr>
            <a:r>
              <a:rPr lang="mk-MK" dirty="0"/>
              <a:t>						наставник во </a:t>
            </a:r>
          </a:p>
          <a:p>
            <a:pPr marL="2743200" lvl="6" indent="0" algn="just">
              <a:buNone/>
            </a:pPr>
            <a:r>
              <a:rPr lang="mk-MK" dirty="0"/>
              <a:t>				</a:t>
            </a:r>
            <a:r>
              <a:rPr lang="mk-MK"/>
              <a:t>	     ОУ </a:t>
            </a:r>
            <a:r>
              <a:rPr lang="mk-MK" dirty="0"/>
              <a:t>„Даме Груев“- Битола			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4313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233E34"/>
      </a:dk2>
      <a:lt2>
        <a:srgbClr val="E8E7E2"/>
      </a:lt2>
      <a:accent1>
        <a:srgbClr val="969CC6"/>
      </a:accent1>
      <a:accent2>
        <a:srgbClr val="7F9EBA"/>
      </a:accent2>
      <a:accent3>
        <a:srgbClr val="83ABAD"/>
      </a:accent3>
      <a:accent4>
        <a:srgbClr val="76AD99"/>
      </a:accent4>
      <a:accent5>
        <a:srgbClr val="84AE8D"/>
      </a:accent5>
      <a:accent6>
        <a:srgbClr val="83B078"/>
      </a:accent6>
      <a:hlink>
        <a:srgbClr val="8A8453"/>
      </a:hlink>
      <a:folHlink>
        <a:srgbClr val="848484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327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The Hand</vt:lpstr>
      <vt:lpstr>The Serif Hand Black</vt:lpstr>
      <vt:lpstr>SketchyVTI</vt:lpstr>
      <vt:lpstr>Раст и развиток кај човекот</vt:lpstr>
      <vt:lpstr>Моето растење- пубертет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 и развиток кај човекот</dc:title>
  <dc:creator>Mitko Janeski</dc:creator>
  <cp:lastModifiedBy>Mitko Janeski</cp:lastModifiedBy>
  <cp:revision>8</cp:revision>
  <dcterms:created xsi:type="dcterms:W3CDTF">2020-03-16T15:44:24Z</dcterms:created>
  <dcterms:modified xsi:type="dcterms:W3CDTF">2020-03-16T16:23:14Z</dcterms:modified>
</cp:coreProperties>
</file>