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61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7C0415-FC4E-407D-A161-BBD9F8EA82C9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ACDDD9-BE98-43B0-ABC9-690F2D8DD4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008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12534-E384-46CC-91CC-8647134BEA33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57502-ECFF-4EC6-867B-B143C644AF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402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12534-E384-46CC-91CC-8647134BEA33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57502-ECFF-4EC6-867B-B143C644AF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7085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12534-E384-46CC-91CC-8647134BEA33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57502-ECFF-4EC6-867B-B143C644AF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5577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12534-E384-46CC-91CC-8647134BEA33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57502-ECFF-4EC6-867B-B143C644AF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0744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12534-E384-46CC-91CC-8647134BEA33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57502-ECFF-4EC6-867B-B143C644AF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9669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12534-E384-46CC-91CC-8647134BEA33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57502-ECFF-4EC6-867B-B143C644AF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9708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12534-E384-46CC-91CC-8647134BEA33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57502-ECFF-4EC6-867B-B143C644AF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1975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12534-E384-46CC-91CC-8647134BEA33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57502-ECFF-4EC6-867B-B143C644AF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7991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12534-E384-46CC-91CC-8647134BEA33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57502-ECFF-4EC6-867B-B143C644AF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30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12534-E384-46CC-91CC-8647134BEA33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57502-ECFF-4EC6-867B-B143C644AF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1556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12534-E384-46CC-91CC-8647134BEA33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57502-ECFF-4EC6-867B-B143C644AF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0350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A12534-E384-46CC-91CC-8647134BEA33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957502-ECFF-4EC6-867B-B143C644AF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0783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Relationship Id="rId9" Type="http://schemas.openxmlformats.org/officeDocument/2006/relationships/image" Target="../media/image17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13" Type="http://schemas.openxmlformats.org/officeDocument/2006/relationships/image" Target="../media/image29.png"/><Relationship Id="rId3" Type="http://schemas.openxmlformats.org/officeDocument/2006/relationships/image" Target="../media/image19.png"/><Relationship Id="rId7" Type="http://schemas.openxmlformats.org/officeDocument/2006/relationships/image" Target="../media/image23.png"/><Relationship Id="rId12" Type="http://schemas.openxmlformats.org/officeDocument/2006/relationships/image" Target="../media/image28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11" Type="http://schemas.openxmlformats.org/officeDocument/2006/relationships/image" Target="../media/image27.png"/><Relationship Id="rId5" Type="http://schemas.openxmlformats.org/officeDocument/2006/relationships/image" Target="../media/image21.png"/><Relationship Id="rId10" Type="http://schemas.openxmlformats.org/officeDocument/2006/relationships/image" Target="../media/image26.png"/><Relationship Id="rId4" Type="http://schemas.openxmlformats.org/officeDocument/2006/relationships/image" Target="../media/image20.png"/><Relationship Id="rId9" Type="http://schemas.openxmlformats.org/officeDocument/2006/relationships/image" Target="../media/image25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png"/><Relationship Id="rId13" Type="http://schemas.openxmlformats.org/officeDocument/2006/relationships/image" Target="../media/image41.png"/><Relationship Id="rId3" Type="http://schemas.openxmlformats.org/officeDocument/2006/relationships/image" Target="../media/image31.png"/><Relationship Id="rId7" Type="http://schemas.openxmlformats.org/officeDocument/2006/relationships/image" Target="../media/image35.png"/><Relationship Id="rId12" Type="http://schemas.openxmlformats.org/officeDocument/2006/relationships/image" Target="../media/image40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4.png"/><Relationship Id="rId11" Type="http://schemas.openxmlformats.org/officeDocument/2006/relationships/image" Target="../media/image39.png"/><Relationship Id="rId5" Type="http://schemas.openxmlformats.org/officeDocument/2006/relationships/image" Target="../media/image33.png"/><Relationship Id="rId10" Type="http://schemas.openxmlformats.org/officeDocument/2006/relationships/image" Target="../media/image38.png"/><Relationship Id="rId4" Type="http://schemas.openxmlformats.org/officeDocument/2006/relationships/image" Target="../media/image32.png"/><Relationship Id="rId9" Type="http://schemas.openxmlformats.org/officeDocument/2006/relationships/image" Target="../media/image3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2348880"/>
            <a:ext cx="7772400" cy="1470025"/>
          </a:xfrm>
        </p:spPr>
        <p:txBody>
          <a:bodyPr/>
          <a:lstStyle/>
          <a:p>
            <a:r>
              <a:rPr lang="mk-MK" dirty="0" smtClean="0"/>
              <a:t>Плоштина на трапез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mk-MK" smtClean="0"/>
              <a:t>Решени примери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274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98178"/>
          </a:xfrm>
        </p:spPr>
        <p:txBody>
          <a:bodyPr>
            <a:noAutofit/>
          </a:bodyPr>
          <a:lstStyle/>
          <a:p>
            <a:pPr algn="just"/>
            <a:r>
              <a:rPr lang="en-US" sz="2500" dirty="0" smtClean="0"/>
              <a:t>35. </a:t>
            </a:r>
            <a:r>
              <a:rPr lang="mk-MK" sz="2500" dirty="0" smtClean="0"/>
              <a:t>Плоштината на трапезот е 96 </a:t>
            </a:r>
            <a:r>
              <a:rPr lang="en-US" sz="2500" dirty="0" smtClean="0"/>
              <a:t>cm</a:t>
            </a:r>
            <a:r>
              <a:rPr lang="en-US" sz="2500" baseline="30000" dirty="0" smtClean="0"/>
              <a:t>2</a:t>
            </a:r>
            <a:r>
              <a:rPr lang="en-US" sz="2500" dirty="0" smtClean="0"/>
              <a:t>, </a:t>
            </a:r>
            <a:r>
              <a:rPr lang="mk-MK" sz="2500" dirty="0" smtClean="0"/>
              <a:t>а висината 8 </a:t>
            </a:r>
            <a:r>
              <a:rPr lang="en-US" sz="2500" dirty="0" smtClean="0"/>
              <a:t>cm. </a:t>
            </a:r>
            <a:r>
              <a:rPr lang="mk-MK" sz="2500" dirty="0" smtClean="0"/>
              <a:t>Одреди ги основите на трапезот ако тие се однесуваат како 5</a:t>
            </a:r>
            <a:r>
              <a:rPr lang="en-US" sz="2500" dirty="0" smtClean="0"/>
              <a:t>:3.</a:t>
            </a:r>
            <a:endParaRPr lang="en-US" sz="2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954969"/>
            <a:ext cx="1800200" cy="41373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>
                <a:latin typeface="Cambria Math" pitchFamily="18" charset="0"/>
                <a:ea typeface="Cambria Math" pitchFamily="18" charset="0"/>
              </a:rPr>
              <a:t>P=96 cm</a:t>
            </a:r>
            <a:r>
              <a:rPr lang="en-US" sz="2000" baseline="30000" dirty="0">
                <a:latin typeface="Cambria Math" pitchFamily="18" charset="0"/>
                <a:ea typeface="Cambria Math" pitchFamily="18" charset="0"/>
              </a:rPr>
              <a:t>2</a:t>
            </a:r>
            <a:endParaRPr lang="en-US" sz="2000" dirty="0" smtClean="0">
              <a:latin typeface="Cambria Math" pitchFamily="18" charset="0"/>
              <a:ea typeface="Cambria Math" pitchFamily="18" charset="0"/>
            </a:endParaRPr>
          </a:p>
          <a:p>
            <a:pPr marL="0" indent="0">
              <a:buNone/>
            </a:pPr>
            <a:r>
              <a:rPr lang="en-US" sz="2000" dirty="0" smtClean="0">
                <a:latin typeface="Cambria Math" pitchFamily="18" charset="0"/>
                <a:ea typeface="Cambria Math" pitchFamily="18" charset="0"/>
              </a:rPr>
              <a:t>h=8 cm</a:t>
            </a:r>
          </a:p>
          <a:p>
            <a:pPr marL="0" indent="0">
              <a:buNone/>
            </a:pPr>
            <a:r>
              <a:rPr lang="en-US" sz="2000" dirty="0" smtClean="0">
                <a:latin typeface="Cambria Math" pitchFamily="18" charset="0"/>
                <a:ea typeface="Cambria Math" pitchFamily="18" charset="0"/>
              </a:rPr>
              <a:t>a:b=5:3</a:t>
            </a:r>
          </a:p>
          <a:p>
            <a:pPr marL="0" indent="0">
              <a:buNone/>
            </a:pPr>
            <a:r>
              <a:rPr lang="en-US" sz="2000" dirty="0" smtClean="0">
                <a:latin typeface="Cambria Math" pitchFamily="18" charset="0"/>
                <a:ea typeface="Cambria Math" pitchFamily="18" charset="0"/>
              </a:rPr>
              <a:t>a=5k</a:t>
            </a:r>
          </a:p>
          <a:p>
            <a:pPr marL="0" indent="0">
              <a:buNone/>
            </a:pPr>
            <a:r>
              <a:rPr lang="en-US" sz="2000" dirty="0" smtClean="0">
                <a:latin typeface="Cambria Math" pitchFamily="18" charset="0"/>
                <a:ea typeface="Cambria Math" pitchFamily="18" charset="0"/>
              </a:rPr>
              <a:t>b=3k</a:t>
            </a:r>
            <a:endParaRPr lang="en-US" sz="2000" dirty="0">
              <a:latin typeface="Cambria Math" pitchFamily="18" charset="0"/>
              <a:ea typeface="Cambria Math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2971995" y="2973936"/>
                <a:ext cx="2072170" cy="67480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96=</m:t>
                      </m:r>
                      <m:f>
                        <m:f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/>
                            </a:rPr>
                            <m:t>5</m:t>
                          </m:r>
                          <m:r>
                            <a:rPr lang="en-US" sz="2000" b="0" i="1" smtClean="0">
                              <a:latin typeface="Cambria Math"/>
                            </a:rPr>
                            <m:t>𝑘</m:t>
                          </m:r>
                          <m:r>
                            <a:rPr lang="en-US" sz="2000" b="0" i="1" smtClean="0">
                              <a:latin typeface="Cambria Math"/>
                            </a:rPr>
                            <m:t>+3</m:t>
                          </m:r>
                          <m:r>
                            <a:rPr lang="en-US" sz="2000" b="0" i="1" smtClean="0">
                              <a:latin typeface="Cambria Math"/>
                            </a:rPr>
                            <m:t>𝑘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sz="2000" i="1" smtClean="0"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en-US" sz="2000" b="0" i="1" smtClean="0">
                          <a:latin typeface="Cambria Math"/>
                          <a:ea typeface="Cambria Math"/>
                        </a:rPr>
                        <m:t>8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71995" y="2973936"/>
                <a:ext cx="2072170" cy="674800"/>
              </a:xfrm>
              <a:prstGeom prst="rect">
                <a:avLst/>
              </a:prstGeom>
              <a:blipFill rotWithShape="1">
                <a:blip r:embed="rId2"/>
                <a:stretch>
                  <a:fillRect r="-41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2971995" y="4005064"/>
                <a:ext cx="1474571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4</m:t>
                      </m:r>
                      <m:r>
                        <a:rPr lang="en-US" sz="2000" b="0" i="1" smtClean="0">
                          <a:latin typeface="Cambria Math"/>
                        </a:rPr>
                        <m:t>𝑘</m:t>
                      </m:r>
                      <m:r>
                        <a:rPr lang="en-US" sz="2000" b="0" i="1" smtClean="0">
                          <a:latin typeface="Cambria Math"/>
                          <a:ea typeface="Cambria Math"/>
                        </a:rPr>
                        <m:t>∙8=96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71995" y="4005064"/>
                <a:ext cx="1474571" cy="400110"/>
              </a:xfrm>
              <a:prstGeom prst="rect">
                <a:avLst/>
              </a:prstGeom>
              <a:blipFill rotWithShape="1">
                <a:blip r:embed="rId3"/>
                <a:stretch>
                  <a:fillRect t="-7576" r="-6224" b="-257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2971995" y="1916832"/>
                <a:ext cx="1666162" cy="67467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𝑃</m:t>
                      </m:r>
                      <m:r>
                        <a:rPr lang="en-US" sz="20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/>
                            </a:rPr>
                            <m:t>𝑎</m:t>
                          </m:r>
                          <m:r>
                            <a:rPr lang="en-US" sz="2000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US" sz="2000" b="0" i="1" smtClean="0">
                              <a:latin typeface="Cambria Math"/>
                            </a:rPr>
                            <m:t>𝑏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sz="2000" i="1" smtClean="0"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en-US" sz="2000" b="0" i="1" smtClean="0">
                          <a:latin typeface="Cambria Math"/>
                          <a:ea typeface="Cambria Math"/>
                        </a:rPr>
                        <m:t>h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71995" y="1916832"/>
                <a:ext cx="1666162" cy="674672"/>
              </a:xfrm>
              <a:prstGeom prst="rect">
                <a:avLst/>
              </a:prstGeom>
              <a:blipFill rotWithShape="1">
                <a:blip r:embed="rId4"/>
                <a:stretch>
                  <a:fillRect r="-51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3059832" y="4653136"/>
                <a:ext cx="1011111" cy="67056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𝑘</m:t>
                      </m:r>
                      <m:r>
                        <a:rPr lang="en-US" sz="20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/>
                            </a:rPr>
                            <m:t>96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/>
                            </a:rPr>
                            <m:t>32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59832" y="4653136"/>
                <a:ext cx="1011111" cy="670568"/>
              </a:xfrm>
              <a:prstGeom prst="rect">
                <a:avLst/>
              </a:prstGeom>
              <a:blipFill rotWithShape="1">
                <a:blip r:embed="rId5"/>
                <a:stretch>
                  <a:fillRect r="-843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3166076" y="5589240"/>
                <a:ext cx="868443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𝑘</m:t>
                      </m:r>
                      <m:r>
                        <a:rPr lang="en-US" sz="2000" b="0" i="1" smtClean="0">
                          <a:latin typeface="Cambria Math"/>
                        </a:rPr>
                        <m:t>=3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66076" y="5589240"/>
                <a:ext cx="868443" cy="400110"/>
              </a:xfrm>
              <a:prstGeom prst="rect">
                <a:avLst/>
              </a:prstGeom>
              <a:blipFill rotWithShape="1">
                <a:blip r:embed="rId6"/>
                <a:stretch>
                  <a:fillRect t="-7576" r="-10490" b="-257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5436095" y="2437979"/>
                <a:ext cx="1017394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𝑎</m:t>
                      </m:r>
                      <m:r>
                        <a:rPr lang="en-US" sz="2000" b="0" i="1" smtClean="0">
                          <a:latin typeface="Cambria Math"/>
                        </a:rPr>
                        <m:t>=5</m:t>
                      </m:r>
                      <m:r>
                        <a:rPr lang="en-US" sz="2000" b="0" i="1" smtClean="0">
                          <a:latin typeface="Cambria Math"/>
                        </a:rPr>
                        <m:t>𝑘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36095" y="2437979"/>
                <a:ext cx="1017394" cy="400110"/>
              </a:xfrm>
              <a:prstGeom prst="rect">
                <a:avLst/>
              </a:prstGeom>
              <a:blipFill rotWithShape="1">
                <a:blip r:embed="rId7"/>
                <a:stretch>
                  <a:fillRect t="-7576" r="-8383" b="-257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5467603" y="2807311"/>
                <a:ext cx="1011944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𝑏</m:t>
                      </m:r>
                      <m:r>
                        <a:rPr lang="en-US" sz="2000" b="0" i="1" smtClean="0">
                          <a:latin typeface="Cambria Math"/>
                        </a:rPr>
                        <m:t>=3</m:t>
                      </m:r>
                      <m:r>
                        <a:rPr lang="en-US" sz="2000" b="0" i="1" smtClean="0">
                          <a:latin typeface="Cambria Math"/>
                        </a:rPr>
                        <m:t>𝑘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67603" y="2807311"/>
                <a:ext cx="1011944" cy="400110"/>
              </a:xfrm>
              <a:prstGeom prst="rect">
                <a:avLst/>
              </a:prstGeom>
              <a:blipFill rotWithShape="1">
                <a:blip r:embed="rId8"/>
                <a:stretch>
                  <a:fillRect t="-7692" r="-8434" b="-276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6516216" y="2455070"/>
                <a:ext cx="1466876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latin typeface="Cambria Math"/>
                        </a:rPr>
                        <m:t>𝒂</m:t>
                      </m:r>
                      <m:r>
                        <a:rPr lang="en-US" sz="2000" b="1" i="1" smtClean="0">
                          <a:latin typeface="Cambria Math"/>
                        </a:rPr>
                        <m:t>=</m:t>
                      </m:r>
                      <m:r>
                        <a:rPr lang="en-US" sz="2000" b="1" i="1" smtClean="0">
                          <a:latin typeface="Cambria Math"/>
                        </a:rPr>
                        <m:t>𝟏𝟓</m:t>
                      </m:r>
                      <m:r>
                        <a:rPr lang="en-US" sz="2000" b="1" i="1" smtClean="0">
                          <a:latin typeface="Cambria Math"/>
                        </a:rPr>
                        <m:t> </m:t>
                      </m:r>
                      <m:r>
                        <a:rPr lang="en-US" sz="2000" b="1" i="1" smtClean="0">
                          <a:latin typeface="Cambria Math"/>
                        </a:rPr>
                        <m:t>𝒄𝒎</m:t>
                      </m:r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16216" y="2455070"/>
                <a:ext cx="1466876" cy="400110"/>
              </a:xfrm>
              <a:prstGeom prst="rect">
                <a:avLst/>
              </a:prstGeom>
              <a:blipFill rotWithShape="1">
                <a:blip r:embed="rId9"/>
                <a:stretch>
                  <a:fillRect t="-7692" r="-5809" b="-276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6618814" y="2789270"/>
                <a:ext cx="130978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latin typeface="Cambria Math"/>
                        </a:rPr>
                        <m:t>𝒃</m:t>
                      </m:r>
                      <m:r>
                        <a:rPr lang="en-US" sz="2000" b="1" i="1" smtClean="0">
                          <a:latin typeface="Cambria Math"/>
                        </a:rPr>
                        <m:t>=</m:t>
                      </m:r>
                      <m:r>
                        <a:rPr lang="en-US" sz="2000" b="1" i="1" smtClean="0">
                          <a:latin typeface="Cambria Math"/>
                        </a:rPr>
                        <m:t>𝟗</m:t>
                      </m:r>
                      <m:r>
                        <a:rPr lang="en-US" sz="2000" b="1" i="1" smtClean="0">
                          <a:latin typeface="Cambria Math"/>
                        </a:rPr>
                        <m:t> </m:t>
                      </m:r>
                      <m:r>
                        <a:rPr lang="en-US" sz="2000" b="1" i="1" smtClean="0">
                          <a:latin typeface="Cambria Math"/>
                        </a:rPr>
                        <m:t>𝒄𝒎</m:t>
                      </m:r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18814" y="2789270"/>
                <a:ext cx="1309782" cy="400110"/>
              </a:xfrm>
              <a:prstGeom prst="rect">
                <a:avLst/>
              </a:prstGeom>
              <a:blipFill rotWithShape="1">
                <a:blip r:embed="rId10"/>
                <a:stretch>
                  <a:fillRect t="-7692" r="-6512" b="-276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3" name="Group 32"/>
          <p:cNvGrpSpPr/>
          <p:nvPr/>
        </p:nvGrpSpPr>
        <p:grpSpPr>
          <a:xfrm>
            <a:off x="5220073" y="4023631"/>
            <a:ext cx="2736304" cy="1261953"/>
            <a:chOff x="5220072" y="4005064"/>
            <a:chExt cx="3488093" cy="1443529"/>
          </a:xfrm>
        </p:grpSpPr>
        <p:cxnSp>
          <p:nvCxnSpPr>
            <p:cNvPr id="24" name="Straight Connector 23"/>
            <p:cNvCxnSpPr/>
            <p:nvPr/>
          </p:nvCxnSpPr>
          <p:spPr>
            <a:xfrm>
              <a:off x="5932922" y="4005064"/>
              <a:ext cx="1396229" cy="0"/>
            </a:xfrm>
            <a:prstGeom prst="line">
              <a:avLst/>
            </a:prstGeom>
            <a:ln>
              <a:solidFill>
                <a:schemeClr val="tx1"/>
              </a:solidFill>
              <a:headEnd type="oval" w="sm" len="sm"/>
              <a:tailEnd type="oval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>
              <a:off x="5220072" y="5445224"/>
              <a:ext cx="3488092" cy="0"/>
            </a:xfrm>
            <a:prstGeom prst="line">
              <a:avLst/>
            </a:prstGeom>
            <a:ln>
              <a:solidFill>
                <a:schemeClr val="tx1"/>
              </a:solidFill>
              <a:headEnd type="oval" w="sm" len="sm"/>
              <a:tailEnd type="oval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flipH="1">
              <a:off x="5220072" y="4005064"/>
              <a:ext cx="712850" cy="1440160"/>
            </a:xfrm>
            <a:prstGeom prst="line">
              <a:avLst/>
            </a:prstGeom>
            <a:ln>
              <a:solidFill>
                <a:schemeClr val="tx1"/>
              </a:solidFill>
              <a:headEnd type="oval" w="sm" len="sm"/>
              <a:tailEnd type="oval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flipH="1" flipV="1">
              <a:off x="7329150" y="4005064"/>
              <a:ext cx="1379015" cy="1443529"/>
            </a:xfrm>
            <a:prstGeom prst="line">
              <a:avLst/>
            </a:prstGeom>
            <a:ln>
              <a:solidFill>
                <a:schemeClr val="tx1"/>
              </a:solidFill>
              <a:headEnd type="oval" w="sm" len="sm"/>
              <a:tailEnd type="oval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8" name="Straight Connector 37"/>
          <p:cNvCxnSpPr/>
          <p:nvPr/>
        </p:nvCxnSpPr>
        <p:spPr>
          <a:xfrm>
            <a:off x="5779282" y="4023631"/>
            <a:ext cx="16854" cy="1259008"/>
          </a:xfrm>
          <a:prstGeom prst="line">
            <a:avLst/>
          </a:prstGeom>
          <a:ln>
            <a:solidFill>
              <a:schemeClr val="tx1"/>
            </a:solidFill>
            <a:headEnd type="oval" w="sm" len="sm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7884368" y="5256056"/>
            <a:ext cx="5158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B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5064238" y="5264072"/>
            <a:ext cx="5158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A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5724128" y="4437112"/>
            <a:ext cx="5158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h</a:t>
            </a:r>
            <a:endParaRPr lang="en-US" sz="1200" dirty="0"/>
          </a:p>
        </p:txBody>
      </p:sp>
      <p:sp>
        <p:nvSpPr>
          <p:cNvPr id="42" name="TextBox 41"/>
          <p:cNvSpPr txBox="1"/>
          <p:nvPr/>
        </p:nvSpPr>
        <p:spPr>
          <a:xfrm>
            <a:off x="6874581" y="3758438"/>
            <a:ext cx="5158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C</a:t>
            </a:r>
            <a:endParaRPr lang="en-US" sz="1200" dirty="0"/>
          </a:p>
        </p:txBody>
      </p:sp>
      <p:sp>
        <p:nvSpPr>
          <p:cNvPr id="43" name="TextBox 42"/>
          <p:cNvSpPr txBox="1"/>
          <p:nvPr/>
        </p:nvSpPr>
        <p:spPr>
          <a:xfrm>
            <a:off x="6156924" y="3791892"/>
            <a:ext cx="5158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b</a:t>
            </a:r>
            <a:endParaRPr lang="en-US" sz="1200" dirty="0"/>
          </a:p>
        </p:txBody>
      </p:sp>
      <p:sp>
        <p:nvSpPr>
          <p:cNvPr id="44" name="TextBox 43"/>
          <p:cNvSpPr txBox="1"/>
          <p:nvPr/>
        </p:nvSpPr>
        <p:spPr>
          <a:xfrm>
            <a:off x="5580112" y="3744634"/>
            <a:ext cx="5158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D</a:t>
            </a:r>
            <a:endParaRPr lang="en-US" sz="1200" dirty="0"/>
          </a:p>
        </p:txBody>
      </p:sp>
      <p:sp>
        <p:nvSpPr>
          <p:cNvPr id="45" name="TextBox 44"/>
          <p:cNvSpPr txBox="1"/>
          <p:nvPr/>
        </p:nvSpPr>
        <p:spPr>
          <a:xfrm>
            <a:off x="6398242" y="5229199"/>
            <a:ext cx="5158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3477724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6170"/>
          </a:xfrm>
        </p:spPr>
        <p:txBody>
          <a:bodyPr>
            <a:normAutofit/>
          </a:bodyPr>
          <a:lstStyle/>
          <a:p>
            <a:pPr algn="just"/>
            <a:r>
              <a:rPr lang="en-US" sz="2500" dirty="0" smtClean="0"/>
              <a:t>36. </a:t>
            </a:r>
            <a:r>
              <a:rPr lang="mk-MK" sz="2500" dirty="0" smtClean="0"/>
              <a:t>Пресметај ја плоштината на правоаголен трапез со краци 12 </a:t>
            </a:r>
            <a:r>
              <a:rPr lang="en-US" sz="2500" dirty="0" err="1" smtClean="0"/>
              <a:t>dm</a:t>
            </a:r>
            <a:r>
              <a:rPr lang="en-US" sz="2500" dirty="0" smtClean="0"/>
              <a:t> </a:t>
            </a:r>
            <a:r>
              <a:rPr lang="mk-MK" sz="2500" dirty="0" smtClean="0"/>
              <a:t>и 13 </a:t>
            </a:r>
            <a:r>
              <a:rPr lang="en-US" sz="2500" dirty="0" err="1" smtClean="0"/>
              <a:t>dm</a:t>
            </a:r>
            <a:r>
              <a:rPr lang="en-US" sz="2500" dirty="0" smtClean="0"/>
              <a:t> </a:t>
            </a:r>
            <a:r>
              <a:rPr lang="mk-MK" sz="2500" dirty="0" smtClean="0"/>
              <a:t>и периметар 46 </a:t>
            </a:r>
            <a:r>
              <a:rPr lang="en-US" sz="2500" dirty="0" smtClean="0"/>
              <a:t>dm.</a:t>
            </a:r>
            <a:endParaRPr lang="en-US" sz="25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700808"/>
                <a:ext cx="1810544" cy="4425355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𝑃</m:t>
                      </m:r>
                      <m:r>
                        <a:rPr lang="en-US" sz="2000" b="0" i="1" smtClean="0">
                          <a:latin typeface="Cambria Math"/>
                        </a:rPr>
                        <m:t>=?</m:t>
                      </m:r>
                    </m:oMath>
                  </m:oMathPara>
                </a14:m>
                <a:endParaRPr lang="en-US" sz="2000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𝑐</m:t>
                      </m:r>
                      <m:r>
                        <a:rPr lang="en-US" sz="2000" b="0" i="1" smtClean="0">
                          <a:latin typeface="Cambria Math"/>
                        </a:rPr>
                        <m:t>=12 </m:t>
                      </m:r>
                      <m:r>
                        <a:rPr lang="en-US" sz="2000" b="0" i="1" smtClean="0">
                          <a:latin typeface="Cambria Math"/>
                        </a:rPr>
                        <m:t>𝑑𝑚</m:t>
                      </m:r>
                    </m:oMath>
                  </m:oMathPara>
                </a14:m>
                <a:endParaRPr lang="en-US" sz="2000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𝑑</m:t>
                      </m:r>
                      <m:r>
                        <a:rPr lang="en-US" sz="2000" b="0" i="1" smtClean="0">
                          <a:latin typeface="Cambria Math"/>
                        </a:rPr>
                        <m:t>=13 </m:t>
                      </m:r>
                      <m:r>
                        <a:rPr lang="en-US" sz="2000" b="0" i="1" smtClean="0">
                          <a:latin typeface="Cambria Math"/>
                        </a:rPr>
                        <m:t>𝑑𝑚</m:t>
                      </m:r>
                    </m:oMath>
                  </m:oMathPara>
                </a14:m>
                <a:endParaRPr lang="en-US" sz="2000" b="0" dirty="0" smtClean="0"/>
              </a:p>
              <a:p>
                <a:pPr marL="0" indent="0">
                  <a:buNone/>
                </a:pPr>
                <a:r>
                  <a:rPr lang="en-US" sz="2000" dirty="0" smtClean="0">
                    <a:latin typeface="Cambria Math" pitchFamily="18" charset="0"/>
                    <a:ea typeface="Cambria Math" pitchFamily="18" charset="0"/>
                  </a:rPr>
                  <a:t>α =90°</a:t>
                </a:r>
                <a:endParaRPr lang="en-US" sz="2000" dirty="0">
                  <a:latin typeface="Cambria Math" pitchFamily="18" charset="0"/>
                  <a:ea typeface="Cambria Math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𝐿</m:t>
                      </m:r>
                      <m:r>
                        <a:rPr lang="en-US" sz="2000" b="0" i="1" smtClean="0">
                          <a:latin typeface="Cambria Math"/>
                        </a:rPr>
                        <m:t>=46 </m:t>
                      </m:r>
                      <m:r>
                        <a:rPr lang="en-US" sz="2000" b="0" i="1" smtClean="0">
                          <a:latin typeface="Cambria Math"/>
                        </a:rPr>
                        <m:t>𝑑𝑚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700808"/>
                <a:ext cx="1810544" cy="4425355"/>
              </a:xfrm>
              <a:blipFill rotWithShape="1">
                <a:blip r:embed="rId2"/>
                <a:stretch>
                  <a:fillRect l="-3367" t="-6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539552" y="3573016"/>
                <a:ext cx="85100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𝑐</m:t>
                      </m:r>
                      <m:r>
                        <a:rPr lang="en-US" sz="2000" b="0" i="1" smtClean="0">
                          <a:latin typeface="Cambria Math"/>
                        </a:rPr>
                        <m:t>=</m:t>
                      </m:r>
                      <m:r>
                        <a:rPr lang="en-US" sz="2000" b="0" i="1" smtClean="0">
                          <a:latin typeface="Cambria Math"/>
                        </a:rPr>
                        <m:t>h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3573016"/>
                <a:ext cx="851002" cy="400110"/>
              </a:xfrm>
              <a:prstGeom prst="rect">
                <a:avLst/>
              </a:prstGeom>
              <a:blipFill rotWithShape="1">
                <a:blip r:embed="rId3"/>
                <a:stretch>
                  <a:fillRect t="-7576" r="-10791" b="-257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2733286" y="1860793"/>
                <a:ext cx="2214261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𝐿</m:t>
                      </m:r>
                      <m:r>
                        <a:rPr lang="en-US" sz="2000" b="0" i="1" smtClean="0">
                          <a:latin typeface="Cambria Math"/>
                        </a:rPr>
                        <m:t>=</m:t>
                      </m:r>
                      <m:r>
                        <a:rPr lang="en-US" sz="2000" b="0" i="1" smtClean="0">
                          <a:latin typeface="Cambria Math"/>
                        </a:rPr>
                        <m:t>𝑎</m:t>
                      </m:r>
                      <m:r>
                        <a:rPr lang="en-US" sz="2000" b="0" i="1" smtClean="0">
                          <a:latin typeface="Cambria Math"/>
                        </a:rPr>
                        <m:t>+</m:t>
                      </m:r>
                      <m:r>
                        <a:rPr lang="en-US" sz="2000" b="0" i="1" smtClean="0">
                          <a:latin typeface="Cambria Math"/>
                        </a:rPr>
                        <m:t>𝑏</m:t>
                      </m:r>
                      <m:r>
                        <a:rPr lang="en-US" sz="2000" b="0" i="1" smtClean="0">
                          <a:latin typeface="Cambria Math"/>
                        </a:rPr>
                        <m:t>+</m:t>
                      </m:r>
                      <m:r>
                        <a:rPr lang="en-US" sz="2000" b="0" i="1" smtClean="0">
                          <a:latin typeface="Cambria Math"/>
                        </a:rPr>
                        <m:t>𝑐</m:t>
                      </m:r>
                      <m:r>
                        <a:rPr lang="en-US" sz="2000" b="0" i="1" smtClean="0">
                          <a:latin typeface="Cambria Math"/>
                        </a:rPr>
                        <m:t>+</m:t>
                      </m:r>
                      <m:r>
                        <a:rPr lang="en-US" sz="2000" b="0" i="1" smtClean="0">
                          <a:latin typeface="Cambria Math"/>
                        </a:rPr>
                        <m:t>𝑑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33286" y="1860793"/>
                <a:ext cx="2214261" cy="400110"/>
              </a:xfrm>
              <a:prstGeom prst="rect">
                <a:avLst/>
              </a:prstGeom>
              <a:blipFill rotWithShape="1">
                <a:blip r:embed="rId4"/>
                <a:stretch>
                  <a:fillRect t="-7576" r="-3571" b="-257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721479" y="2564904"/>
                <a:ext cx="1666162" cy="67467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𝑃</m:t>
                      </m:r>
                      <m:r>
                        <a:rPr lang="en-US" sz="20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/>
                            </a:rPr>
                            <m:t>𝑎</m:t>
                          </m:r>
                          <m:r>
                            <a:rPr lang="en-US" sz="2000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US" sz="2000" b="0" i="1" smtClean="0">
                              <a:latin typeface="Cambria Math"/>
                            </a:rPr>
                            <m:t>𝑏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sz="2000" i="1" smtClean="0"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en-US" sz="2000" b="0" i="1" smtClean="0">
                          <a:latin typeface="Cambria Math"/>
                          <a:ea typeface="Cambria Math"/>
                        </a:rPr>
                        <m:t>h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21479" y="2564904"/>
                <a:ext cx="1666162" cy="674672"/>
              </a:xfrm>
              <a:prstGeom prst="rect">
                <a:avLst/>
              </a:prstGeom>
              <a:blipFill rotWithShape="1">
                <a:blip r:embed="rId5"/>
                <a:stretch>
                  <a:fillRect r="-5109" b="-90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2521690" y="3564662"/>
                <a:ext cx="2425857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𝑎</m:t>
                      </m:r>
                      <m:r>
                        <a:rPr lang="en-US" sz="2000" b="0" i="1" smtClean="0">
                          <a:latin typeface="Cambria Math"/>
                        </a:rPr>
                        <m:t>+</m:t>
                      </m:r>
                      <m:r>
                        <a:rPr lang="en-US" sz="2000" b="0" i="1" smtClean="0">
                          <a:latin typeface="Cambria Math"/>
                        </a:rPr>
                        <m:t>𝑏</m:t>
                      </m:r>
                      <m:r>
                        <a:rPr lang="en-US" sz="2000" b="0" i="1" smtClean="0">
                          <a:latin typeface="Cambria Math"/>
                        </a:rPr>
                        <m:t>=</m:t>
                      </m:r>
                      <m:r>
                        <a:rPr lang="en-US" sz="2000" b="0" i="1" smtClean="0">
                          <a:latin typeface="Cambria Math"/>
                        </a:rPr>
                        <m:t>𝐿</m:t>
                      </m:r>
                      <m:r>
                        <a:rPr lang="en-US" sz="2000" b="0" i="1" smtClean="0">
                          <a:latin typeface="Cambria Math"/>
                        </a:rPr>
                        <m:t>−(</m:t>
                      </m:r>
                      <m:r>
                        <a:rPr lang="en-US" sz="2000" b="0" i="1" smtClean="0">
                          <a:latin typeface="Cambria Math"/>
                        </a:rPr>
                        <m:t>𝑐</m:t>
                      </m:r>
                      <m:r>
                        <a:rPr lang="en-US" sz="2000" b="0" i="1" smtClean="0">
                          <a:latin typeface="Cambria Math"/>
                        </a:rPr>
                        <m:t>+</m:t>
                      </m:r>
                      <m:r>
                        <a:rPr lang="en-US" sz="2000" b="0" i="1" smtClean="0">
                          <a:latin typeface="Cambria Math"/>
                        </a:rPr>
                        <m:t>𝑑</m:t>
                      </m:r>
                      <m:r>
                        <a:rPr lang="en-US" sz="20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21690" y="3564662"/>
                <a:ext cx="2425857" cy="400110"/>
              </a:xfrm>
              <a:prstGeom prst="rect">
                <a:avLst/>
              </a:prstGeom>
              <a:blipFill rotWithShape="1">
                <a:blip r:embed="rId6"/>
                <a:stretch>
                  <a:fillRect t="-7692" r="-3266" b="-276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2555776" y="4077072"/>
                <a:ext cx="3097579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𝑎</m:t>
                      </m:r>
                      <m:r>
                        <a:rPr lang="en-US" sz="2000" b="0" i="1" smtClean="0">
                          <a:latin typeface="Cambria Math"/>
                        </a:rPr>
                        <m:t>+</m:t>
                      </m:r>
                      <m:r>
                        <a:rPr lang="en-US" sz="2000" b="0" i="1" smtClean="0">
                          <a:latin typeface="Cambria Math"/>
                        </a:rPr>
                        <m:t>𝑏</m:t>
                      </m:r>
                      <m:r>
                        <a:rPr lang="en-US" sz="2000" b="0" i="1" smtClean="0">
                          <a:latin typeface="Cambria Math"/>
                        </a:rPr>
                        <m:t>=46−25=21 </m:t>
                      </m:r>
                      <m:r>
                        <a:rPr lang="en-US" sz="2000" b="0" i="1" smtClean="0">
                          <a:latin typeface="Cambria Math"/>
                        </a:rPr>
                        <m:t>𝑑𝑚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55776" y="4077072"/>
                <a:ext cx="3097579" cy="400110"/>
              </a:xfrm>
              <a:prstGeom prst="rect">
                <a:avLst/>
              </a:prstGeom>
              <a:blipFill rotWithShape="1">
                <a:blip r:embed="rId7"/>
                <a:stretch>
                  <a:fillRect t="-7692" r="-2756" b="-276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6156176" y="1755380"/>
                <a:ext cx="1490986" cy="6685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𝑃</m:t>
                      </m:r>
                      <m:r>
                        <a:rPr lang="en-US" sz="20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/>
                            </a:rPr>
                            <m:t>21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sz="2000" i="1" smtClean="0"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en-US" sz="2000" b="0" i="1" smtClean="0">
                          <a:latin typeface="Cambria Math"/>
                          <a:ea typeface="Cambria Math"/>
                        </a:rPr>
                        <m:t>12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56176" y="1755380"/>
                <a:ext cx="1490986" cy="668516"/>
              </a:xfrm>
              <a:prstGeom prst="rect">
                <a:avLst/>
              </a:prstGeom>
              <a:blipFill rotWithShape="1">
                <a:blip r:embed="rId8"/>
                <a:stretch>
                  <a:fillRect r="-61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5994496" y="2677209"/>
                <a:ext cx="1817864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latin typeface="Cambria Math"/>
                        </a:rPr>
                        <m:t>𝑷</m:t>
                      </m:r>
                      <m:r>
                        <a:rPr lang="en-US" sz="2000" b="1" i="1" smtClean="0">
                          <a:latin typeface="Cambria Math"/>
                        </a:rPr>
                        <m:t>=</m:t>
                      </m:r>
                      <m:r>
                        <a:rPr lang="en-US" sz="2000" b="1" i="1" smtClean="0">
                          <a:latin typeface="Cambria Math"/>
                        </a:rPr>
                        <m:t>𝟏𝟑</m:t>
                      </m:r>
                      <m:r>
                        <a:rPr lang="en-US" sz="2000" b="1" i="1" smtClean="0">
                          <a:latin typeface="Cambria Math"/>
                        </a:rPr>
                        <m:t>.</m:t>
                      </m:r>
                      <m:r>
                        <a:rPr lang="en-US" sz="2000" b="1" i="1" smtClean="0">
                          <a:latin typeface="Cambria Math"/>
                        </a:rPr>
                        <m:t>𝟖</m:t>
                      </m:r>
                      <m:r>
                        <a:rPr lang="en-US" sz="2000" b="1" i="1" smtClean="0">
                          <a:latin typeface="Cambria Math"/>
                        </a:rPr>
                        <m:t> </m:t>
                      </m:r>
                      <m:r>
                        <a:rPr lang="en-US" sz="2000" b="1" i="1" smtClean="0">
                          <a:latin typeface="Cambria Math"/>
                        </a:rPr>
                        <m:t>𝒅𝒎</m:t>
                      </m:r>
                      <m:r>
                        <m:rPr>
                          <m:nor/>
                        </m:rPr>
                        <a:rPr lang="en-US" sz="2000" b="1" baseline="30000"/>
                        <m:t>2</m:t>
                      </m:r>
                    </m:oMath>
                  </m:oMathPara>
                </a14:m>
                <a:endParaRPr lang="en-US" sz="2000" b="1" dirty="0"/>
              </a:p>
              <a:p>
                <a:endParaRPr lang="en-US" sz="2000" b="1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94496" y="2677209"/>
                <a:ext cx="1817864" cy="707886"/>
              </a:xfrm>
              <a:prstGeom prst="rect">
                <a:avLst/>
              </a:prstGeom>
              <a:blipFill rotWithShape="1">
                <a:blip r:embed="rId9"/>
                <a:stretch>
                  <a:fillRect l="-3344" t="-4310" r="-5686" b="-1465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0" name="Group 19"/>
          <p:cNvGrpSpPr/>
          <p:nvPr/>
        </p:nvGrpSpPr>
        <p:grpSpPr>
          <a:xfrm>
            <a:off x="5994496" y="4477182"/>
            <a:ext cx="2609952" cy="1256074"/>
            <a:chOff x="5994496" y="4477182"/>
            <a:chExt cx="2609952" cy="1256074"/>
          </a:xfrm>
        </p:grpSpPr>
        <p:cxnSp>
          <p:nvCxnSpPr>
            <p:cNvPr id="12" name="Straight Connector 11"/>
            <p:cNvCxnSpPr/>
            <p:nvPr/>
          </p:nvCxnSpPr>
          <p:spPr>
            <a:xfrm>
              <a:off x="5994496" y="5733256"/>
              <a:ext cx="2609952" cy="0"/>
            </a:xfrm>
            <a:prstGeom prst="line">
              <a:avLst/>
            </a:prstGeom>
            <a:ln>
              <a:solidFill>
                <a:schemeClr val="tx1"/>
              </a:solidFill>
              <a:headEnd type="oval" w="sm" len="sm"/>
              <a:tailEnd type="oval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5994496" y="4477182"/>
              <a:ext cx="1817864" cy="0"/>
            </a:xfrm>
            <a:prstGeom prst="line">
              <a:avLst/>
            </a:prstGeom>
            <a:ln>
              <a:solidFill>
                <a:schemeClr val="tx1"/>
              </a:solidFill>
              <a:headEnd type="oval" w="sm" len="sm"/>
              <a:tailEnd type="oval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5994496" y="4477182"/>
              <a:ext cx="0" cy="1256074"/>
            </a:xfrm>
            <a:prstGeom prst="line">
              <a:avLst/>
            </a:prstGeom>
            <a:ln>
              <a:solidFill>
                <a:schemeClr val="tx1"/>
              </a:solidFill>
              <a:headEnd type="oval" w="sm" len="sm"/>
              <a:tailEnd type="oval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flipH="1" flipV="1">
              <a:off x="7812360" y="4477182"/>
              <a:ext cx="792088" cy="1256074"/>
            </a:xfrm>
            <a:prstGeom prst="line">
              <a:avLst/>
            </a:prstGeom>
            <a:ln>
              <a:solidFill>
                <a:schemeClr val="tx1"/>
              </a:solidFill>
              <a:headEnd type="oval" w="sm" len="sm"/>
              <a:tailEnd type="oval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TextBox 20"/>
          <p:cNvSpPr txBox="1"/>
          <p:nvPr/>
        </p:nvSpPr>
        <p:spPr>
          <a:xfrm>
            <a:off x="5795215" y="5753397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7740352" y="4109417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724128" y="410785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8532440" y="5733256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7155456" y="5764807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759412" y="4111302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5689104" y="4920553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8244408" y="486916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936647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Autofit/>
              </a:bodyPr>
              <a:lstStyle/>
              <a:p>
                <a:pPr algn="just"/>
                <a:r>
                  <a:rPr lang="en-US" sz="2500" dirty="0" smtClean="0"/>
                  <a:t>37. </a:t>
                </a:r>
                <a:r>
                  <a:rPr lang="mk-MK" sz="2500" dirty="0" smtClean="0"/>
                  <a:t>Пресметај ја плоштината на правоаголен трапез со основи 12 </a:t>
                </a:r>
                <a:r>
                  <a:rPr lang="en-US" sz="2500" dirty="0" smtClean="0"/>
                  <a:t>cm</a:t>
                </a:r>
                <a:r>
                  <a:rPr lang="mk-MK" sz="2500" dirty="0" smtClean="0"/>
                  <a:t> и 7 </a:t>
                </a:r>
                <a:r>
                  <a:rPr lang="en-US" sz="2500" dirty="0" smtClean="0"/>
                  <a:t>cm </a:t>
                </a:r>
                <a:r>
                  <a:rPr lang="mk-MK" sz="2500" dirty="0" smtClean="0"/>
                  <a:t>и агол </a:t>
                </a:r>
                <a:r>
                  <a:rPr lang="en-US" sz="2500" dirty="0" smtClean="0"/>
                  <a:t>α</a:t>
                </a:r>
                <a:r>
                  <a:rPr lang="mk-MK" sz="2500" dirty="0" smtClean="0"/>
                  <a:t>=48° 40</a:t>
                </a:r>
                <a14:m>
                  <m:oMath xmlns:m="http://schemas.openxmlformats.org/officeDocument/2006/math">
                    <m:r>
                      <a:rPr lang="el-GR" sz="2500" i="1" dirty="0" smtClean="0">
                        <a:latin typeface="Cambria Math"/>
                      </a:rPr>
                      <m:t>ʹ</m:t>
                    </m:r>
                  </m:oMath>
                </a14:m>
                <a:r>
                  <a:rPr lang="mk-MK" sz="2500" dirty="0" smtClean="0"/>
                  <a:t> меѓу поголемата</a:t>
                </a:r>
                <a:r>
                  <a:rPr lang="en-US" sz="2500" dirty="0" smtClean="0"/>
                  <a:t> </a:t>
                </a:r>
                <a:r>
                  <a:rPr lang="mk-MK" sz="2500" dirty="0" smtClean="0"/>
                  <a:t>основа и кракот.</a:t>
                </a:r>
                <a:endParaRPr lang="en-US" sz="2500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1">
                <a:blip r:embed="rId2"/>
                <a:stretch>
                  <a:fillRect l="-1185" t="-7447" r="-2074" b="-170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899592" y="1700808"/>
                <a:ext cx="72090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𝑃</m:t>
                      </m:r>
                      <m:r>
                        <a:rPr lang="en-US" b="0" i="1" smtClean="0">
                          <a:latin typeface="Cambria Math"/>
                        </a:rPr>
                        <m:t>=?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9592" y="1700808"/>
                <a:ext cx="720903" cy="369332"/>
              </a:xfrm>
              <a:prstGeom prst="rect">
                <a:avLst/>
              </a:prstGeom>
              <a:blipFill rotWithShape="1">
                <a:blip r:embed="rId3"/>
                <a:stretch>
                  <a:fillRect t="-8197" r="-1101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899592" y="2089190"/>
                <a:ext cx="128432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𝑎</m:t>
                      </m:r>
                      <m:r>
                        <a:rPr lang="en-US" b="0" i="1" smtClean="0">
                          <a:latin typeface="Cambria Math"/>
                        </a:rPr>
                        <m:t>=12 </m:t>
                      </m:r>
                      <m:r>
                        <a:rPr lang="en-US" b="0" i="1" smtClean="0">
                          <a:latin typeface="Cambria Math"/>
                        </a:rPr>
                        <m:t>𝑐𝑚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9592" y="2089190"/>
                <a:ext cx="1284326" cy="369332"/>
              </a:xfrm>
              <a:prstGeom prst="rect">
                <a:avLst/>
              </a:prstGeom>
              <a:blipFill rotWithShape="1">
                <a:blip r:embed="rId4"/>
                <a:stretch>
                  <a:fillRect t="-8333" r="-5714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897682" y="2468047"/>
                <a:ext cx="115230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𝑏</m:t>
                      </m:r>
                      <m:r>
                        <a:rPr lang="en-US" b="0" i="1" smtClean="0">
                          <a:latin typeface="Cambria Math"/>
                        </a:rPr>
                        <m:t>=7 </m:t>
                      </m:r>
                      <m:r>
                        <a:rPr lang="en-US" b="0" i="1" smtClean="0">
                          <a:latin typeface="Cambria Math"/>
                        </a:rPr>
                        <m:t>𝑐𝑚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7682" y="2468047"/>
                <a:ext cx="1152303" cy="369332"/>
              </a:xfrm>
              <a:prstGeom prst="rect">
                <a:avLst/>
              </a:prstGeom>
              <a:blipFill rotWithShape="1">
                <a:blip r:embed="rId5"/>
                <a:stretch>
                  <a:fillRect t="-8333" r="-6878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897682" y="2837379"/>
                <a:ext cx="236051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/>
                          <a:ea typeface="Cambria Math"/>
                        </a:rPr>
                        <m:t>𝛼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=48° 40</m:t>
                      </m:r>
                      <m:r>
                        <a:rPr lang="el-GR" b="0" i="1" smtClean="0">
                          <a:latin typeface="Cambria Math"/>
                          <a:ea typeface="Cambria Math"/>
                        </a:rPr>
                        <m:t>ʹ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=48.67°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7682" y="2837379"/>
                <a:ext cx="2360518" cy="369332"/>
              </a:xfrm>
              <a:prstGeom prst="rect">
                <a:avLst/>
              </a:prstGeom>
              <a:blipFill rotWithShape="1">
                <a:blip r:embed="rId6"/>
                <a:stretch>
                  <a:fillRect t="-8197" r="-3101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899592" y="5183179"/>
                <a:ext cx="1519454" cy="61645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𝑃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𝑎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𝑏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i="1" smtClean="0"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h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9592" y="5183179"/>
                <a:ext cx="1519454" cy="616451"/>
              </a:xfrm>
              <a:prstGeom prst="rect">
                <a:avLst/>
              </a:prstGeom>
              <a:blipFill rotWithShape="1">
                <a:blip r:embed="rId7"/>
                <a:stretch>
                  <a:fillRect r="-44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5" name="Group 14"/>
          <p:cNvGrpSpPr/>
          <p:nvPr/>
        </p:nvGrpSpPr>
        <p:grpSpPr>
          <a:xfrm>
            <a:off x="5994496" y="4477182"/>
            <a:ext cx="2609952" cy="1256074"/>
            <a:chOff x="5994496" y="4477182"/>
            <a:chExt cx="2609952" cy="1256074"/>
          </a:xfrm>
        </p:grpSpPr>
        <p:cxnSp>
          <p:nvCxnSpPr>
            <p:cNvPr id="16" name="Straight Connector 15"/>
            <p:cNvCxnSpPr/>
            <p:nvPr/>
          </p:nvCxnSpPr>
          <p:spPr>
            <a:xfrm>
              <a:off x="5994496" y="5733256"/>
              <a:ext cx="2609952" cy="0"/>
            </a:xfrm>
            <a:prstGeom prst="line">
              <a:avLst/>
            </a:prstGeom>
            <a:ln>
              <a:solidFill>
                <a:schemeClr val="tx1"/>
              </a:solidFill>
              <a:headEnd type="oval" w="sm" len="sm"/>
              <a:tailEnd type="oval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5994496" y="4477182"/>
              <a:ext cx="1817864" cy="0"/>
            </a:xfrm>
            <a:prstGeom prst="line">
              <a:avLst/>
            </a:prstGeom>
            <a:ln>
              <a:solidFill>
                <a:schemeClr val="tx1"/>
              </a:solidFill>
              <a:headEnd type="oval" w="sm" len="sm"/>
              <a:tailEnd type="oval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5994496" y="4477182"/>
              <a:ext cx="0" cy="1256074"/>
            </a:xfrm>
            <a:prstGeom prst="line">
              <a:avLst/>
            </a:prstGeom>
            <a:ln>
              <a:solidFill>
                <a:schemeClr val="tx1"/>
              </a:solidFill>
              <a:headEnd type="oval" w="sm" len="sm"/>
              <a:tailEnd type="oval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 flipV="1">
              <a:off x="7812360" y="4477182"/>
              <a:ext cx="792088" cy="1256074"/>
            </a:xfrm>
            <a:prstGeom prst="line">
              <a:avLst/>
            </a:prstGeom>
            <a:ln>
              <a:solidFill>
                <a:schemeClr val="tx1"/>
              </a:solidFill>
              <a:headEnd type="oval" w="sm" len="sm"/>
              <a:tailEnd type="oval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TextBox 19"/>
          <p:cNvSpPr txBox="1"/>
          <p:nvPr/>
        </p:nvSpPr>
        <p:spPr>
          <a:xfrm>
            <a:off x="5795215" y="5753397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7740352" y="4109417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724128" y="410785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8532440" y="5733256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7155456" y="5764807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59412" y="4111302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689104" y="4920553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8244408" y="486916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</a:t>
            </a:r>
          </a:p>
        </p:txBody>
      </p:sp>
      <p:cxnSp>
        <p:nvCxnSpPr>
          <p:cNvPr id="29" name="Straight Connector 28"/>
          <p:cNvCxnSpPr/>
          <p:nvPr/>
        </p:nvCxnSpPr>
        <p:spPr>
          <a:xfrm>
            <a:off x="7812360" y="4478749"/>
            <a:ext cx="0" cy="1254507"/>
          </a:xfrm>
          <a:prstGeom prst="line">
            <a:avLst/>
          </a:prstGeom>
          <a:ln>
            <a:solidFill>
              <a:schemeClr val="tx1"/>
            </a:solidFill>
            <a:headEnd type="oval" w="sm" len="sm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7524328" y="4921336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</a:t>
            </a:r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8064388" y="5733256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k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6798552" y="5395475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8213823" y="5408408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α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985289" y="3350657"/>
                <a:ext cx="127041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/>
                          <a:ea typeface="Cambria Math"/>
                        </a:rPr>
                        <m:t>∡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𝐴𝐵𝐶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m:rPr>
                          <m:sty m:val="p"/>
                        </m:rPr>
                        <a:rPr lang="el-GR" b="0" i="1" smtClean="0">
                          <a:latin typeface="Cambria Math"/>
                          <a:ea typeface="Cambria Math"/>
                        </a:rPr>
                        <m:t>α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5289" y="3350657"/>
                <a:ext cx="1270412" cy="369332"/>
              </a:xfrm>
              <a:prstGeom prst="rect">
                <a:avLst/>
              </a:prstGeom>
              <a:blipFill rotWithShape="1">
                <a:blip r:embed="rId8"/>
                <a:stretch>
                  <a:fillRect t="-8333" r="-5769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985289" y="3923184"/>
                <a:ext cx="199663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𝑘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𝑎</m:t>
                      </m:r>
                      <m:r>
                        <a:rPr lang="en-US" b="0" i="1" smtClean="0">
                          <a:latin typeface="Cambria Math"/>
                        </a:rPr>
                        <m:t>−</m:t>
                      </m:r>
                      <m:r>
                        <a:rPr lang="en-US" b="0" i="1" smtClean="0">
                          <a:latin typeface="Cambria Math"/>
                        </a:rPr>
                        <m:t>𝑏</m:t>
                      </m:r>
                      <m:r>
                        <a:rPr lang="en-US" b="0" i="1" smtClean="0">
                          <a:latin typeface="Cambria Math"/>
                        </a:rPr>
                        <m:t>=5 </m:t>
                      </m:r>
                      <m:r>
                        <a:rPr lang="en-US" b="0" i="1" smtClean="0">
                          <a:latin typeface="Cambria Math"/>
                        </a:rPr>
                        <m:t>𝑐𝑚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5289" y="3923184"/>
                <a:ext cx="1996637" cy="369332"/>
              </a:xfrm>
              <a:prstGeom prst="rect">
                <a:avLst/>
              </a:prstGeom>
              <a:blipFill rotWithShape="1">
                <a:blip r:embed="rId9"/>
                <a:stretch>
                  <a:fillRect t="-8333" r="-3670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3995936" y="1700808"/>
                <a:ext cx="1037784" cy="61824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𝑡𝑔</m:t>
                      </m:r>
                      <m:r>
                        <m:rPr>
                          <m:sty m:val="p"/>
                        </m:rPr>
                        <a:rPr lang="el-GR" b="0" i="1" smtClean="0">
                          <a:latin typeface="Cambria Math"/>
                        </a:rPr>
                        <m:t>α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h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𝑘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5936" y="1700808"/>
                <a:ext cx="1037784" cy="618246"/>
              </a:xfrm>
              <a:prstGeom prst="rect">
                <a:avLst/>
              </a:prstGeom>
              <a:blipFill rotWithShape="1">
                <a:blip r:embed="rId10"/>
                <a:stretch>
                  <a:fillRect r="-705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3995936" y="2458522"/>
                <a:ext cx="241950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h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𝑘</m:t>
                      </m:r>
                      <m:r>
                        <a:rPr lang="en-US" b="0" i="1" smtClean="0">
                          <a:latin typeface="Cambria Math"/>
                        </a:rPr>
                        <m:t>∙</m:t>
                      </m:r>
                      <m:r>
                        <a:rPr lang="en-US" b="0" i="1" smtClean="0">
                          <a:latin typeface="Cambria Math"/>
                        </a:rPr>
                        <m:t>𝑡𝑔</m:t>
                      </m:r>
                      <m:r>
                        <m:rPr>
                          <m:sty m:val="p"/>
                        </m:rPr>
                        <a:rPr lang="el-GR" b="0" i="1" smtClean="0">
                          <a:latin typeface="Cambria Math"/>
                        </a:rPr>
                        <m:t>α</m:t>
                      </m:r>
                      <m:r>
                        <a:rPr lang="en-US" b="0" i="1" smtClean="0">
                          <a:latin typeface="Cambria Math"/>
                        </a:rPr>
                        <m:t>=5.69 </m:t>
                      </m:r>
                      <m:r>
                        <a:rPr lang="en-US" b="0" i="1" smtClean="0">
                          <a:latin typeface="Cambria Math"/>
                        </a:rPr>
                        <m:t>𝑐𝑚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5936" y="2458522"/>
                <a:ext cx="2419509" cy="369332"/>
              </a:xfrm>
              <a:prstGeom prst="rect">
                <a:avLst/>
              </a:prstGeom>
              <a:blipFill rotWithShape="1">
                <a:blip r:embed="rId11"/>
                <a:stretch>
                  <a:fillRect t="-8197" r="-2778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4114800" y="2971800"/>
                <a:ext cx="1940788" cy="61093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𝑃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12+7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i="1" smtClean="0">
                          <a:latin typeface="Cambria Math"/>
                        </a:rPr>
                        <m:t>∙</m:t>
                      </m:r>
                      <m:r>
                        <a:rPr lang="en-US" b="0" i="1" smtClean="0">
                          <a:latin typeface="Cambria Math"/>
                        </a:rPr>
                        <m:t>5.69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0" y="2971800"/>
                <a:ext cx="1940788" cy="610936"/>
              </a:xfrm>
              <a:prstGeom prst="rect">
                <a:avLst/>
              </a:prstGeom>
              <a:blipFill rotWithShape="1">
                <a:blip r:embed="rId12"/>
                <a:stretch>
                  <a:fillRect r="-37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4062445" y="3706178"/>
                <a:ext cx="1959960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/>
                        </a:rPr>
                        <m:t>𝑷</m:t>
                      </m:r>
                      <m:r>
                        <a:rPr lang="en-US" b="1" i="1" smtClean="0">
                          <a:latin typeface="Cambria Math"/>
                        </a:rPr>
                        <m:t>=</m:t>
                      </m:r>
                      <m:r>
                        <a:rPr lang="en-US" b="1" i="1" smtClean="0">
                          <a:latin typeface="Cambria Math"/>
                        </a:rPr>
                        <m:t>𝟓𝟒</m:t>
                      </m:r>
                      <m:r>
                        <a:rPr lang="en-US" b="1" i="1" smtClean="0">
                          <a:latin typeface="Cambria Math"/>
                        </a:rPr>
                        <m:t>.</m:t>
                      </m:r>
                      <m:r>
                        <a:rPr lang="en-US" b="1" i="1" smtClean="0">
                          <a:latin typeface="Cambria Math"/>
                        </a:rPr>
                        <m:t>𝟎𝟓𝟓</m:t>
                      </m:r>
                      <m:r>
                        <a:rPr lang="en-US" b="1" i="1" smtClean="0">
                          <a:latin typeface="Cambria Math"/>
                        </a:rPr>
                        <m:t> </m:t>
                      </m:r>
                      <m:r>
                        <a:rPr lang="en-US" b="1" i="1" smtClean="0">
                          <a:latin typeface="Cambria Math"/>
                        </a:rPr>
                        <m:t>𝒄𝒎</m:t>
                      </m:r>
                      <m:r>
                        <m:rPr>
                          <m:nor/>
                        </m:rPr>
                        <a:rPr lang="en-US" b="1" baseline="30000"/>
                        <m:t>2</m:t>
                      </m:r>
                    </m:oMath>
                  </m:oMathPara>
                </a14:m>
                <a:endParaRPr lang="en-US" b="1" dirty="0"/>
              </a:p>
              <a:p>
                <a:endParaRPr lang="en-US" b="1" dirty="0"/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2445" y="3706178"/>
                <a:ext cx="1959960" cy="646331"/>
              </a:xfrm>
              <a:prstGeom prst="rect">
                <a:avLst/>
              </a:prstGeom>
              <a:blipFill rotWithShape="1">
                <a:blip r:embed="rId13"/>
                <a:stretch>
                  <a:fillRect l="-2484" t="-4717" r="-3106" b="-141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28227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500" dirty="0" smtClean="0"/>
              <a:t>38. </a:t>
            </a:r>
            <a:r>
              <a:rPr lang="mk-MK" sz="2500" dirty="0" smtClean="0"/>
              <a:t>Пресметај ја плоштината на рамнокрак трапез со основи 15</a:t>
            </a:r>
            <a:r>
              <a:rPr lang="en-US" sz="2500" dirty="0" smtClean="0"/>
              <a:t> cm </a:t>
            </a:r>
            <a:r>
              <a:rPr lang="mk-MK" sz="2500" dirty="0" smtClean="0"/>
              <a:t>и 7</a:t>
            </a:r>
            <a:r>
              <a:rPr lang="en-US" sz="2500" dirty="0" smtClean="0"/>
              <a:t> cm </a:t>
            </a:r>
            <a:r>
              <a:rPr lang="mk-MK" sz="2500" dirty="0" smtClean="0"/>
              <a:t>и крак 5</a:t>
            </a:r>
            <a:r>
              <a:rPr lang="en-US" sz="2500" dirty="0" smtClean="0"/>
              <a:t> cm.</a:t>
            </a:r>
            <a:endParaRPr lang="en-US" sz="25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683568" y="1556792"/>
                <a:ext cx="72090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𝑃</m:t>
                      </m:r>
                      <m:r>
                        <a:rPr lang="en-US" b="0" i="1" smtClean="0">
                          <a:latin typeface="Cambria Math"/>
                        </a:rPr>
                        <m:t>=?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568" y="1556792"/>
                <a:ext cx="720902" cy="369332"/>
              </a:xfrm>
              <a:prstGeom prst="rect">
                <a:avLst/>
              </a:prstGeom>
              <a:blipFill rotWithShape="1">
                <a:blip r:embed="rId2"/>
                <a:stretch>
                  <a:fillRect t="-8197" r="-11864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683568" y="1945174"/>
                <a:ext cx="128432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𝑎</m:t>
                      </m:r>
                      <m:r>
                        <a:rPr lang="en-US" b="0" i="1" smtClean="0">
                          <a:latin typeface="Cambria Math"/>
                        </a:rPr>
                        <m:t>=15 </m:t>
                      </m:r>
                      <m:r>
                        <a:rPr lang="en-US" b="0" i="1" smtClean="0">
                          <a:latin typeface="Cambria Math"/>
                        </a:rPr>
                        <m:t>𝑐𝑚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568" y="1945174"/>
                <a:ext cx="1284326" cy="369332"/>
              </a:xfrm>
              <a:prstGeom prst="rect">
                <a:avLst/>
              </a:prstGeom>
              <a:blipFill rotWithShape="1">
                <a:blip r:embed="rId3"/>
                <a:stretch>
                  <a:fillRect t="-8197" r="-568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683990" y="2343081"/>
                <a:ext cx="110100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𝑏</m:t>
                      </m:r>
                      <m:r>
                        <a:rPr lang="en-US" b="0" i="1" smtClean="0">
                          <a:latin typeface="Cambria Math"/>
                        </a:rPr>
                        <m:t>=7</m:t>
                      </m:r>
                      <m:r>
                        <a:rPr lang="en-US" b="0" i="1" smtClean="0">
                          <a:latin typeface="Cambria Math"/>
                        </a:rPr>
                        <m:t>𝑐𝑚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990" y="2343081"/>
                <a:ext cx="1101007" cy="369332"/>
              </a:xfrm>
              <a:prstGeom prst="rect">
                <a:avLst/>
              </a:prstGeom>
              <a:blipFill rotWithShape="1">
                <a:blip r:embed="rId4"/>
                <a:stretch>
                  <a:fillRect t="-8197" r="-6630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683568" y="2731463"/>
                <a:ext cx="108401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𝑐</m:t>
                      </m:r>
                      <m:r>
                        <a:rPr lang="en-US" b="0" i="1" smtClean="0">
                          <a:latin typeface="Cambria Math"/>
                        </a:rPr>
                        <m:t>=5</m:t>
                      </m:r>
                      <m:r>
                        <a:rPr lang="en-US" b="0" i="1" smtClean="0">
                          <a:latin typeface="Cambria Math"/>
                        </a:rPr>
                        <m:t>𝑐𝑚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568" y="2731463"/>
                <a:ext cx="1084015" cy="369332"/>
              </a:xfrm>
              <a:prstGeom prst="rect">
                <a:avLst/>
              </a:prstGeom>
              <a:blipFill rotWithShape="1">
                <a:blip r:embed="rId5"/>
                <a:stretch>
                  <a:fillRect t="-8197" r="-7303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3392550" y="1556792"/>
                <a:ext cx="1410964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𝑐</m:t>
                      </m:r>
                      <m:r>
                        <m:rPr>
                          <m:nor/>
                        </m:rPr>
                        <a:rPr lang="en-US" baseline="30000"/>
                        <m:t>2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𝑘</m:t>
                      </m:r>
                      <m:r>
                        <m:rPr>
                          <m:nor/>
                        </m:rPr>
                        <a:rPr lang="en-US" baseline="30000"/>
                        <m:t>2</m:t>
                      </m:r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r>
                        <a:rPr lang="en-US" b="0" i="1" smtClean="0">
                          <a:latin typeface="Cambria Math"/>
                        </a:rPr>
                        <m:t>h</m:t>
                      </m:r>
                      <m:r>
                        <m:rPr>
                          <m:nor/>
                        </m:rPr>
                        <a:rPr lang="en-US" baseline="30000"/>
                        <m:t>2</m:t>
                      </m:r>
                    </m:oMath>
                  </m:oMathPara>
                </a14:m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92550" y="1556792"/>
                <a:ext cx="1410964" cy="646331"/>
              </a:xfrm>
              <a:prstGeom prst="rect">
                <a:avLst/>
              </a:prstGeom>
              <a:blipFill rotWithShape="1">
                <a:blip r:embed="rId6"/>
                <a:stretch>
                  <a:fillRect l="-3896" t="-4717" r="-5195" b="-141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3425689" y="2148890"/>
                <a:ext cx="1211998" cy="61645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𝑘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𝑎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𝑏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25689" y="2148890"/>
                <a:ext cx="1211998" cy="616451"/>
              </a:xfrm>
              <a:prstGeom prst="rect">
                <a:avLst/>
              </a:prstGeom>
              <a:blipFill rotWithShape="1">
                <a:blip r:embed="rId7"/>
                <a:stretch>
                  <a:fillRect r="-55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3425689" y="2792968"/>
                <a:ext cx="115557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𝑘</m:t>
                      </m:r>
                      <m:r>
                        <a:rPr lang="en-US" b="0" i="1" smtClean="0">
                          <a:latin typeface="Cambria Math"/>
                        </a:rPr>
                        <m:t>=4 </m:t>
                      </m:r>
                      <m:r>
                        <a:rPr lang="en-US" b="0" i="1" smtClean="0">
                          <a:latin typeface="Cambria Math"/>
                        </a:rPr>
                        <m:t>𝑐𝑚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25689" y="2792968"/>
                <a:ext cx="1155573" cy="369332"/>
              </a:xfrm>
              <a:prstGeom prst="rect">
                <a:avLst/>
              </a:prstGeom>
              <a:blipFill rotWithShape="1">
                <a:blip r:embed="rId8"/>
                <a:stretch>
                  <a:fillRect t="-8197" r="-5789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5148064" y="1556792"/>
                <a:ext cx="1620315" cy="40754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h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b="0" i="1" smtClean="0">
                              <a:latin typeface="Cambria Math"/>
                            </a:rPr>
                            <m:t>5</m:t>
                          </m:r>
                          <m:r>
                            <m:rPr>
                              <m:nor/>
                            </m:rPr>
                            <a:rPr lang="en-US" baseline="30000"/>
                            <m:t>2</m:t>
                          </m:r>
                          <m:r>
                            <m:rPr>
                              <m:nor/>
                            </m:rPr>
                            <a:rPr lang="en-US"/>
                            <m:t> 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−4</m:t>
                          </m:r>
                          <m:r>
                            <m:rPr>
                              <m:nor/>
                            </m:rPr>
                            <a:rPr lang="en-US" baseline="30000"/>
                            <m:t>2</m:t>
                          </m:r>
                          <m:r>
                            <m:rPr>
                              <m:nor/>
                            </m:rPr>
                            <a:rPr lang="en-US"/>
                            <m:t> </m:t>
                          </m:r>
                        </m:e>
                      </m:ra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8064" y="1556792"/>
                <a:ext cx="1620315" cy="407547"/>
              </a:xfrm>
              <a:prstGeom prst="rect">
                <a:avLst/>
              </a:prstGeom>
              <a:blipFill rotWithShape="1">
                <a:blip r:embed="rId9"/>
                <a:stretch>
                  <a:fillRect r="-4511" b="-238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5152231" y="2055076"/>
                <a:ext cx="1735603" cy="4019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h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b="0" i="1" smtClean="0">
                              <a:latin typeface="Cambria Math"/>
                            </a:rPr>
                            <m:t>9</m:t>
                          </m:r>
                        </m:e>
                      </m:rad>
                      <m:r>
                        <a:rPr lang="en-US" b="0" i="1" smtClean="0">
                          <a:latin typeface="Cambria Math"/>
                        </a:rPr>
                        <m:t>=3 </m:t>
                      </m:r>
                      <m:r>
                        <a:rPr lang="en-US" b="0" i="1" smtClean="0">
                          <a:latin typeface="Cambria Math"/>
                        </a:rPr>
                        <m:t>𝑐𝑚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52231" y="2055076"/>
                <a:ext cx="1735603" cy="401970"/>
              </a:xfrm>
              <a:prstGeom prst="rect">
                <a:avLst/>
              </a:prstGeom>
              <a:blipFill rotWithShape="1">
                <a:blip r:embed="rId10"/>
                <a:stretch>
                  <a:fillRect r="-4211" b="-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684412" y="3717032"/>
                <a:ext cx="1519455" cy="61645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𝑃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𝑎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𝑏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i="1" smtClean="0"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h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4412" y="3717032"/>
                <a:ext cx="1519455" cy="616451"/>
              </a:xfrm>
              <a:prstGeom prst="rect">
                <a:avLst/>
              </a:prstGeom>
              <a:blipFill rotWithShape="1">
                <a:blip r:embed="rId11"/>
                <a:stretch>
                  <a:fillRect r="-44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684412" y="4509120"/>
                <a:ext cx="2482603" cy="61651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𝑃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15+7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∙3=11∙3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4412" y="4509120"/>
                <a:ext cx="2482603" cy="616515"/>
              </a:xfrm>
              <a:prstGeom prst="rect">
                <a:avLst/>
              </a:prstGeom>
              <a:blipFill rotWithShape="1">
                <a:blip r:embed="rId12"/>
                <a:stretch>
                  <a:fillRect r="-269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665133" y="5373216"/>
                <a:ext cx="1478675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/>
                        </a:rPr>
                        <m:t>𝑷</m:t>
                      </m:r>
                      <m:r>
                        <a:rPr lang="en-US" b="1" i="1" smtClean="0">
                          <a:latin typeface="Cambria Math"/>
                        </a:rPr>
                        <m:t>=</m:t>
                      </m:r>
                      <m:r>
                        <a:rPr lang="en-US" b="1" i="1" smtClean="0">
                          <a:latin typeface="Cambria Math"/>
                        </a:rPr>
                        <m:t>𝟑𝟑</m:t>
                      </m:r>
                      <m:r>
                        <a:rPr lang="en-US" b="1" i="1" smtClean="0">
                          <a:latin typeface="Cambria Math"/>
                        </a:rPr>
                        <m:t> </m:t>
                      </m:r>
                      <m:r>
                        <a:rPr lang="en-US" b="1" i="1" smtClean="0">
                          <a:latin typeface="Cambria Math"/>
                        </a:rPr>
                        <m:t>𝒄𝒎</m:t>
                      </m:r>
                      <m:r>
                        <m:rPr>
                          <m:nor/>
                        </m:rPr>
                        <a:rPr lang="en-US" b="1" baseline="30000"/>
                        <m:t>2</m:t>
                      </m:r>
                    </m:oMath>
                  </m:oMathPara>
                </a14:m>
                <a:endParaRPr lang="en-US" b="1" dirty="0"/>
              </a:p>
              <a:p>
                <a:endParaRPr lang="en-US" b="1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5133" y="5373216"/>
                <a:ext cx="1478675" cy="646331"/>
              </a:xfrm>
              <a:prstGeom prst="rect">
                <a:avLst/>
              </a:prstGeom>
              <a:blipFill rotWithShape="1">
                <a:blip r:embed="rId13"/>
                <a:stretch>
                  <a:fillRect l="-3292" t="-4717" r="-3704" b="-141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9" name="Group 38"/>
          <p:cNvGrpSpPr/>
          <p:nvPr/>
        </p:nvGrpSpPr>
        <p:grpSpPr>
          <a:xfrm>
            <a:off x="5107384" y="3506708"/>
            <a:ext cx="2736304" cy="2237754"/>
            <a:chOff x="5119464" y="3501008"/>
            <a:chExt cx="2736304" cy="2237754"/>
          </a:xfrm>
        </p:grpSpPr>
        <p:cxnSp>
          <p:nvCxnSpPr>
            <p:cNvPr id="23" name="Straight Connector 22"/>
            <p:cNvCxnSpPr/>
            <p:nvPr/>
          </p:nvCxnSpPr>
          <p:spPr>
            <a:xfrm>
              <a:off x="5786784" y="3501008"/>
              <a:ext cx="0" cy="2232248"/>
            </a:xfrm>
            <a:prstGeom prst="line">
              <a:avLst/>
            </a:prstGeom>
            <a:ln>
              <a:solidFill>
                <a:schemeClr val="tx1"/>
              </a:solidFill>
              <a:headEnd type="oval" w="sm" len="sm"/>
              <a:tailEnd type="oval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>
              <a:off x="7164288" y="3506514"/>
              <a:ext cx="72008" cy="2232248"/>
            </a:xfrm>
            <a:prstGeom prst="line">
              <a:avLst/>
            </a:prstGeom>
            <a:ln>
              <a:solidFill>
                <a:schemeClr val="tx1"/>
              </a:solidFill>
              <a:headEnd type="oval" w="sm" len="sm"/>
              <a:tailEnd type="oval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>
              <a:off x="5119464" y="5738762"/>
              <a:ext cx="2736304" cy="0"/>
            </a:xfrm>
            <a:prstGeom prst="line">
              <a:avLst/>
            </a:prstGeom>
            <a:ln>
              <a:solidFill>
                <a:schemeClr val="tx1"/>
              </a:solidFill>
              <a:headEnd type="oval" w="sm" len="sm"/>
              <a:tailEnd type="oval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>
              <a:off x="5786784" y="3501008"/>
              <a:ext cx="1377504" cy="0"/>
            </a:xfrm>
            <a:prstGeom prst="line">
              <a:avLst/>
            </a:prstGeom>
            <a:ln>
              <a:solidFill>
                <a:schemeClr val="tx1"/>
              </a:solidFill>
              <a:headEnd type="oval" w="sm" len="sm"/>
              <a:tailEnd type="oval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flipH="1">
              <a:off x="5119464" y="3501008"/>
              <a:ext cx="667320" cy="223775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>
              <a:off x="7164288" y="3506514"/>
              <a:ext cx="691480" cy="223224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0" name="TextBox 39"/>
          <p:cNvSpPr txBox="1"/>
          <p:nvPr/>
        </p:nvSpPr>
        <p:spPr>
          <a:xfrm>
            <a:off x="7505418" y="4336777"/>
            <a:ext cx="2255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5549169" y="3170654"/>
            <a:ext cx="2255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6350688" y="5445224"/>
            <a:ext cx="2255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6381353" y="5814556"/>
            <a:ext cx="2255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7442809" y="5714905"/>
            <a:ext cx="2255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k</a:t>
            </a:r>
            <a:endParaRPr 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5168525" y="4336777"/>
            <a:ext cx="2255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5340356" y="5724108"/>
            <a:ext cx="2255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k</a:t>
            </a:r>
            <a:endParaRPr lang="en-US" dirty="0"/>
          </a:p>
        </p:txBody>
      </p:sp>
      <p:sp>
        <p:nvSpPr>
          <p:cNvPr id="47" name="TextBox 46"/>
          <p:cNvSpPr txBox="1"/>
          <p:nvPr/>
        </p:nvSpPr>
        <p:spPr>
          <a:xfrm>
            <a:off x="6900102" y="4438134"/>
            <a:ext cx="2255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6318744" y="3170654"/>
            <a:ext cx="2255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7172261" y="3170654"/>
            <a:ext cx="2255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7843688" y="5705757"/>
            <a:ext cx="2255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51" name="TextBox 50"/>
          <p:cNvSpPr txBox="1"/>
          <p:nvPr/>
        </p:nvSpPr>
        <p:spPr>
          <a:xfrm>
            <a:off x="4881849" y="5688617"/>
            <a:ext cx="2255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5774704" y="4448045"/>
            <a:ext cx="2255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</a:t>
            </a:r>
          </a:p>
        </p:txBody>
      </p:sp>
    </p:spTree>
    <p:extLst>
      <p:ext uri="{BB962C8B-B14F-4D97-AF65-F5344CB8AC3E}">
        <p14:creationId xmlns:p14="http://schemas.microsoft.com/office/powerpoint/2010/main" val="1569567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</TotalTime>
  <Words>365</Words>
  <Application>Microsoft Office PowerPoint</Application>
  <PresentationFormat>On-screen Show (4:3)</PresentationFormat>
  <Paragraphs>95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Cambria Math</vt:lpstr>
      <vt:lpstr>Office Theme</vt:lpstr>
      <vt:lpstr>Плоштина на трапез</vt:lpstr>
      <vt:lpstr>35. Плоштината на трапезот е 96 cm2, а висината 8 cm. Одреди ги основите на трапезот ако тие се однесуваат како 5:3.</vt:lpstr>
      <vt:lpstr>36. Пресметај ја плоштината на правоаголен трапез со краци 12 dm и 13 dm и периметар 46 dm.</vt:lpstr>
      <vt:lpstr>37. Пресметај ја плоштината на правоаголен трапез со основи 12 cm и 7 cm и агол α=48° 40ʹ меѓу поголемата основа и кракот.</vt:lpstr>
      <vt:lpstr>38. Пресметај ја плоштината на рамнокрак трапез со основи 15 cm и 7 cm и крак 5 cm.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Плоштина на трапез</dc:title>
  <dc:creator>Dva</dc:creator>
  <cp:lastModifiedBy>Dell</cp:lastModifiedBy>
  <cp:revision>17</cp:revision>
  <dcterms:created xsi:type="dcterms:W3CDTF">2020-03-20T13:13:02Z</dcterms:created>
  <dcterms:modified xsi:type="dcterms:W3CDTF">2020-03-21T16:54:05Z</dcterms:modified>
</cp:coreProperties>
</file>