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4" d="100"/>
          <a:sy n="84" d="100"/>
        </p:scale>
        <p:origin x="2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3/18/2020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3/18/2020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4108029"/>
          </a:xfrm>
        </p:spPr>
        <p:txBody>
          <a:bodyPr>
            <a:normAutofit/>
          </a:bodyPr>
          <a:lstStyle/>
          <a:p>
            <a:r>
              <a:rPr lang="mk-MK" sz="24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ТЕМА:</a:t>
            </a:r>
            <a:r>
              <a:rPr lang="mk-MK"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mk-MK"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mk-MK"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Словенска писменост</a:t>
            </a:r>
            <a:r>
              <a:rPr lang="mk-MK"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mk-MK"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mk-MK"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br>
              <a:rPr lang="mk-MK"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mk-MK"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„Панонски Легенди„</a:t>
            </a:r>
            <a:endParaRPr lang="mk-MK"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02440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056603"/>
          </a:xfrm>
        </p:spPr>
        <p:txBody>
          <a:bodyPr>
            <a:normAutofit/>
          </a:bodyPr>
          <a:lstStyle/>
          <a:p>
            <a:pPr algn="l"/>
            <a:r>
              <a:rPr lang="ru-RU" sz="1600" b="1" dirty="0">
                <a:latin typeface="Calibri" panose="020F0502020204030204" pitchFamily="34" charset="0"/>
                <a:cs typeface="Calibri" panose="020F0502020204030204" pitchFamily="34" charset="0"/>
              </a:rPr>
              <a:t>Црноризец Храбар </a:t>
            </a:r>
            <a:r>
              <a:rPr lang="ru-RU" sz="1600" dirty="0">
                <a:latin typeface="Calibri" panose="020F0502020204030204" pitchFamily="34" charset="0"/>
                <a:cs typeface="Calibri" panose="020F0502020204030204" pitchFamily="34" charset="0"/>
              </a:rPr>
              <a:t>е анонимен писател од словенската средновековна литература. Псевдонимот значи – калуѓер храбар. Се криел зад псевдоним заради засилената борба на грчкото свештенство против Словените и нивната желба за елинизација. Според податоците од неговиот текст „О писменех“ („За буквите“), дознаваме дека живеел во X век (уште се живи оние што ги виделе Кирил и Методиј), дека работел и творел во Охридската книжевна школа.</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Некои слависти сметаат дека зад псевдонимот Црноризец Храбар се крие Наум Охридски. За жал, други податоци за него нема</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Текстот</a:t>
            </a:r>
            <a:r>
              <a:rPr lang="ru-RU" sz="1600" dirty="0">
                <a:latin typeface="Calibri" panose="020F0502020204030204" pitchFamily="34" charset="0"/>
                <a:cs typeface="Calibri" panose="020F0502020204030204" pitchFamily="34" charset="0"/>
              </a:rPr>
              <a:t> е напишан во X век, а зачуван е еден препис од XIII век, пронајден на Света Гора. „О писменех“ е краток полемичен текст (трактат) напишан на едноставен и конкретен начин</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Темата</a:t>
            </a:r>
            <a:r>
              <a:rPr lang="ru-RU" sz="1600" dirty="0">
                <a:latin typeface="Calibri" panose="020F0502020204030204" pitchFamily="34" charset="0"/>
                <a:cs typeface="Calibri" panose="020F0502020204030204" pitchFamily="34" charset="0"/>
              </a:rPr>
              <a:t> е појавата и постоењето на словенската писменост, а </a:t>
            </a:r>
            <a:r>
              <a:rPr lang="ru-RU" sz="1600" b="1" dirty="0">
                <a:latin typeface="Calibri" panose="020F0502020204030204" pitchFamily="34" charset="0"/>
                <a:cs typeface="Calibri" panose="020F0502020204030204" pitchFamily="34" charset="0"/>
              </a:rPr>
              <a:t>идејата</a:t>
            </a:r>
            <a:r>
              <a:rPr lang="ru-RU" sz="1600" dirty="0">
                <a:latin typeface="Calibri" panose="020F0502020204030204" pitchFamily="34" charset="0"/>
                <a:cs typeface="Calibri" panose="020F0502020204030204" pitchFamily="34" charset="0"/>
              </a:rPr>
              <a:t> — да се докаже оправданоста на постоењето на таа писменост, нејзиното огромно значење, како и одбрана од нападите од тријазичниците (оние што ги сметале за свети само трите јазика: грчки, латински и еврејски</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Текстот се состои од три дела</a:t>
            </a:r>
            <a:r>
              <a:rPr lang="ru-RU" sz="1600" dirty="0">
                <a:latin typeface="Calibri" panose="020F0502020204030204" pitchFamily="34" charset="0"/>
                <a:cs typeface="Calibri" panose="020F0502020204030204" pitchFamily="34" charset="0"/>
              </a:rPr>
              <a:t>:</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1. историско — јазичен дел, со воспитен карактер;</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2. полемички — во вид на прашања и одговори;</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3. заклучок — во кој ја искажува својата љубов и гордост.</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endParaRPr lang="mk-MK"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64333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239483"/>
          </a:xfrm>
        </p:spPr>
        <p:txBody>
          <a:bodyPr>
            <a:normAutofit/>
          </a:bodyPr>
          <a:lstStyle/>
          <a:p>
            <a:pPr algn="l"/>
            <a:r>
              <a:rPr lang="ru-RU" sz="1600" b="1" dirty="0">
                <a:latin typeface="Calibri" panose="020F0502020204030204" pitchFamily="34" charset="0"/>
                <a:cs typeface="Calibri" panose="020F0502020204030204" pitchFamily="34" charset="0"/>
              </a:rPr>
              <a:t>Во првиот дел </a:t>
            </a:r>
            <a:r>
              <a:rPr lang="ru-RU" sz="1600" dirty="0">
                <a:latin typeface="Calibri" panose="020F0502020204030204" pitchFamily="34" charset="0"/>
                <a:cs typeface="Calibri" panose="020F0502020204030204" pitchFamily="34" charset="0"/>
              </a:rPr>
              <a:t>се изложени трите фази од развојот на писменоста на Словените</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Првата фаза </a:t>
            </a:r>
            <a:r>
              <a:rPr lang="ru-RU" sz="1600" dirty="0">
                <a:latin typeface="Calibri" panose="020F0502020204030204" pitchFamily="34" charset="0"/>
                <a:cs typeface="Calibri" panose="020F0502020204030204" pitchFamily="34" charset="0"/>
              </a:rPr>
              <a:t>е кога Словените биле многубошци и кога тие немале своја азбука туку се служеле со црти и рески (некој вид пиктографско писмо</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Втората фаза </a:t>
            </a:r>
            <a:r>
              <a:rPr lang="ru-RU" sz="1600" dirty="0">
                <a:latin typeface="Calibri" panose="020F0502020204030204" pitchFamily="34" charset="0"/>
                <a:cs typeface="Calibri" panose="020F0502020204030204" pitchFamily="34" charset="0"/>
              </a:rPr>
              <a:t>е кога Словените почнале да се покрстуваат, да го примаат христијанството, но немале своја азбука, туку се служеле со туѓи писма: грчко и латинско (римско</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Третата фаза </a:t>
            </a:r>
            <a:r>
              <a:rPr lang="ru-RU" sz="1600" dirty="0">
                <a:latin typeface="Calibri" panose="020F0502020204030204" pitchFamily="34" charset="0"/>
                <a:cs typeface="Calibri" panose="020F0502020204030204" pitchFamily="34" charset="0"/>
              </a:rPr>
              <a:t>е создавањето на словенската писменост од страна на Кирил и Методиј. Појавата на Кирил е претставена како божјо чудо. Тој ја создал глаголицата со 38 букви, од кои 24 биле создадени по образец на грчкото писмо, а 14 ги измислил сам, според гласовниот систем на словенскиот јазик</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Во вториот дел</a:t>
            </a:r>
            <a:r>
              <a:rPr lang="ru-RU" sz="1600" dirty="0">
                <a:latin typeface="Calibri" panose="020F0502020204030204" pitchFamily="34" charset="0"/>
                <a:cs typeface="Calibri" panose="020F0502020204030204" pitchFamily="34" charset="0"/>
              </a:rPr>
              <a:t> Црноризец полемизира со непријателите по класичниот систем: теза, антитеза, синтеза. Тезата е прашање, антитезата — одговор, а синтезата — заклучок. Тој се запира на три прашања</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1. Зошто бројот на буквите во словенската азбука е 38, а не 24 како во грчката?</a:t>
            </a: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Одговара историски и аргументирано, па дури и со голема доза на подбив дека Грците не знаат со колку точно букви пишуваат. Бидејќи тиа навистина имаат 24 букви, но при пишувањето употребуваат уште 11 дифтонзи (двогласки) и три знака за броевите 6, 90 и 900, па така и кај нив се збираат 38 знака.</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endParaRPr lang="mk-MK"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91783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759423"/>
          </a:xfrm>
        </p:spPr>
        <p:txBody>
          <a:bodyPr>
            <a:normAutofit/>
          </a:bodyPr>
          <a:lstStyle/>
          <a:p>
            <a:pPr algn="l"/>
            <a:r>
              <a:rPr lang="ru-RU" sz="1600" b="1" dirty="0">
                <a:latin typeface="Calibri" panose="020F0502020204030204" pitchFamily="34" charset="0"/>
                <a:cs typeface="Calibri" panose="020F0502020204030204" pitchFamily="34" charset="0"/>
              </a:rPr>
              <a:t>2. Зошто се потребни словенските книги и словенската азбука?</a:t>
            </a: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На ова прашање Црноризец одговара користејќи библиска и културно-историска фактологија. Со изнесувањето на податоците за постоењето на писменоста пред Евреите, Грците и Римјаните — Еѓипќаните, Персијанците, Асирците, тој ја разобличува лагата дека писменост постои само на трите од Бога дадени јазици. И во овој дел има остар јазик, </a:t>
            </a:r>
            <a:r>
              <a:rPr lang="ru-RU" sz="1600" dirty="0" smtClean="0">
                <a:latin typeface="Calibri" panose="020F0502020204030204" pitchFamily="34" charset="0"/>
                <a:cs typeface="Calibri" panose="020F0502020204030204" pitchFamily="34" charset="0"/>
              </a:rPr>
              <a:t>нарекувајќи </a:t>
            </a:r>
            <a:r>
              <a:rPr lang="ru-RU" sz="1600" dirty="0">
                <a:latin typeface="Calibri" panose="020F0502020204030204" pitchFamily="34" charset="0"/>
                <a:cs typeface="Calibri" panose="020F0502020204030204" pitchFamily="34" charset="0"/>
              </a:rPr>
              <a:t>ги непријателите — безумни. А, тој секако докажал дека е многу умен и образован</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3. Кој Ви ги создал буквите? </a:t>
            </a:r>
            <a:r>
              <a:rPr lang="ru-RU" sz="1600" dirty="0">
                <a:latin typeface="Calibri" panose="020F0502020204030204" pitchFamily="34" charset="0"/>
                <a:cs typeface="Calibri" panose="020F0502020204030204" pitchFamily="34" charset="0"/>
              </a:rPr>
              <a:t>— прашање упатено кон непријателите.</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Во овој дел Црноризец Храбар отворено ги омаловажува Грците. Им укажува дека тие пред да ја создадат азбуката се користеле со феникиското писмо, дека многу мажи и долго време ја создавале грчката азбука, а потоа по долго време, за многу години 70 мажи го преведувале Светото писмо од еврејски јазик. Многу од грчките писатели не ги ни знаат имињата на создавачите на азбуката, ниту на </a:t>
            </a:r>
            <a:r>
              <a:rPr lang="ru-RU" sz="1600" dirty="0" smtClean="0">
                <a:latin typeface="Calibri" panose="020F0502020204030204" pitchFamily="34" charset="0"/>
                <a:cs typeface="Calibri" panose="020F0502020204030204" pitchFamily="34" charset="0"/>
              </a:rPr>
              <a:t>преведувачите.</a:t>
            </a:r>
            <a:r>
              <a:rPr lang="ru-RU" sz="1600" dirty="0">
                <a:latin typeface="Calibri" panose="020F0502020204030204" pitchFamily="34" charset="0"/>
                <a:cs typeface="Calibri" panose="020F0502020204030204" pitchFamily="34" charset="0"/>
              </a:rPr>
              <a:t> </a:t>
            </a:r>
            <a:r>
              <a:rPr lang="ru-RU" sz="1600" dirty="0" smtClean="0">
                <a:latin typeface="Calibri" panose="020F0502020204030204" pitchFamily="34" charset="0"/>
                <a:cs typeface="Calibri" panose="020F0502020204030204" pitchFamily="34" charset="0"/>
              </a:rPr>
              <a:t>Спротивно </a:t>
            </a:r>
            <a:r>
              <a:rPr lang="ru-RU" sz="1600" dirty="0">
                <a:latin typeface="Calibri" panose="020F0502020204030204" pitchFamily="34" charset="0"/>
                <a:cs typeface="Calibri" panose="020F0502020204030204" pitchFamily="34" charset="0"/>
              </a:rPr>
              <a:t>на Грците, кај даровитите Словени тоа го направиле двајца мажи — Кирил ја создал азбуката, а заедно со брат му Методиј ги превеле книгите. Со овие укажувања Храбар јасно ја изразил мислата дека Словените се во </a:t>
            </a:r>
            <a:r>
              <a:rPr lang="ru-RU" sz="1600" dirty="0" smtClean="0">
                <a:latin typeface="Calibri" panose="020F0502020204030204" pitchFamily="34" charset="0"/>
                <a:cs typeface="Calibri" panose="020F0502020204030204" pitchFamily="34" charset="0"/>
              </a:rPr>
              <a:t>состојба </a:t>
            </a:r>
            <a:r>
              <a:rPr lang="ru-RU" sz="1600" dirty="0">
                <a:latin typeface="Calibri" panose="020F0502020204030204" pitchFamily="34" charset="0"/>
                <a:cs typeface="Calibri" panose="020F0502020204030204" pitchFamily="34" charset="0"/>
              </a:rPr>
              <a:t>не само да им се приближат, туку и да ги надминат народите со побогата култура од нив</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Во третиот дел </a:t>
            </a:r>
            <a:r>
              <a:rPr lang="ru-RU" sz="1600" dirty="0">
                <a:latin typeface="Calibri" panose="020F0502020204030204" pitchFamily="34" charset="0"/>
                <a:cs typeface="Calibri" panose="020F0502020204030204" pitchFamily="34" charset="0"/>
              </a:rPr>
              <a:t>е истакната  љубовта на словенските писатели кон творците на словенската писменост, нагласувајќи дека не постои некој што не го знае нивното име и дека тие се подготвени да го чуваат, заштитуваат и продолжат нивното дело, како што тоа го прави и авторот на овој текст.</a:t>
            </a:r>
            <a:br>
              <a:rPr lang="ru-RU" sz="1600" dirty="0">
                <a:latin typeface="Calibri" panose="020F0502020204030204" pitchFamily="34" charset="0"/>
                <a:cs typeface="Calibri" panose="020F0502020204030204" pitchFamily="34" charset="0"/>
              </a:rPr>
            </a:br>
            <a:endParaRPr lang="mk-MK"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42727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3484853"/>
          </a:xfrm>
        </p:spPr>
        <p:txBody>
          <a:bodyPr>
            <a:normAutofit/>
          </a:bodyPr>
          <a:lstStyle/>
          <a:p>
            <a:r>
              <a:rPr lang="mk-MK"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СРЕДНОВЕКОВНА ЛИТЕРАТУРА (ВИДОВИ)</a:t>
            </a:r>
          </a:p>
        </p:txBody>
      </p:sp>
    </p:spTree>
    <p:extLst>
      <p:ext uri="{BB962C8B-B14F-4D97-AF65-F5344CB8AC3E}">
        <p14:creationId xmlns:p14="http://schemas.microsoft.com/office/powerpoint/2010/main" val="21347058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222213"/>
          </a:xfrm>
        </p:spPr>
        <p:txBody>
          <a:bodyPr>
            <a:normAutofit/>
          </a:bodyPr>
          <a:lstStyle/>
          <a:p>
            <a:pPr algn="l"/>
            <a:r>
              <a:rPr lang="ru-RU" sz="1600" dirty="0">
                <a:latin typeface="Calibri" panose="020F0502020204030204" pitchFamily="34" charset="0"/>
                <a:cs typeface="Calibri" panose="020F0502020204030204" pitchFamily="34" charset="0"/>
              </a:rPr>
              <a:t>Библијата и црквата извршиле многу силно влијание врз човекот. Со векови човекот бил притиснат да го живее животот на земјата под силни црковни норми, да работи и страда, а како награда за земните откажувања да го добие вечниот – задгробен живот. Ова силно влијание на црквата, секако имало одраз врз уметничките создавања. Ова е десетвековното апстинирање од уметнички израз, средниот црн век, времето на инквизицијата. Секое и најмало пројавување на уметност, наука или било каков напредок било казнувано со смрт – палење на клада</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Во Европа средниот век го опфаќа периодот од V до XV век, а кај нас (во Македонија) тоа е од IX до XVIII век. Литературата што се создавала во овој период е тесно поврзана со христијанството.</a:t>
            </a:r>
            <a:br>
              <a:rPr lang="ru-RU" sz="1600" dirty="0">
                <a:latin typeface="Calibri" panose="020F0502020204030204" pitchFamily="34" charset="0"/>
                <a:cs typeface="Calibri" panose="020F0502020204030204" pitchFamily="34" charset="0"/>
              </a:rPr>
            </a:br>
            <a:r>
              <a:rPr lang="ru-RU" sz="1600" dirty="0" smtClean="0">
                <a:latin typeface="Calibri" panose="020F0502020204030204" pitchFamily="34" charset="0"/>
                <a:cs typeface="Calibri" panose="020F0502020204030204" pitchFamily="34" charset="0"/>
              </a:rPr>
              <a:t/>
            </a:r>
            <a:br>
              <a:rPr lang="ru-RU" sz="1600" dirty="0" smtClean="0">
                <a:latin typeface="Calibri" panose="020F0502020204030204" pitchFamily="34" charset="0"/>
                <a:cs typeface="Calibri" panose="020F0502020204030204" pitchFamily="34" charset="0"/>
              </a:rPr>
            </a:br>
            <a:r>
              <a:rPr lang="ru-RU" sz="1600" dirty="0" smtClean="0">
                <a:latin typeface="Calibri" panose="020F0502020204030204" pitchFamily="34" charset="0"/>
                <a:cs typeface="Calibri" panose="020F0502020204030204" pitchFamily="34" charset="0"/>
              </a:rPr>
              <a:t>Единствена </a:t>
            </a:r>
            <a:r>
              <a:rPr lang="ru-RU" sz="1600" dirty="0">
                <a:latin typeface="Calibri" panose="020F0502020204030204" pitchFamily="34" charset="0"/>
                <a:cs typeface="Calibri" panose="020F0502020204030204" pitchFamily="34" charset="0"/>
              </a:rPr>
              <a:t>светла точка во оваа црнина за нас е создавањето на словенската писменост</a:t>
            </a:r>
            <a:r>
              <a:rPr lang="ru-RU" sz="1600" dirty="0" smtClean="0">
                <a:latin typeface="Calibri" panose="020F0502020204030204" pitchFamily="34" charset="0"/>
                <a:cs typeface="Calibri" panose="020F0502020204030204" pitchFamily="34" charset="0"/>
              </a:rPr>
              <a:t>. Во </a:t>
            </a:r>
            <a:r>
              <a:rPr lang="ru-RU" sz="1600" dirty="0">
                <a:latin typeface="Calibri" panose="020F0502020204030204" pitchFamily="34" charset="0"/>
                <a:cs typeface="Calibri" panose="020F0502020204030204" pitchFamily="34" charset="0"/>
              </a:rPr>
              <a:t>средновековна литература најзастапена била пригодната црковна литература</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smtClean="0">
                <a:latin typeface="Calibri" panose="020F0502020204030204" pitchFamily="34" charset="0"/>
                <a:cs typeface="Calibri" panose="020F0502020204030204" pitchFamily="34" charset="0"/>
              </a:rPr>
              <a:t>1</a:t>
            </a:r>
            <a:r>
              <a:rPr lang="ru-RU" sz="1600" b="1" dirty="0">
                <a:latin typeface="Calibri" panose="020F0502020204030204" pitchFamily="34" charset="0"/>
                <a:cs typeface="Calibri" panose="020F0502020204030204" pitchFamily="34" charset="0"/>
              </a:rPr>
              <a:t>. Молитва</a:t>
            </a:r>
            <a:r>
              <a:rPr lang="ru-RU" sz="1600" dirty="0">
                <a:latin typeface="Calibri" panose="020F0502020204030204" pitchFamily="34" charset="0"/>
                <a:cs typeface="Calibri" panose="020F0502020204030204" pitchFamily="34" charset="0"/>
              </a:rPr>
              <a:t> – пофална песна во која се слави христијанскиот Бог, вербата и љубовта во него, неговата безгранична моќ, добрина, справедливост, чудотворност итн. Најпозната молитва е „Оче наш“.</a:t>
            </a:r>
            <a:br>
              <a:rPr lang="ru-RU" sz="1600" dirty="0">
                <a:latin typeface="Calibri" panose="020F0502020204030204" pitchFamily="34" charset="0"/>
                <a:cs typeface="Calibri" panose="020F0502020204030204" pitchFamily="34" charset="0"/>
              </a:rPr>
            </a:br>
            <a:r>
              <a:rPr lang="ru-RU" sz="1600" b="1" dirty="0" smtClean="0">
                <a:latin typeface="Calibri" panose="020F0502020204030204" pitchFamily="34" charset="0"/>
                <a:cs typeface="Calibri" panose="020F0502020204030204" pitchFamily="34" charset="0"/>
              </a:rPr>
              <a:t>2</a:t>
            </a:r>
            <a:r>
              <a:rPr lang="ru-RU" sz="1600" b="1" dirty="0">
                <a:latin typeface="Calibri" panose="020F0502020204030204" pitchFamily="34" charset="0"/>
                <a:cs typeface="Calibri" panose="020F0502020204030204" pitchFamily="34" charset="0"/>
              </a:rPr>
              <a:t>. Пофално слово </a:t>
            </a:r>
            <a:r>
              <a:rPr lang="ru-RU" sz="1600" dirty="0">
                <a:latin typeface="Calibri" panose="020F0502020204030204" pitchFamily="34" charset="0"/>
                <a:cs typeface="Calibri" panose="020F0502020204030204" pitchFamily="34" charset="0"/>
              </a:rPr>
              <a:t>– литературна творба со црковен карактер во која се фалат делата на некој светец или проповедник. Кај нас најпознато е „Пофално слово за св.Кирил“ од Климент Охридски.</a:t>
            </a:r>
            <a:br>
              <a:rPr lang="ru-RU" sz="1600" dirty="0">
                <a:latin typeface="Calibri" panose="020F0502020204030204" pitchFamily="34" charset="0"/>
                <a:cs typeface="Calibri" panose="020F0502020204030204" pitchFamily="34" charset="0"/>
              </a:rPr>
            </a:br>
            <a:r>
              <a:rPr lang="ru-RU" sz="1600" b="1" dirty="0" smtClean="0">
                <a:latin typeface="Calibri" panose="020F0502020204030204" pitchFamily="34" charset="0"/>
                <a:cs typeface="Calibri" panose="020F0502020204030204" pitchFamily="34" charset="0"/>
              </a:rPr>
              <a:t>3</a:t>
            </a:r>
            <a:r>
              <a:rPr lang="ru-RU" sz="1600" b="1" dirty="0">
                <a:latin typeface="Calibri" panose="020F0502020204030204" pitchFamily="34" charset="0"/>
                <a:cs typeface="Calibri" panose="020F0502020204030204" pitchFamily="34" charset="0"/>
              </a:rPr>
              <a:t>. Хагиографија (житие) </a:t>
            </a:r>
            <a:r>
              <a:rPr lang="ru-RU" sz="1600" dirty="0">
                <a:latin typeface="Calibri" panose="020F0502020204030204" pitchFamily="34" charset="0"/>
                <a:cs typeface="Calibri" panose="020F0502020204030204" pitchFamily="34" charset="0"/>
              </a:rPr>
              <a:t>– биографија на светец, црковен великодостојник и аскет.</a:t>
            </a:r>
            <a:br>
              <a:rPr lang="ru-RU" sz="1600" dirty="0">
                <a:latin typeface="Calibri" panose="020F0502020204030204" pitchFamily="34" charset="0"/>
                <a:cs typeface="Calibri" panose="020F0502020204030204" pitchFamily="34" charset="0"/>
              </a:rPr>
            </a:br>
            <a:endParaRPr lang="mk-MK"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777821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4776443"/>
          </a:xfrm>
        </p:spPr>
        <p:txBody>
          <a:bodyPr>
            <a:normAutofit/>
          </a:bodyPr>
          <a:lstStyle/>
          <a:p>
            <a:pPr algn="l"/>
            <a:r>
              <a:rPr lang="ru-RU" sz="1600" dirty="0">
                <a:latin typeface="Calibri" panose="020F0502020204030204" pitchFamily="34" charset="0"/>
                <a:cs typeface="Calibri" panose="020F0502020204030204" pitchFamily="34" charset="0"/>
              </a:rPr>
              <a:t>Освен ваквата, строго црковна литература – канонска (литература што правилно ги учела луѓето на христијанската религија), имало обиди за создавање и уметничка литература:</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t>
            </a:r>
            <a:r>
              <a:rPr lang="ru-RU" sz="1600" b="1" dirty="0">
                <a:latin typeface="Calibri" panose="020F0502020204030204" pitchFamily="34" charset="0"/>
                <a:cs typeface="Calibri" panose="020F0502020204030204" pitchFamily="34" charset="0"/>
              </a:rPr>
              <a:t>1. Апокрифи </a:t>
            </a:r>
            <a:r>
              <a:rPr lang="ru-RU" sz="1600" dirty="0">
                <a:latin typeface="Calibri" panose="020F0502020204030204" pitchFamily="34" charset="0"/>
                <a:cs typeface="Calibri" panose="020F0502020204030204" pitchFamily="34" charset="0"/>
              </a:rPr>
              <a:t>– приказни, леденди и виденија во кои објаснувањата на Светото писмо се многу слободни и пореалистични. Овие текстови црквата ги прогласила за лажни, неточни и штетни, па затоа ги уништувала и палела.</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t>
            </a:r>
            <a:r>
              <a:rPr lang="ru-RU" sz="1600" b="1" dirty="0">
                <a:latin typeface="Calibri" panose="020F0502020204030204" pitchFamily="34" charset="0"/>
                <a:cs typeface="Calibri" panose="020F0502020204030204" pitchFamily="34" charset="0"/>
              </a:rPr>
              <a:t>2. Средновековни раскази </a:t>
            </a:r>
            <a:r>
              <a:rPr lang="ru-RU" sz="1600" dirty="0">
                <a:latin typeface="Calibri" panose="020F0502020204030204" pitchFamily="34" charset="0"/>
                <a:cs typeface="Calibri" panose="020F0502020204030204" pitchFamily="34" charset="0"/>
              </a:rPr>
              <a:t>– не се оригинални дела туку преводи од грчки и латински. Оригиналните дела често биле во стихови, а преводот бил слободен и во проза. Најпопуларни раскази биле: „Премудриот Акир“ („Езоповиот живот“), „Теофана крчмарката“, „Маките на блажениот Гроздиј“ и др.</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            3. Средновековни романи </a:t>
            </a:r>
            <a:r>
              <a:rPr lang="ru-RU" sz="1600" dirty="0">
                <a:latin typeface="Calibri" panose="020F0502020204030204" pitchFamily="34" charset="0"/>
                <a:cs typeface="Calibri" panose="020F0502020204030204" pitchFamily="34" charset="0"/>
              </a:rPr>
              <a:t>– се поголеми преводи. Најпознати се: „Александар Велики“ (историско-легендарен роман), „Тројанска повест“ (превод на „Илијада“), „Тристан и Изолда“ (љубовно-фантастичен роман) итн.</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t>
            </a:r>
            <a:r>
              <a:rPr lang="ru-RU" sz="1600" b="1" dirty="0">
                <a:latin typeface="Calibri" panose="020F0502020204030204" pitchFamily="34" charset="0"/>
                <a:cs typeface="Calibri" panose="020F0502020204030204" pitchFamily="34" charset="0"/>
              </a:rPr>
              <a:t>4. Јуначки епови </a:t>
            </a:r>
            <a:r>
              <a:rPr lang="ru-RU" sz="1600" dirty="0">
                <a:latin typeface="Calibri" panose="020F0502020204030204" pitchFamily="34" charset="0"/>
                <a:cs typeface="Calibri" panose="020F0502020204030204" pitchFamily="34" charset="0"/>
              </a:rPr>
              <a:t>– народни творби: „Песни за Сид“ (Шпанија), „Песни за Роланд“ (Франција), „Песни за Нибелунзите“ (Германија), „Слово за походот Игорев“ (Русија), „Песните за Крале Марко“ (кај нас).</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endParaRPr lang="mk-MK"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04117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
            <a:ext cx="10364451" cy="6858000"/>
          </a:xfrm>
        </p:spPr>
        <p:txBody>
          <a:bodyPr>
            <a:normAutofit/>
          </a:bodyPr>
          <a:lstStyle/>
          <a:p>
            <a:pPr algn="l"/>
            <a:r>
              <a:rPr lang="mk-MK" sz="1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ЗАДАЧИ!</a:t>
            </a:r>
            <a:br>
              <a:rPr lang="mk-MK" sz="1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mk-MK" sz="1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mk-MK" sz="1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1. Од колку дела се состои „панонски легенди“?</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2. Кој е авторот на „панонски легенди“?</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3. која е темата во житијата?</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4. која е идејата на „панонски легенди“?</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5. што се работи во житието за кирил, а што во житието за методиј?</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6. кои се мисиите на кирил и методиј и што е битно за истите?</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7. каков е стилот во „панонски легенди“?</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8. кои се темата и идејата на „ПОХВАЛНОТО слово“?</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9. композициски од колку дела е составен текстот „похвално  слово“ и што е битно за нив?</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10. каков е стилот во „похвално слово“ и што е својствено за стилските фигури во истото?</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11. кој е автор на „о писменех“ и што е значајно з аимето на авторот?</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12. кои се темата и идејата на „о писменех“?</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13. од колку дела се состои „о писменех“ и што е битно за нив?</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14. наброј ги средновековните книжевни жанрови.</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15. што е својствено за секој од книжевните жанрови?</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16. која временска рамка ја опфаќаат “панонски легенди“, “похвално слово“ и „о писменех“?</a:t>
            </a:r>
            <a:br>
              <a:rPr lang="mk-MK" sz="1600" dirty="0" smtClean="0">
                <a:latin typeface="Calibri" panose="020F0502020204030204" pitchFamily="34" charset="0"/>
                <a:cs typeface="Calibri" panose="020F0502020204030204" pitchFamily="34" charset="0"/>
              </a:rPr>
            </a:br>
            <a:r>
              <a:rPr lang="mk-MK" sz="1600" dirty="0">
                <a:latin typeface="Calibri" panose="020F0502020204030204" pitchFamily="34" charset="0"/>
                <a:cs typeface="Calibri" panose="020F0502020204030204" pitchFamily="34" charset="0"/>
              </a:rPr>
              <a:t> </a:t>
            </a:r>
            <a:r>
              <a:rPr lang="mk-MK" sz="1600" dirty="0" smtClean="0">
                <a:latin typeface="Calibri" panose="020F0502020204030204" pitchFamily="34" charset="0"/>
                <a:cs typeface="Calibri" panose="020F0502020204030204" pitchFamily="34" charset="0"/>
              </a:rPr>
              <a:t/>
            </a:r>
            <a:br>
              <a:rPr lang="mk-MK" sz="1600" dirty="0" smtClean="0">
                <a:latin typeface="Calibri" panose="020F0502020204030204" pitchFamily="34" charset="0"/>
                <a:cs typeface="Calibri" panose="020F0502020204030204" pitchFamily="34" charset="0"/>
              </a:rPr>
            </a:br>
            <a:r>
              <a:rPr lang="mk-MK" sz="16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Пријатна работа!</a:t>
            </a:r>
            <a:r>
              <a:rPr lang="mk-MK" sz="1600" dirty="0" smtClean="0">
                <a:latin typeface="Calibri" panose="020F0502020204030204" pitchFamily="34" charset="0"/>
                <a:cs typeface="Calibri" panose="020F0502020204030204" pitchFamily="34" charset="0"/>
              </a:rPr>
              <a:t/>
            </a:r>
            <a:br>
              <a:rPr lang="mk-MK" sz="1600" dirty="0" smtClean="0">
                <a:latin typeface="Calibri" panose="020F0502020204030204" pitchFamily="34" charset="0"/>
                <a:cs typeface="Calibri" panose="020F0502020204030204" pitchFamily="34" charset="0"/>
              </a:rPr>
            </a:br>
            <a:r>
              <a:rPr lang="mk-MK" sz="1600" dirty="0">
                <a:latin typeface="Calibri" panose="020F0502020204030204" pitchFamily="34" charset="0"/>
                <a:cs typeface="Calibri" panose="020F0502020204030204" pitchFamily="34" charset="0"/>
              </a:rPr>
              <a:t/>
            </a:r>
            <a:br>
              <a:rPr lang="mk-MK" sz="1600" dirty="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
            </a:r>
            <a:br>
              <a:rPr lang="mk-MK" sz="1600" dirty="0" smtClean="0">
                <a:latin typeface="Calibri" panose="020F0502020204030204" pitchFamily="34" charset="0"/>
                <a:cs typeface="Calibri" panose="020F0502020204030204" pitchFamily="34" charset="0"/>
              </a:rPr>
            </a:br>
            <a:r>
              <a:rPr lang="mk-MK" sz="1600" dirty="0">
                <a:latin typeface="Calibri" panose="020F0502020204030204" pitchFamily="34" charset="0"/>
                <a:cs typeface="Calibri" panose="020F0502020204030204" pitchFamily="34" charset="0"/>
              </a:rPr>
              <a:t/>
            </a:r>
            <a:br>
              <a:rPr lang="mk-MK" sz="1600" dirty="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
            </a:r>
            <a:br>
              <a:rPr lang="mk-MK" sz="1600" dirty="0" smtClean="0">
                <a:latin typeface="Calibri" panose="020F0502020204030204" pitchFamily="34" charset="0"/>
                <a:cs typeface="Calibri" panose="020F0502020204030204" pitchFamily="34" charset="0"/>
              </a:rPr>
            </a:br>
            <a:r>
              <a:rPr lang="mk-MK" sz="1600" dirty="0">
                <a:latin typeface="Calibri" panose="020F0502020204030204" pitchFamily="34" charset="0"/>
                <a:cs typeface="Calibri" panose="020F0502020204030204" pitchFamily="34" charset="0"/>
              </a:rPr>
              <a:t/>
            </a:r>
            <a:br>
              <a:rPr lang="mk-MK" sz="1600" dirty="0">
                <a:latin typeface="Calibri" panose="020F0502020204030204" pitchFamily="34" charset="0"/>
                <a:cs typeface="Calibri" panose="020F0502020204030204" pitchFamily="34" charset="0"/>
              </a:rPr>
            </a:br>
            <a:r>
              <a:rPr lang="mk-MK" sz="1400" dirty="0" smtClean="0">
                <a:latin typeface="Calibri" panose="020F0502020204030204" pitchFamily="34" charset="0"/>
                <a:cs typeface="Calibri" panose="020F0502020204030204" pitchFamily="34" charset="0"/>
              </a:rPr>
              <a:t>Подготвил: наставник марија тановска</a:t>
            </a:r>
            <a:br>
              <a:rPr lang="mk-MK" sz="1400" dirty="0" smtClean="0">
                <a:latin typeface="Calibri" panose="020F0502020204030204" pitchFamily="34" charset="0"/>
                <a:cs typeface="Calibri" panose="020F0502020204030204" pitchFamily="34" charset="0"/>
              </a:rPr>
            </a:br>
            <a:r>
              <a:rPr lang="mk-MK" sz="1400" dirty="0" smtClean="0">
                <a:latin typeface="Calibri" panose="020F0502020204030204" pitchFamily="34" charset="0"/>
                <a:cs typeface="Calibri" panose="020F0502020204030204" pitchFamily="34" charset="0"/>
              </a:rPr>
              <a:t>материјалот е преземен од страната </a:t>
            </a:r>
            <a:r>
              <a:rPr lang="ru-RU" sz="1400" dirty="0">
                <a:latin typeface="Calibri" panose="020F0502020204030204" pitchFamily="34" charset="0"/>
                <a:cs typeface="Calibri" panose="020F0502020204030204" pitchFamily="34" charset="0"/>
              </a:rPr>
              <a:t>Македонски јазик и литература (https://makedonskijazik.mk/)</a:t>
            </a:r>
            <a:r>
              <a:rPr lang="mk-MK" sz="1600" dirty="0" smtClean="0">
                <a:latin typeface="Calibri" panose="020F0502020204030204" pitchFamily="34" charset="0"/>
                <a:cs typeface="Calibri" panose="020F0502020204030204" pitchFamily="34" charset="0"/>
              </a:rPr>
              <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
            </a:r>
            <a:br>
              <a:rPr lang="mk-MK" sz="1600" dirty="0" smtClean="0">
                <a:latin typeface="Calibri" panose="020F0502020204030204" pitchFamily="34" charset="0"/>
                <a:cs typeface="Calibri" panose="020F0502020204030204" pitchFamily="34" charset="0"/>
              </a:rPr>
            </a:br>
            <a:endParaRPr lang="mk-MK"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4853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507963"/>
          </a:xfrm>
        </p:spPr>
        <p:txBody>
          <a:bodyPr>
            <a:normAutofit/>
          </a:bodyPr>
          <a:lstStyle/>
          <a:p>
            <a:pPr algn="l"/>
            <a:r>
              <a:rPr lang="ru-RU" sz="1600" b="1" dirty="0">
                <a:latin typeface="Calibri" panose="020F0502020204030204" pitchFamily="34" charset="0"/>
                <a:cs typeface="Calibri" panose="020F0502020204030204" pitchFamily="34" charset="0"/>
              </a:rPr>
              <a:t>„ Панонски легенди “ </a:t>
            </a:r>
            <a:r>
              <a:rPr lang="ru-RU" sz="1600" dirty="0">
                <a:latin typeface="Calibri" panose="020F0502020204030204" pitchFamily="34" charset="0"/>
                <a:cs typeface="Calibri" panose="020F0502020204030204" pitchFamily="34" charset="0"/>
              </a:rPr>
              <a:t>е најстарото оригинално дело од нашата (словенската) средновековна литература. Составено е од два дела: Житие на Кирил и Житие на Методиј. Во житијата е опишан животот на двајцата создавачи на словенската писменост.</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Во врска со авторството на житијата има различни мислења, од кои се издвојуваат две</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1. Дека автор на Кириловото житие е Методиј, а на Методиевото Климент Охридски;</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2. Дека автор на двете житија е Климент Охридски</a:t>
            </a:r>
            <a:r>
              <a:rPr lang="ru-RU" sz="1600" dirty="0" smtClean="0">
                <a:latin typeface="Calibri" panose="020F0502020204030204" pitchFamily="34" charset="0"/>
                <a:cs typeface="Calibri" panose="020F0502020204030204" pitchFamily="34" charset="0"/>
              </a:rPr>
              <a:t>.</a:t>
            </a:r>
            <a:br>
              <a:rPr lang="ru-RU" sz="1600" dirty="0" smtClean="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Тема</a:t>
            </a:r>
            <a:r>
              <a:rPr lang="ru-RU" sz="1600" dirty="0">
                <a:latin typeface="Calibri" panose="020F0502020204030204" pitchFamily="34" charset="0"/>
                <a:cs typeface="Calibri" panose="020F0502020204030204" pitchFamily="34" charset="0"/>
              </a:rPr>
              <a:t> во житијата е животот и делото на браќата Кирил и Методиј.</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Идејата</a:t>
            </a:r>
            <a:r>
              <a:rPr lang="ru-RU" sz="1600" dirty="0">
                <a:latin typeface="Calibri" panose="020F0502020204030204" pitchFamily="34" charset="0"/>
                <a:cs typeface="Calibri" panose="020F0502020204030204" pitchFamily="34" charset="0"/>
              </a:rPr>
              <a:t> на „Панонските легенди“  е да се докаже и одбрани правото на Словените на свој јазик да создадат своја писменост и култура.</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Композиционо житијата се составени од: воведен дел, изложување и заклучок.</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Иако се работи за средновековна литература, стилот во житијата е разбирлив, едноставен, со многу епитети, компарации, реторски прашања итн.</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Во Житијата на Кирил и Методиј е опишано нивното детство, образование, мисиите на кои биле испратени, создавањето на првата словенска азбука, признавањето на словенската писменост од папата во Рим.</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Константин со помош на Методија ја создава првата словенска азбука — глаголицата и ги преведува книгите за богослужба на словенски јазик за во 863 година да оди во Моравија.</a:t>
            </a:r>
            <a:r>
              <a:rPr lang="ru-RU" sz="1400" dirty="0">
                <a:latin typeface="Calibri" panose="020F0502020204030204" pitchFamily="34" charset="0"/>
                <a:cs typeface="Calibri" panose="020F0502020204030204" pitchFamily="34" charset="0"/>
              </a:rPr>
              <a:t/>
            </a:r>
            <a:br>
              <a:rPr lang="ru-RU" sz="1400" dirty="0">
                <a:latin typeface="Calibri" panose="020F0502020204030204" pitchFamily="34" charset="0"/>
                <a:cs typeface="Calibri" panose="020F0502020204030204" pitchFamily="34" charset="0"/>
              </a:rPr>
            </a:br>
            <a:endParaRPr lang="mk-MK" sz="1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41013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5205" y="1212877"/>
            <a:ext cx="10364451" cy="4867883"/>
          </a:xfrm>
        </p:spPr>
        <p:txBody>
          <a:bodyPr>
            <a:noAutofit/>
          </a:bodyPr>
          <a:lstStyle/>
          <a:p>
            <a:pPr algn="l"/>
            <a:r>
              <a:rPr lang="ru-RU" sz="1600" b="1" dirty="0">
                <a:latin typeface="Calibri" panose="020F0502020204030204" pitchFamily="34" charset="0"/>
                <a:cs typeface="Calibri" panose="020F0502020204030204" pitchFamily="34" charset="0"/>
              </a:rPr>
              <a:t>Житието на Кирил</a:t>
            </a: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(Константин Филозоф 826—869)</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Кирил и Методиј</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Воведен дел</a:t>
            </a: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Во овој дел е даден краток теолошки вовед во кој авторот се повикува на Бога и вели дека луѓето треба да го следат неговиот пат, па им го испратил Кирил како учител. Всушност, го претставува Кирил како божји пратеник.</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Изложување</a:t>
            </a: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Во изложувањето хронолошки е прикажан животот на Кирил. Во Солун, во куќата на Лав и Марија, се родиле 7 деца, од кои седмото бил Константин — Кирил (826 или 827г.). Лав бил помошник на воениот командант на солунската област, а Марија потекнувала од видно семејство, блиско до царскиот дворец. Потекнувајќи од видно и богато семејство Константин имал можност да се здобие со солидно образование. Бидејќи во училиштето покажувал голем успех се запишал во Магнаурската школа, која била најпрочуена во тоа време. Кога ја завршил го назначиле за библиотекар на Патријаршиската библиотека во Цариград. По извесно време, шест месеци престојувал во манастир, а потоа работел како наставник по филозофија во Магнаурската школа. Од тогаш го добива епитетот филозоф (Константин Филозоф). Како многу учен, го испраќаат на три мисии:</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
            </a:r>
            <a:br>
              <a:rPr lang="ru-RU" sz="1600" b="1"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Арапска (сараценска) мисија </a:t>
            </a:r>
            <a:r>
              <a:rPr lang="ru-RU" sz="1600" dirty="0">
                <a:latin typeface="Calibri" panose="020F0502020204030204" pitchFamily="34" charset="0"/>
                <a:cs typeface="Calibri" panose="020F0502020204030204" pitchFamily="34" charset="0"/>
              </a:rPr>
              <a:t>(851год.)</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Целта на мисијата е ширење на христијанството (верска мисија), но и политичка (Арапите почнале да претставуваат опасност за границите на Византија). Тука Константин успешно ја завршил мисијата и го научил арапскиот јазик и нивните обичаи.</a:t>
            </a:r>
            <a:br>
              <a:rPr lang="ru-RU" sz="1600" dirty="0">
                <a:latin typeface="Calibri" panose="020F0502020204030204" pitchFamily="34" charset="0"/>
                <a:cs typeface="Calibri" panose="020F0502020204030204" pitchFamily="34" charset="0"/>
              </a:rPr>
            </a:br>
            <a:endParaRPr lang="mk-MK"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7376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4925033"/>
          </a:xfrm>
        </p:spPr>
        <p:txBody>
          <a:bodyPr>
            <a:normAutofit/>
          </a:bodyPr>
          <a:lstStyle/>
          <a:p>
            <a:pPr algn="l"/>
            <a:r>
              <a:rPr lang="ru-RU" sz="1600" b="1" dirty="0">
                <a:latin typeface="Calibri" panose="020F0502020204030204" pitchFamily="34" charset="0"/>
                <a:cs typeface="Calibri" panose="020F0502020204030204" pitchFamily="34" charset="0"/>
              </a:rPr>
              <a:t>Хазарска мисија </a:t>
            </a:r>
            <a:r>
              <a:rPr lang="ru-RU" sz="1600" dirty="0">
                <a:latin typeface="Calibri" panose="020F0502020204030204" pitchFamily="34" charset="0"/>
                <a:cs typeface="Calibri" panose="020F0502020204030204" pitchFamily="34" charset="0"/>
              </a:rPr>
              <a:t>(860-861год.)</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Во неа учествувале двајцата браќа (Кирил и Методиј) и други византиски пратеници. Хазарите побарале врски со Византија за да им помогнат да го ослабнат влијанието на еврејските и арапските мисионери, како и војнички да им помогнат против Русите и Арапите. Покрај успешно завршените разговори, таму ги пронашле моштите на маченикот, папата римски Климент I. Константин таму имал можност да проучи некои јазици, да се занимава со граматика и да го запознае рошкиот јазик.</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
            </a:r>
            <a:br>
              <a:rPr lang="ru-RU" sz="1600" b="1"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Моравска мисија </a:t>
            </a:r>
            <a:r>
              <a:rPr lang="ru-RU" sz="1600" dirty="0">
                <a:latin typeface="Calibri" panose="020F0502020204030204" pitchFamily="34" charset="0"/>
                <a:cs typeface="Calibri" panose="020F0502020204030204" pitchFamily="34" charset="0"/>
              </a:rPr>
              <a:t>(863год.)</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Моравската мисија е најзначајна, бидејќи заради неа ќе биде создадена првата словенска азбука. Кнезот Ростислав, владетелот на првата словенска држва, Велика Моравија, побарал од Византија мисионери кои ќе го шират христијанството, но на словенски јазик и со словенско писмо. Со свој јазик, своја црква и култура тој сакал да ја зацврсти државата и да ја избегне германизацијата.</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
            </a:r>
            <a:br>
              <a:rPr lang="ru-RU" sz="1600" b="1"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Создавање на словенската азбука</a:t>
            </a: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Константин со помош на Методија ја создава првата словенска азбука — глаголицата и ги преведува книгите за богослужба на словенски јазик за во 863 година да оди во Моравија. За време на мисијата, тие го поттикнале отварањето на словенски цркви и училишта што им попречило на германските свештеници, па го обвиниле Константин дека шири ерес.</a:t>
            </a:r>
            <a:br>
              <a:rPr lang="ru-RU" sz="1600" dirty="0">
                <a:latin typeface="Calibri" panose="020F0502020204030204" pitchFamily="34" charset="0"/>
                <a:cs typeface="Calibri" panose="020F0502020204030204" pitchFamily="34" charset="0"/>
              </a:rPr>
            </a:br>
            <a:endParaRPr lang="mk-MK"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10211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6125183"/>
          </a:xfrm>
        </p:spPr>
        <p:txBody>
          <a:bodyPr>
            <a:normAutofit/>
          </a:bodyPr>
          <a:lstStyle/>
          <a:p>
            <a:pPr algn="l"/>
            <a:r>
              <a:rPr lang="ru-RU" sz="1600" b="1" dirty="0">
                <a:latin typeface="Calibri" panose="020F0502020204030204" pitchFamily="34" charset="0"/>
                <a:cs typeface="Calibri" panose="020F0502020204030204" pitchFamily="34" charset="0"/>
              </a:rPr>
              <a:t>Официјално признавање на словенскиот јазик</a:t>
            </a: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Затоа бил повикан кај папата Адријан. Во Рим 869 година со силни аргументи, со говор достоен за светец, Кирил рекол дека како што сонцето свети исто за сите, така сите имаат право да си ја кажуваат верата на свој јазик, а не само на латински, еврејски и грчки. Тогаш папата официјално ја признал словенската писменост и дозволил богослужбата да се извршува на словенски јазик. Во Рим Константин се замонашува и го добива името Кирил и истата година таму починува.</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Завршен дел (заклучок)</a:t>
            </a: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Во завршниот дел се опишани последните денови на Кирил, неговата смрт и последната желба — да се сочува и продолжи неговото дело.</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Житието на Методиј</a:t>
            </a: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(815—885)</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Житието на Методиј е напишано 16 години подоцна и започнува со речиси ист теолошки вовед, само што е тој малку подолг.</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Воведен дел</a:t>
            </a: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Авторот истакнува дека браќата потекнуваат од висок род (никаде нема податоци за роденото, световното име на Методиј), дека Методиј бил управител на една словенска област, дека се замонашил на планината Олимп, каде го добил името Методиј.</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endParaRPr lang="mk-MK"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15166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3976343"/>
          </a:xfrm>
        </p:spPr>
        <p:txBody>
          <a:bodyPr>
            <a:normAutofit/>
          </a:bodyPr>
          <a:lstStyle/>
          <a:p>
            <a:pPr algn="l"/>
            <a:r>
              <a:rPr lang="ru-RU" sz="1600" b="1" dirty="0">
                <a:latin typeface="Calibri" panose="020F0502020204030204" pitchFamily="34" charset="0"/>
                <a:cs typeface="Calibri" panose="020F0502020204030204" pitchFamily="34" charset="0"/>
              </a:rPr>
              <a:t>Изложување</a:t>
            </a: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Потоа се даваат истите податоци како во Кириловото житие сѐ до смртта на Кирил. Опширно е прикажана борбата на Методиј со германското свештенство и неговото прогонство од две и пол години (некаде во Швапско). По тоа следува побуната на Словените против германските свештеници како и барањето на кнезот Коцељ, Методиј да биде назначен за архиепископ, што според житието е сторено во 873 година. Но, судирите со германското свештенство не запираат и Методиј е постојано прогонуван. Без разлика на тешките услови, тој продолжил да се бори и да работи на преводи од грчки на словенски јазик.</a:t>
            </a:r>
            <a:br>
              <a:rPr lang="ru-RU" sz="1600" dirty="0">
                <a:latin typeface="Calibri" panose="020F0502020204030204" pitchFamily="34" charset="0"/>
                <a:cs typeface="Calibri" panose="020F0502020204030204" pitchFamily="34" charset="0"/>
              </a:rPr>
            </a:br>
            <a:r>
              <a:rPr lang="ru-RU" sz="1600" dirty="0" smtClean="0">
                <a:latin typeface="Calibri" panose="020F0502020204030204" pitchFamily="34" charset="0"/>
                <a:cs typeface="Calibri" panose="020F0502020204030204" pitchFamily="34" charset="0"/>
              </a:rPr>
              <a:t>Така</a:t>
            </a:r>
            <a:r>
              <a:rPr lang="ru-RU" sz="1600" dirty="0">
                <a:latin typeface="Calibri" panose="020F0502020204030204" pitchFamily="34" charset="0"/>
                <a:cs typeface="Calibri" panose="020F0502020204030204" pitchFamily="34" charset="0"/>
              </a:rPr>
              <a:t>, за шест месеци тој ги превел сите богослужбени книги.</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b="1" dirty="0">
                <a:latin typeface="Calibri" panose="020F0502020204030204" pitchFamily="34" charset="0"/>
                <a:cs typeface="Calibri" panose="020F0502020204030204" pitchFamily="34" charset="0"/>
              </a:rPr>
              <a:t>Завршен дел</a:t>
            </a: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r>
              <a:rPr lang="ru-RU" sz="1600" dirty="0">
                <a:latin typeface="Calibri" panose="020F0502020204030204" pitchFamily="34" charset="0"/>
                <a:cs typeface="Calibri" panose="020F0502020204030204" pitchFamily="34" charset="0"/>
              </a:rPr>
              <a:t>Во заклучниот дел е прикажан погребот на Методиј и неговата одлука пред смртта за свој наследник и продолжувач на делото да го назначи Горазд.</a:t>
            </a:r>
            <a:br>
              <a:rPr lang="ru-RU" sz="1600" dirty="0">
                <a:latin typeface="Calibri" panose="020F0502020204030204" pitchFamily="34" charset="0"/>
                <a:cs typeface="Calibri" panose="020F0502020204030204" pitchFamily="34" charset="0"/>
              </a:rPr>
            </a:br>
            <a:endParaRPr lang="mk-MK"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416532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4776443"/>
          </a:xfrm>
        </p:spPr>
        <p:txBody>
          <a:bodyPr>
            <a:normAutofit/>
          </a:bodyPr>
          <a:lstStyle/>
          <a:p>
            <a:r>
              <a:rPr lang="mk-MK"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Похвално слово</a:t>
            </a:r>
            <a:br>
              <a:rPr lang="mk-MK"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mk-MK"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mk-MK"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mk-MK"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ru-RU"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ПОХВАЛА НА НАШИОТ ТАТКО И УЧИТЕЛ СЛОВЕНСКИ КИРИЛ </a:t>
            </a:r>
            <a:r>
              <a:rPr lang="ru-RU"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ФИЛОЗОФ“</a:t>
            </a:r>
            <a:r>
              <a:rPr lang="mk-MK"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mk-MK" sz="3000" dirty="0" smtClean="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endParaRPr lang="mk-MK"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585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5828003"/>
          </a:xfrm>
        </p:spPr>
        <p:txBody>
          <a:bodyPr>
            <a:normAutofit/>
          </a:bodyPr>
          <a:lstStyle/>
          <a:p>
            <a:pPr algn="l"/>
            <a:r>
              <a:rPr lang="mk-MK" sz="1600" dirty="0" smtClean="0">
                <a:latin typeface="Calibri" panose="020F0502020204030204" pitchFamily="34" charset="0"/>
                <a:cs typeface="Calibri" panose="020F0502020204030204" pitchFamily="34" charset="0"/>
              </a:rPr>
              <a:t>ОВОЈ ТЕКСТ ОД Климент охридски е една од најпоетичните творби од старословенската литература.</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Словото претставува химна во која се искажува топлата љубов и благодарност кон учителот </a:t>
            </a:r>
            <a:r>
              <a:rPr lang="mk-MK" sz="1600" b="1" dirty="0" smtClean="0">
                <a:latin typeface="Calibri" panose="020F0502020204030204" pitchFamily="34" charset="0"/>
                <a:cs typeface="Calibri" panose="020F0502020204030204" pitchFamily="34" charset="0"/>
              </a:rPr>
              <a:t>(тема).</a:t>
            </a:r>
            <a:br>
              <a:rPr lang="mk-MK" sz="1600" b="1" dirty="0" smtClean="0">
                <a:latin typeface="Calibri" panose="020F0502020204030204" pitchFamily="34" charset="0"/>
                <a:cs typeface="Calibri" panose="020F0502020204030204" pitchFamily="34" charset="0"/>
              </a:rPr>
            </a:br>
            <a:r>
              <a:rPr lang="mk-MK" sz="1600" b="1" dirty="0" smtClean="0">
                <a:latin typeface="Calibri" panose="020F0502020204030204" pitchFamily="34" charset="0"/>
                <a:cs typeface="Calibri" panose="020F0502020204030204" pitchFamily="34" charset="0"/>
              </a:rPr>
              <a:t/>
            </a:r>
            <a:br>
              <a:rPr lang="mk-MK" sz="1600" b="1" dirty="0" smtClean="0">
                <a:latin typeface="Calibri" panose="020F0502020204030204" pitchFamily="34" charset="0"/>
                <a:cs typeface="Calibri" panose="020F0502020204030204" pitchFamily="34" charset="0"/>
              </a:rPr>
            </a:br>
            <a:r>
              <a:rPr lang="mk-MK" sz="1600" b="1" dirty="0" smtClean="0">
                <a:latin typeface="Calibri" panose="020F0502020204030204" pitchFamily="34" charset="0"/>
                <a:cs typeface="Calibri" panose="020F0502020204030204" pitchFamily="34" charset="0"/>
              </a:rPr>
              <a:t>Идејата </a:t>
            </a:r>
            <a:r>
              <a:rPr lang="mk-MK" sz="1600" dirty="0" smtClean="0">
                <a:latin typeface="Calibri" panose="020F0502020204030204" pitchFamily="34" charset="0"/>
                <a:cs typeface="Calibri" panose="020F0502020204030204" pitchFamily="34" charset="0"/>
              </a:rPr>
              <a:t>е пофалбата на кирил и повикот да се слави неговото име и дело.</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
            </a:r>
            <a:br>
              <a:rPr lang="mk-MK" sz="1600" dirty="0" smtClean="0">
                <a:latin typeface="Calibri" panose="020F0502020204030204" pitchFamily="34" charset="0"/>
                <a:cs typeface="Calibri" panose="020F0502020204030204" pitchFamily="34" charset="0"/>
              </a:rPr>
            </a:br>
            <a:r>
              <a:rPr lang="mk-MK" sz="1600" b="1" dirty="0" smtClean="0">
                <a:latin typeface="Calibri" panose="020F0502020204030204" pitchFamily="34" charset="0"/>
                <a:cs typeface="Calibri" panose="020F0502020204030204" pitchFamily="34" charset="0"/>
              </a:rPr>
              <a:t>Композициски </a:t>
            </a:r>
            <a:r>
              <a:rPr lang="mk-MK" sz="1600" dirty="0" smtClean="0">
                <a:latin typeface="Calibri" panose="020F0502020204030204" pitchFamily="34" charset="0"/>
                <a:cs typeface="Calibri" panose="020F0502020204030204" pitchFamily="34" charset="0"/>
              </a:rPr>
              <a:t>текстот е составен од четири дела:</a:t>
            </a:r>
            <a:br>
              <a:rPr lang="mk-MK" sz="1600" dirty="0" smtClean="0">
                <a:latin typeface="Calibri" panose="020F0502020204030204" pitchFamily="34" charset="0"/>
                <a:cs typeface="Calibri" panose="020F0502020204030204" pitchFamily="34" charset="0"/>
              </a:rPr>
            </a:br>
            <a:r>
              <a:rPr lang="mk-MK" sz="1600" b="1" dirty="0" smtClean="0">
                <a:latin typeface="Calibri" panose="020F0502020204030204" pitchFamily="34" charset="0"/>
                <a:cs typeface="Calibri" panose="020F0502020204030204" pitchFamily="34" charset="0"/>
              </a:rPr>
              <a:t>1. обраќање </a:t>
            </a:r>
            <a:r>
              <a:rPr lang="mk-MK" sz="1600" dirty="0" smtClean="0">
                <a:latin typeface="Calibri" panose="020F0502020204030204" pitchFamily="34" charset="0"/>
                <a:cs typeface="Calibri" panose="020F0502020204030204" pitchFamily="34" charset="0"/>
              </a:rPr>
              <a:t>кон народот за големината и славната победа на кирил.</a:t>
            </a:r>
            <a:br>
              <a:rPr lang="mk-MK" sz="1600" dirty="0" smtClean="0">
                <a:latin typeface="Calibri" panose="020F0502020204030204" pitchFamily="34" charset="0"/>
                <a:cs typeface="Calibri" panose="020F0502020204030204" pitchFamily="34" charset="0"/>
              </a:rPr>
            </a:br>
            <a:r>
              <a:rPr lang="mk-MK" sz="1600" b="1" dirty="0" smtClean="0">
                <a:latin typeface="Calibri" panose="020F0502020204030204" pitchFamily="34" charset="0"/>
                <a:cs typeface="Calibri" panose="020F0502020204030204" pitchFamily="34" charset="0"/>
              </a:rPr>
              <a:t>2. откажувањата </a:t>
            </a:r>
            <a:r>
              <a:rPr lang="mk-MK" sz="1600" dirty="0" smtClean="0">
                <a:latin typeface="Calibri" panose="020F0502020204030204" pitchFamily="34" charset="0"/>
                <a:cs typeface="Calibri" panose="020F0502020204030204" pitchFamily="34" charset="0"/>
              </a:rPr>
              <a:t>на кирил од животните радости.</a:t>
            </a:r>
            <a:br>
              <a:rPr lang="mk-MK" sz="1600" dirty="0" smtClean="0">
                <a:latin typeface="Calibri" panose="020F0502020204030204" pitchFamily="34" charset="0"/>
                <a:cs typeface="Calibri" panose="020F0502020204030204" pitchFamily="34" charset="0"/>
              </a:rPr>
            </a:br>
            <a:r>
              <a:rPr lang="mk-MK" sz="1600" b="1" dirty="0" smtClean="0">
                <a:latin typeface="Calibri" panose="020F0502020204030204" pitchFamily="34" charset="0"/>
                <a:cs typeface="Calibri" panose="020F0502020204030204" pitchFamily="34" charset="0"/>
              </a:rPr>
              <a:t>3. подвизите и заслугите </a:t>
            </a:r>
            <a:r>
              <a:rPr lang="mk-MK" sz="1600" dirty="0" smtClean="0">
                <a:latin typeface="Calibri" panose="020F0502020204030204" pitchFamily="34" charset="0"/>
                <a:cs typeface="Calibri" panose="020F0502020204030204" pitchFamily="34" charset="0"/>
              </a:rPr>
              <a:t>на кирил во борбата против тријазичниците.</a:t>
            </a:r>
            <a:br>
              <a:rPr lang="mk-MK" sz="1600" dirty="0" smtClean="0">
                <a:latin typeface="Calibri" panose="020F0502020204030204" pitchFamily="34" charset="0"/>
                <a:cs typeface="Calibri" panose="020F0502020204030204" pitchFamily="34" charset="0"/>
              </a:rPr>
            </a:br>
            <a:r>
              <a:rPr lang="mk-MK" sz="1600" b="1" dirty="0" smtClean="0">
                <a:latin typeface="Calibri" panose="020F0502020204030204" pitchFamily="34" charset="0"/>
                <a:cs typeface="Calibri" panose="020F0502020204030204" pitchFamily="34" charset="0"/>
              </a:rPr>
              <a:t>4. Пофалба </a:t>
            </a:r>
            <a:r>
              <a:rPr lang="mk-MK" sz="1600" dirty="0" smtClean="0">
                <a:latin typeface="Calibri" panose="020F0502020204030204" pitchFamily="34" charset="0"/>
                <a:cs typeface="Calibri" panose="020F0502020204030204" pitchFamily="34" charset="0"/>
              </a:rPr>
              <a:t>за кирил, каде во вид на химна го слави кирилиловото дело.</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
            </a:r>
            <a:br>
              <a:rPr lang="mk-MK" sz="1600" dirty="0" smtClean="0">
                <a:latin typeface="Calibri" panose="020F0502020204030204" pitchFamily="34" charset="0"/>
                <a:cs typeface="Calibri" panose="020F0502020204030204" pitchFamily="34" charset="0"/>
              </a:rPr>
            </a:br>
            <a:r>
              <a:rPr lang="mk-MK" sz="1600" b="1" dirty="0" smtClean="0">
                <a:latin typeface="Calibri" panose="020F0502020204030204" pitchFamily="34" charset="0"/>
                <a:cs typeface="Calibri" panose="020F0502020204030204" pitchFamily="34" charset="0"/>
              </a:rPr>
              <a:t>Стилот </a:t>
            </a:r>
            <a:r>
              <a:rPr lang="mk-MK" sz="1600" dirty="0" smtClean="0">
                <a:latin typeface="Calibri" panose="020F0502020204030204" pitchFamily="34" charset="0"/>
                <a:cs typeface="Calibri" panose="020F0502020204030204" pitchFamily="34" charset="0"/>
              </a:rPr>
              <a:t>во словото е возвишен, но сосема разбирлив. Климнет употребувал многу стилски фигури создавајќи така еден многу поетичен текст.</a:t>
            </a:r>
            <a:br>
              <a:rPr lang="mk-MK" sz="1600" dirty="0" smtClean="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МНОГУБРОЈНИТЕ ЕПИТЕТИ СЕ ЧЕСТО ДВОЈНИ (КАКО КАЈ ХОМЕР): МНОГУГЛАСЕН, ЗЛАТОЗРАЧНИ, АНГЕЛОВИДНИ, БОГОДВИЖНИ, ЦВЕТЛОЗРАЧЕН ИТН. ЧЕСТА Е УПОТРЕБАТА НА КОМПАРАЦИЈАТА ПРИ СПОРЕДБИТЕ НА КИРИЛ СО ВОЗВИШЕНИТЕ НЕШТА-ХИПЕРБОЛИЧНА КОМПАРАЦИЈА (КАКО АНГЕЛ, КАКО ОРЕЛ ГИ ПРЕЛЕТА, КАКО СОНЦЕ ИТН.) ЗА ЗАСИЛУВАЊЕ НА НА КИРИЛОВИТЕ ПОСТИГАЊА УПОТРЕБУВА РЕТОРСКИ ПРАШАЊА (... КОЈА УСТА ЌЕ ЈА ИСКАЖЕ СЛАДОСТА НА НЕГОВОТО УЧЕЊЕ, А КОЈ ЈАЗИК ЌЕ МОЖЕ ДА ГИ КАЖЕ НЕГОВИТЕ ПОДВИЗИ...) КОНТРАСТИ, МЕТАФОРИ (ТРЕВЛИВ ЈАЗИК), СИМБОЛИ (ВОЛЦИ – ЗА НЕПРИЈАТЕЛИТЕ НА СЛОВЕНСКАТА ПИСМЕНОСТ), АНАФОРА (ПОВТОРУВАЊЕ НА ПОЧЕТНИТЕ ЗБОРОВИ: БЛАЖЕНИ) ИТН.</a:t>
            </a:r>
            <a:r>
              <a:rPr lang="mk-MK" sz="1600" dirty="0">
                <a:latin typeface="Calibri" panose="020F0502020204030204" pitchFamily="34" charset="0"/>
                <a:cs typeface="Calibri" panose="020F0502020204030204" pitchFamily="34" charset="0"/>
              </a:rPr>
              <a:t/>
            </a:r>
            <a:br>
              <a:rPr lang="mk-MK" sz="1600" dirty="0">
                <a:latin typeface="Calibri" panose="020F0502020204030204" pitchFamily="34" charset="0"/>
                <a:cs typeface="Calibri" panose="020F0502020204030204" pitchFamily="34" charset="0"/>
              </a:rPr>
            </a:br>
            <a:r>
              <a:rPr lang="mk-MK" sz="1600" dirty="0" smtClean="0">
                <a:latin typeface="Calibri" panose="020F0502020204030204" pitchFamily="34" charset="0"/>
                <a:cs typeface="Calibri" panose="020F0502020204030204" pitchFamily="34" charset="0"/>
              </a:rPr>
              <a:t/>
            </a:r>
            <a:br>
              <a:rPr lang="mk-MK" sz="1600" dirty="0" smtClean="0">
                <a:latin typeface="Calibri" panose="020F0502020204030204" pitchFamily="34" charset="0"/>
                <a:cs typeface="Calibri" panose="020F0502020204030204" pitchFamily="34" charset="0"/>
              </a:rPr>
            </a:br>
            <a:endParaRPr lang="mk-MK"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47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3484853"/>
          </a:xfrm>
        </p:spPr>
        <p:txBody>
          <a:bodyPr>
            <a:normAutofit/>
          </a:bodyPr>
          <a:lstStyle/>
          <a:p>
            <a:r>
              <a:rPr lang="ru-RU"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r>
            <a:br>
              <a:rPr lang="ru-RU" sz="2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br>
            <a:r>
              <a:rPr lang="ru-RU" sz="30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ЦРНОРИЗЕЦ ХРАБАР „О ПИСМЕНЕХ“ (ЗА БУКВИТЕ)</a:t>
            </a:r>
            <a:r>
              <a:rPr lang="ru-RU" sz="1600" dirty="0">
                <a:latin typeface="Calibri" panose="020F0502020204030204" pitchFamily="34" charset="0"/>
                <a:cs typeface="Calibri" panose="020F0502020204030204" pitchFamily="34" charset="0"/>
              </a:rPr>
              <a:t/>
            </a:r>
            <a:br>
              <a:rPr lang="ru-RU" sz="1600" dirty="0">
                <a:latin typeface="Calibri" panose="020F0502020204030204" pitchFamily="34" charset="0"/>
                <a:cs typeface="Calibri" panose="020F0502020204030204" pitchFamily="34" charset="0"/>
              </a:rPr>
            </a:br>
            <a:endParaRPr lang="mk-MK"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2573934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155</TotalTime>
  <Words>302</Words>
  <Application>Microsoft Office PowerPoint</Application>
  <PresentationFormat>Widescreen</PresentationFormat>
  <Paragraphs>16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Tw Cen MT</vt:lpstr>
      <vt:lpstr>Droplet</vt:lpstr>
      <vt:lpstr>ТЕМА: Словенска писменост   „Панонски Легенди„</vt:lpstr>
      <vt:lpstr>„ Панонски легенди “ е најстарото оригинално дело од нашата (словенската) средновековна литература. Составено е од два дела: Житие на Кирил и Житие на Методиј. Во житијата е опишан животот на двајцата создавачи на словенската писменост. Во врска со авторството на житијата има различни мислења, од кои се издвојуваат две:  1. Дека автор на Кириловото житие е Методиј, а на Методиевото Климент Охридски; 2. Дека автор на двете житија е Климент Охридски.  Тема во житијата е животот и делото на браќата Кирил и Методиј. Идејата на „Панонските легенди“  е да се докаже и одбрани правото на Словените на свој јазик да создадат своја писменост и култура. Композиционо житијата се составени од: воведен дел, изложување и заклучок.  Иако се работи за средновековна литература, стилот во житијата е разбирлив, едноставен, со многу епитети, компарации, реторски прашања итн. Во Житијата на Кирил и Методиј е опишано нивното детство, образование, мисиите на кои биле испратени, создавањето на првата словенска азбука, признавањето на словенската писменост од папата во Рим. Константин со помош на Методија ја создава првата словенска азбука — глаголицата и ги преведува книгите за богослужба на словенски јазик за во 863 година да оди во Моравија. </vt:lpstr>
      <vt:lpstr>Житието на Кирил (Константин Филозоф 826—869) Кирил и Методиј   Воведен дел  Во овој дел е даден краток теолошки вовед во кој авторот се повикува на Бога и вели дека луѓето треба да го следат неговиот пат, па им го испратил Кирил како учител. Всушност, го претставува Кирил како божји пратеник.  Изложување  Во изложувањето хронолошки е прикажан животот на Кирил. Во Солун, во куќата на Лав и Марија, се родиле 7 деца, од кои седмото бил Константин — Кирил (826 или 827г.). Лав бил помошник на воениот командант на солунската област, а Марија потекнувала од видно семејство, блиско до царскиот дворец. Потекнувајќи од видно и богато семејство Константин имал можност да се здобие со солидно образование. Бидејќи во училиштето покажувал голем успех се запишал во Магнаурската школа, која била најпрочуена во тоа време. Кога ја завршил го назначиле за библиотекар на Патријаршиската библиотека во Цариград. По извесно време, шест месеци престојувал во манастир, а потоа работел како наставник по филозофија во Магнаурската школа. Од тогаш го добива епитетот филозоф (Константин Филозоф). Како многу учен, го испраќаат на три мисии:  Арапска (сараценска) мисија (851год.) Целта на мисијата е ширење на христијанството (верска мисија), но и политичка (Арапите почнале да претставуваат опасност за границите на Византија). Тука Константин успешно ја завршил мисијата и го научил арапскиот јазик и нивните обичаи. </vt:lpstr>
      <vt:lpstr>Хазарска мисија (860-861год.) Во неа учествувале двајцата браќа (Кирил и Методиј) и други византиски пратеници. Хазарите побарале врски со Византија за да им помогнат да го ослабнат влијанието на еврејските и арапските мисионери, како и војнички да им помогнат против Русите и Арапите. Покрај успешно завршените разговори, таму ги пронашле моштите на маченикот, папата римски Климент I. Константин таму имал можност да проучи некои јазици, да се занимава со граматика и да го запознае рошкиот јазик.  Моравска мисија (863год.) Моравската мисија е најзначајна, бидејќи заради неа ќе биде создадена првата словенска азбука. Кнезот Ростислав, владетелот на првата словенска држва, Велика Моравија, побарал од Византија мисионери кои ќе го шират христијанството, но на словенски јазик и со словенско писмо. Со свој јазик, своја црква и култура тој сакал да ја зацврсти државата и да ја избегне германизацијата.  Создавање на словенската азбука Константин со помош на Методија ја создава првата словенска азбука — глаголицата и ги преведува книгите за богослужба на словенски јазик за во 863 година да оди во Моравија. За време на мисијата, тие го поттикнале отварањето на словенски цркви и училишта што им попречило на германските свештеници, па го обвиниле Константин дека шири ерес. </vt:lpstr>
      <vt:lpstr>Официјално признавање на словенскиот јазик Затоа бил повикан кај папата Адријан. Во Рим 869 година со силни аргументи, со говор достоен за светец, Кирил рекол дека како што сонцето свети исто за сите, така сите имаат право да си ја кажуваат верата на свој јазик, а не само на латински, еврејски и грчки. Тогаш папата официјално ја признал словенската писменост и дозволил богослужбата да се извршува на словенски јазик. Во Рим Константин се замонашува и го добива името Кирил и истата година таму починува.  Завршен дел (заклучок) Во завршниот дел се опишани последните денови на Кирил, неговата смрт и последната желба — да се сочува и продолжи неговото дело.  Житието на Методиј (815—885) Житието на Методиј е напишано 16 години подоцна и започнува со речиси ист теолошки вовед, само што е тој малку подолг.  Воведен дел Авторот истакнува дека браќата потекнуваат од висок род (никаде нема податоци за роденото, световното име на Методиј), дека Методиј бил управител на една словенска област, дека се замонашил на планината Олимп, каде го добил името Методиј.    </vt:lpstr>
      <vt:lpstr>Изложување Потоа се даваат истите податоци како во Кириловото житие сѐ до смртта на Кирил. Опширно е прикажана борбата на Методиј со германското свештенство и неговото прогонство од две и пол години (некаде во Швапско). По тоа следува побуната на Словените против германските свештеници како и барањето на кнезот Коцељ, Методиј да биде назначен за архиепископ, што според житието е сторено во 873 година. Но, судирите со германското свештенство не запираат и Методиј е постојано прогонуван. Без разлика на тешките услови, тој продолжил да се бори и да работи на преводи од грчки на словенски јазик. Така, за шест месеци тој ги превел сите богослужбени книги.  Завршен дел Во заклучниот дел е прикажан погребот на Методиј и неговата одлука пред смртта за свој наследник и продолжувач на делото да го назначи Горазд. </vt:lpstr>
      <vt:lpstr>Похвално слово  „ПОХВАЛА НА НАШИОТ ТАТКО И УЧИТЕЛ СЛОВЕНСКИ КИРИЛ ФИЛОЗОФ“ </vt:lpstr>
      <vt:lpstr>ОВОЈ ТЕКСТ ОД Климент охридски е една од најпоетичните творби од старословенската литература. Словото претставува химна во која се искажува топлата љубов и благодарност кон учителот (тема).  Идејата е пофалбата на кирил и повикот да се слави неговото име и дело.  Композициски текстот е составен од четири дела: 1. обраќање кон народот за големината и славната победа на кирил. 2. откажувањата на кирил од животните радости. 3. подвизите и заслугите на кирил во борбата против тријазичниците. 4. Пофалба за кирил, каде во вид на химна го слави кирилиловото дело.  Стилот во словото е возвишен, но сосема разбирлив. Климнет употребувал многу стилски фигури создавајќи така еден многу поетичен текст. МНОГУБРОЈНИТЕ ЕПИТЕТИ СЕ ЧЕСТО ДВОЈНИ (КАКО КАЈ ХОМЕР): МНОГУГЛАСЕН, ЗЛАТОЗРАЧНИ, АНГЕЛОВИДНИ, БОГОДВИЖНИ, ЦВЕТЛОЗРАЧЕН ИТН. ЧЕСТА Е УПОТРЕБАТА НА КОМПАРАЦИЈАТА ПРИ СПОРЕДБИТЕ НА КИРИЛ СО ВОЗВИШЕНИТЕ НЕШТА-ХИПЕРБОЛИЧНА КОМПАРАЦИЈА (КАКО АНГЕЛ, КАКО ОРЕЛ ГИ ПРЕЛЕТА, КАКО СОНЦЕ ИТН.) ЗА ЗАСИЛУВАЊЕ НА НА КИРИЛОВИТЕ ПОСТИГАЊА УПОТРЕБУВА РЕТОРСКИ ПРАШАЊА (... КОЈА УСТА ЌЕ ЈА ИСКАЖЕ СЛАДОСТА НА НЕГОВОТО УЧЕЊЕ, А КОЈ ЈАЗИК ЌЕ МОЖЕ ДА ГИ КАЖЕ НЕГОВИТЕ ПОДВИЗИ...) КОНТРАСТИ, МЕТАФОРИ (ТРЕВЛИВ ЈАЗИК), СИМБОЛИ (ВОЛЦИ – ЗА НЕПРИЈАТЕЛИТЕ НА СЛОВЕНСКАТА ПИСМЕНОСТ), АНАФОРА (ПОВТОРУВАЊЕ НА ПОЧЕТНИТЕ ЗБОРОВИ: БЛАЖЕНИ) ИТН.  </vt:lpstr>
      <vt:lpstr> ЦРНОРИЗЕЦ ХРАБАР „О ПИСМЕНЕХ“ (ЗА БУКВИТЕ) </vt:lpstr>
      <vt:lpstr>Црноризец Храбар е анонимен писател од словенската средновековна литература. Псевдонимот значи – калуѓер храбар. Се криел зад псевдоним заради засилената борба на грчкото свештенство против Словените и нивната желба за елинизација. Според податоците од неговиот текст „О писменех“ („За буквите“), дознаваме дека живеел во X век (уште се живи оние што ги виделе Кирил и Методиј), дека работел и творел во Охридската книжевна школа. Некои слависти сметаат дека зад псевдонимот Црноризец Храбар се крие Наум Охридски. За жал, други податоци за него нема.  Текстот е напишан во X век, а зачуван е еден препис од XIII век, пронајден на Света Гора. „О писменех“ е краток полемичен текст (трактат) напишан на едноставен и конкретен начин.  Темата е појавата и постоењето на словенската писменост, а идејата — да се докаже оправданоста на постоењето на таа писменост, нејзиното огромно значење, како и одбрана од нападите од тријазичниците (оние што ги сметале за свети само трите јазика: грчки, латински и еврејски).  Текстот се состои од три дела: 1. историско — јазичен дел, со воспитен карактер; 2. полемички — во вид на прашања и одговори; 3. заклучок — во кој ја искажува својата љубов и гордост.  </vt:lpstr>
      <vt:lpstr>Во првиот дел се изложени трите фази од развојот на писменоста на Словените.  Првата фаза е кога Словените биле многубошци и кога тие немале своја азбука туку се служеле со црти и рески (некој вид пиктографско писмо).  Втората фаза е кога Словените почнале да се покрстуваат, да го примаат христијанството, но немале своја азбука, туку се служеле со туѓи писма: грчко и латинско (римско).  Третата фаза е создавањето на словенската писменост од страна на Кирил и Методиј. Појавата на Кирил е претставена како божјо чудо. Тој ја создал глаголицата со 38 букви, од кои 24 биле создадени по образец на грчкото писмо, а 14 ги измислил сам, според гласовниот систем на словенскиот јазик.  Во вториот дел Црноризец полемизира со непријателите по класичниот систем: теза, антитеза, синтеза. Тезата е прашање, антитезата — одговор, а синтезата — заклучок. Тој се запира на три прашања:  1. Зошто бројот на буквите во словенската азбука е 38, а не 24 како во грчката? Одговара историски и аргументирано, па дури и со голема доза на подбив дека Грците не знаат со колку точно букви пишуваат. Бидејќи тиа навистина имаат 24 букви, но при пишувањето употребуваат уште 11 дифтонзи (двогласки) и три знака за броевите 6, 90 и 900, па така и кај нив се збираат 38 знака.  </vt:lpstr>
      <vt:lpstr>2. Зошто се потребни словенските книги и словенската азбука? На ова прашање Црноризец одговара користејќи библиска и културно-историска фактологија. Со изнесувањето на податоците за постоењето на писменоста пред Евреите, Грците и Римјаните — Еѓипќаните, Персијанците, Асирците, тој ја разобличува лагата дека писменост постои само на трите од Бога дадени јазици. И во овој дел има остар јазик, нарекувајќи ги непријателите — безумни. А, тој секако докажал дека е многу умен и образован.  3. Кој Ви ги создал буквите? — прашање упатено кон непријателите. Во овој дел Црноризец Храбар отворено ги омаловажува Грците. Им укажува дека тие пред да ја создадат азбуката се користеле со феникиското писмо, дека многу мажи и долго време ја создавале грчката азбука, а потоа по долго време, за многу години 70 мажи го преведувале Светото писмо од еврејски јазик. Многу од грчките писатели не ги ни знаат имињата на создавачите на азбуката, ниту на преведувачите. Спротивно на Грците, кај даровитите Словени тоа го направиле двајца мажи — Кирил ја создал азбуката, а заедно со брат му Методиј ги превеле книгите. Со овие укажувања Храбар јасно ја изразил мислата дека Словените се во состојба не само да им се приближат, туку и да ги надминат народите со побогата култура од нив.  Во третиот дел е истакната  љубовта на словенските писатели кон творците на словенската писменост, нагласувајќи дека не постои некој што не го знае нивното име и дека тие се подготвени да го чуваат, заштитуваат и продолжат нивното дело, како што тоа го прави и авторот на овој текст. </vt:lpstr>
      <vt:lpstr>СРЕДНОВЕКОВНА ЛИТЕРАТУРА (ВИДОВИ)</vt:lpstr>
      <vt:lpstr>Библијата и црквата извршиле многу силно влијание врз човекот. Со векови човекот бил притиснат да го живее животот на земјата под силни црковни норми, да работи и страда, а како награда за земните откажувања да го добие вечниот – задгробен живот. Ова силно влијание на црквата, секако имало одраз врз уметничките создавања. Ова е десетвековното апстинирање од уметнички израз, средниот црн век, времето на инквизицијата. Секое и најмало пројавување на уметност, наука или било каков напредок било казнувано со смрт – палење на клада.  Во Европа средниот век го опфаќа периодот од V до XV век, а кај нас (во Македонија) тоа е од IX до XVIII век. Литературата што се создавала во овој период е тесно поврзана со христијанството.  Единствена светла точка во оваа црнина за нас е создавањето на словенската писменост. Во средновековна литература најзастапена била пригодната црковна литература:  1. Молитва – пофална песна во која се слави христијанскиот Бог, вербата и љубовта во него, неговата безгранична моќ, добрина, справедливост, чудотворност итн. Најпозната молитва е „Оче наш“. 2. Пофално слово – литературна творба со црковен карактер во која се фалат делата на некој светец или проповедник. Кај нас најпознато е „Пофално слово за св.Кирил“ од Климент Охридски. 3. Хагиографија (житие) – биографија на светец, црковен великодостојник и аскет. </vt:lpstr>
      <vt:lpstr>Освен ваквата, строго црковна литература – канонска (литература што правилно ги учела луѓето на христијанската религија), имало обиди за создавање и уметничка литература:             1. Апокрифи – приказни, леденди и виденија во кои објаснувањата на Светото писмо се многу слободни и пореалистични. Овие текстови црквата ги прогласила за лажни, неточни и штетни, па затоа ги уништувала и палела.             2. Средновековни раскази – не се оригинални дела туку преводи од грчки и латински. Оригиналните дела често биле во стихови, а преводот бил слободен и во проза. Најпопуларни раскази биле: „Премудриот Акир“ („Езоповиот живот“), „Теофана крчмарката“, „Маките на блажениот Гроздиј“ и др.             3. Средновековни романи – се поголеми преводи. Најпознати се: „Александар Велики“ (историско-легендарен роман), „Тројанска повест“ (превод на „Илијада“), „Тристан и Изолда“ (љубовно-фантастичен роман) итн.             4. Јуначки епови – народни творби: „Песни за Сид“ (Шпанија), „Песни за Роланд“ (Франција), „Песни за Нибелунзите“ (Германија), „Слово за походот Игорев“ (Русија), „Песните за Крале Марко“ (кај нас).  </vt:lpstr>
      <vt:lpstr>ЗАДАЧИ!  1. Од колку дела се состои „панонски легенди“? 2. Кој е авторот на „панонски легенди“? 3. која е темата во житијата? 4. која е идејата на „панонски легенди“? 5. што се работи во житието за кирил, а што во житието за методиј? 6. кои се мисиите на кирил и методиј и што е битно за истите? 7. каков е стилот во „панонски легенди“? 8. кои се темата и идејата на „ПОХВАЛНОТО слово“? 9. композициски од колку дела е составен текстот „похвално  слово“ и што е битно за нив? 10. каков е стилот во „похвално слово“ и што е својствено за стилските фигури во истото? 11. кој е автор на „о писменех“ и што е значајно з аимето на авторот? 12. кои се темата и идејата на „о писменех“? 13. од колку дела се состои „о писменех“ и што е битно за нив? 14. наброј ги средновековните книжевни жанрови. 15. што е својствено за секој од книжевните жанрови? 16. која временска рамка ја опфаќаат “панонски легенди“, “похвално слово“ и „о писменех“?   Пријатна работа!      Подготвил: наставник марија тановска материјалот е преземен од страната Македонски јазик и литература (https://makedonskijazik.mk/)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Словенска писменост   „Панонски Легенди„</dc:title>
  <dc:creator>tanovskam@hotmail.com</dc:creator>
  <cp:lastModifiedBy>tanovskam@hotmail.com</cp:lastModifiedBy>
  <cp:revision>14</cp:revision>
  <dcterms:created xsi:type="dcterms:W3CDTF">2020-03-18T16:07:33Z</dcterms:created>
  <dcterms:modified xsi:type="dcterms:W3CDTF">2020-03-18T18:42:36Z</dcterms:modified>
</cp:coreProperties>
</file>