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57" r:id="rId4"/>
    <p:sldId id="279" r:id="rId5"/>
    <p:sldId id="259" r:id="rId6"/>
    <p:sldId id="260" r:id="rId7"/>
    <p:sldId id="272" r:id="rId8"/>
    <p:sldId id="262" r:id="rId9"/>
    <p:sldId id="264" r:id="rId10"/>
    <p:sldId id="268" r:id="rId11"/>
    <p:sldId id="265" r:id="rId12"/>
    <p:sldId id="270" r:id="rId13"/>
    <p:sldId id="271" r:id="rId14"/>
    <p:sldId id="273" r:id="rId15"/>
    <p:sldId id="274" r:id="rId16"/>
    <p:sldId id="275" r:id="rId17"/>
    <p:sldId id="277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D0A247-BCF5-47C2-9BDA-CEB124B58489}">
          <p14:sldIdLst>
            <p14:sldId id="256"/>
            <p14:sldId id="278"/>
            <p14:sldId id="257"/>
            <p14:sldId id="279"/>
            <p14:sldId id="259"/>
            <p14:sldId id="260"/>
            <p14:sldId id="272"/>
            <p14:sldId id="262"/>
            <p14:sldId id="264"/>
            <p14:sldId id="268"/>
            <p14:sldId id="265"/>
            <p14:sldId id="270"/>
            <p14:sldId id="271"/>
            <p14:sldId id="273"/>
            <p14:sldId id="274"/>
            <p14:sldId id="275"/>
            <p14:sldId id="277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C44D08-CD14-4119-9F18-392FBF712F2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E4114D-3645-4698-9D16-C466BAFEB2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295400"/>
            <a:ext cx="7175351" cy="3630057"/>
          </a:xfrm>
        </p:spPr>
        <p:txBody>
          <a:bodyPr/>
          <a:lstStyle/>
          <a:p>
            <a:pPr marL="182880" indent="0">
              <a:buNone/>
            </a:pPr>
            <a:r>
              <a:rPr lang="mk-MK" dirty="0" smtClean="0"/>
              <a:t>Македонски јазик</a:t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>
                <a:solidFill>
                  <a:srgbClr val="FF0000"/>
                </a:solidFill>
              </a:rPr>
              <a:t>Сложена реченица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/>
              <a:t>Од кои членови е составена </a:t>
            </a:r>
            <a:r>
              <a:rPr lang="mk-MK" dirty="0" smtClean="0"/>
              <a:t>простата реченица?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mk-MK" sz="4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Проста </a:t>
            </a:r>
            <a:r>
              <a:rPr lang="mk-MK" sz="4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реченица</a:t>
            </a:r>
          </a:p>
          <a:p>
            <a:endParaRPr lang="mk-MK" sz="46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ea typeface="+mj-ea"/>
              <a:cs typeface="+mj-cs"/>
            </a:endParaRPr>
          </a:p>
          <a:p>
            <a:r>
              <a:rPr lang="mk-MK" sz="46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ДА ПОВТОРИМЕ!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71800"/>
            <a:ext cx="8991599" cy="3886200"/>
          </a:xfrm>
        </p:spPr>
        <p:txBody>
          <a:bodyPr/>
          <a:lstStyle/>
          <a:p>
            <a:r>
              <a:rPr lang="mk-MK" sz="3600" dirty="0" smtClean="0"/>
              <a:t>Проста реченица е онаа реченица која содржи еден глагол во лична форма-прирок.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228600"/>
            <a:ext cx="8763000" cy="2286000"/>
          </a:xfrm>
        </p:spPr>
        <p:txBody>
          <a:bodyPr/>
          <a:lstStyle/>
          <a:p>
            <a:pPr marL="45720" indent="0">
              <a:buNone/>
            </a:pP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Дамјан</a:t>
            </a:r>
            <a:r>
              <a:rPr lang="mk-MK" dirty="0" smtClean="0"/>
              <a:t> </a:t>
            </a:r>
            <a:r>
              <a:rPr lang="mk-MK" u="sng" dirty="0" smtClean="0">
                <a:solidFill>
                  <a:srgbClr val="FF0000"/>
                </a:solidFill>
              </a:rPr>
              <a:t>пее</a:t>
            </a:r>
            <a:r>
              <a:rPr lang="mk-MK" dirty="0" smtClean="0"/>
              <a:t>.</a:t>
            </a:r>
          </a:p>
          <a:p>
            <a:pPr marL="45720" indent="0">
              <a:buNone/>
            </a:pP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>ПОДМЕТ                        Иван </a:t>
            </a:r>
            <a:r>
              <a:rPr lang="mk-MK" u="sng" dirty="0" smtClean="0">
                <a:solidFill>
                  <a:srgbClr val="FF0000"/>
                </a:solidFill>
              </a:rPr>
              <a:t>чита</a:t>
            </a:r>
            <a:r>
              <a:rPr lang="mk-MK" dirty="0" smtClean="0">
                <a:solidFill>
                  <a:srgbClr val="FF0000"/>
                </a:solidFill>
              </a:rPr>
              <a:t>.</a:t>
            </a:r>
            <a:r>
              <a:rPr lang="mk-MK" dirty="0">
                <a:solidFill>
                  <a:srgbClr val="FF0000"/>
                </a:solidFill>
              </a:rPr>
              <a:t> </a:t>
            </a:r>
            <a:r>
              <a:rPr lang="mk-MK" dirty="0" smtClean="0">
                <a:solidFill>
                  <a:srgbClr val="FF0000"/>
                </a:solidFill>
              </a:rPr>
              <a:t>                     ПРИРОК</a:t>
            </a:r>
            <a:endParaRPr lang="mk-MK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mk-MK" dirty="0"/>
              <a:t> </a:t>
            </a:r>
            <a:r>
              <a:rPr lang="mk-MK" dirty="0" smtClean="0"/>
              <a:t>                                 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>Марија</a:t>
            </a:r>
            <a:r>
              <a:rPr lang="mk-MK" dirty="0" smtClean="0"/>
              <a:t> </a:t>
            </a:r>
            <a:r>
              <a:rPr lang="mk-MK" u="sng" dirty="0" smtClean="0">
                <a:solidFill>
                  <a:srgbClr val="FF0000"/>
                </a:solidFill>
              </a:rPr>
              <a:t>трча</a:t>
            </a:r>
            <a:r>
              <a:rPr lang="mk-MK" dirty="0" smtClean="0"/>
              <a:t>.</a:t>
            </a:r>
            <a:r>
              <a:rPr lang="mk-MK" dirty="0">
                <a:solidFill>
                  <a:srgbClr val="FF0000"/>
                </a:solidFill>
              </a:rPr>
              <a:t> </a:t>
            </a:r>
            <a:r>
              <a:rPr lang="mk-MK" dirty="0" smtClean="0">
                <a:solidFill>
                  <a:srgbClr val="FF0000"/>
                </a:solidFill>
              </a:rPr>
              <a:t>                   </a:t>
            </a:r>
            <a:endParaRPr lang="mk-MK" dirty="0" smtClean="0"/>
          </a:p>
          <a:p>
            <a:pPr marL="4572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029200" y="457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953002" y="942109"/>
            <a:ext cx="1219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181600" y="1028700"/>
            <a:ext cx="1219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962150" y="571500"/>
            <a:ext cx="10287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24100" y="942109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62150" y="1174172"/>
            <a:ext cx="1028700" cy="166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5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СЛОЖЕНА РЕЧЕНИЦА</a:t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38600"/>
            <a:ext cx="8991599" cy="2819400"/>
          </a:xfrm>
        </p:spPr>
        <p:txBody>
          <a:bodyPr/>
          <a:lstStyle/>
          <a:p>
            <a:r>
              <a:rPr lang="mk-MK" sz="3600" dirty="0" smtClean="0"/>
              <a:t>Реченицата која содржи два или повеќе глагола во лична глаголска форма се вика </a:t>
            </a:r>
            <a:r>
              <a:rPr lang="mk-MK" sz="3600" dirty="0" smtClean="0">
                <a:solidFill>
                  <a:srgbClr val="FF0000"/>
                </a:solidFill>
              </a:rPr>
              <a:t>сложена реченица</a:t>
            </a:r>
            <a:r>
              <a:rPr lang="mk-MK" sz="3600" dirty="0" smtClean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mk-MK" sz="3200" dirty="0" smtClean="0"/>
          </a:p>
          <a:p>
            <a:endParaRPr lang="mk-MK" sz="3200" dirty="0"/>
          </a:p>
          <a:p>
            <a:pPr marL="45720" indent="0">
              <a:buNone/>
            </a:pPr>
            <a:r>
              <a:rPr lang="mk-MK" sz="3200" dirty="0" smtClean="0"/>
              <a:t>Таа </a:t>
            </a:r>
            <a:r>
              <a:rPr lang="mk-MK" sz="3200" dirty="0" smtClean="0">
                <a:solidFill>
                  <a:srgbClr val="FF0000"/>
                </a:solidFill>
              </a:rPr>
              <a:t>дојде</a:t>
            </a:r>
            <a:r>
              <a:rPr lang="mk-MK" sz="3200" dirty="0" smtClean="0"/>
              <a:t> и </a:t>
            </a:r>
            <a:r>
              <a:rPr lang="mk-MK" sz="3200" dirty="0" smtClean="0">
                <a:solidFill>
                  <a:srgbClr val="FF0000"/>
                </a:solidFill>
              </a:rPr>
              <a:t>седна</a:t>
            </a:r>
            <a:r>
              <a:rPr lang="mk-MK" sz="3200" dirty="0" smtClean="0"/>
              <a:t> на креветот.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38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28600"/>
            <a:ext cx="3429000" cy="1142682"/>
          </a:xfrm>
        </p:spPr>
        <p:txBody>
          <a:bodyPr/>
          <a:lstStyle/>
          <a:p>
            <a:r>
              <a:rPr lang="mk-MK" sz="3600" dirty="0" smtClean="0"/>
              <a:t>ПРОСТА РЕЧЕНИЦА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400327"/>
            <a:ext cx="4122151" cy="2743200"/>
          </a:xfrm>
        </p:spPr>
        <p:txBody>
          <a:bodyPr>
            <a:normAutofit/>
          </a:bodyPr>
          <a:lstStyle/>
          <a:p>
            <a:endParaRPr lang="mk-MK" sz="4000" dirty="0" smtClean="0"/>
          </a:p>
          <a:p>
            <a:r>
              <a:rPr lang="mk-MK" sz="4000" dirty="0" smtClean="0"/>
              <a:t> Кате </a:t>
            </a:r>
            <a:r>
              <a:rPr lang="mk-MK" sz="4000" dirty="0" smtClean="0">
                <a:solidFill>
                  <a:srgbClr val="FF0000"/>
                </a:solidFill>
              </a:rPr>
              <a:t>пее</a:t>
            </a:r>
            <a:r>
              <a:rPr lang="mk-MK" sz="4000" dirty="0" smtClean="0"/>
              <a:t>.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114800" y="228600"/>
            <a:ext cx="3879206" cy="1142682"/>
          </a:xfrm>
        </p:spPr>
        <p:txBody>
          <a:bodyPr/>
          <a:lstStyle/>
          <a:p>
            <a:r>
              <a:rPr lang="mk-MK" sz="3600" dirty="0" smtClean="0"/>
              <a:t>СЛОЖЕНА РЕЧЕНИЦА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3886200" y="1524000"/>
            <a:ext cx="5257800" cy="2618232"/>
          </a:xfrm>
        </p:spPr>
        <p:txBody>
          <a:bodyPr>
            <a:normAutofit/>
          </a:bodyPr>
          <a:lstStyle/>
          <a:p>
            <a:endParaRPr lang="mk-MK" sz="4000" dirty="0" smtClean="0"/>
          </a:p>
          <a:p>
            <a:r>
              <a:rPr lang="mk-MK" sz="4000" dirty="0" smtClean="0"/>
              <a:t>Кате</a:t>
            </a:r>
            <a:r>
              <a:rPr lang="mk-MK" sz="4400" dirty="0" smtClean="0"/>
              <a:t> </a:t>
            </a:r>
            <a:r>
              <a:rPr lang="mk-MK" sz="4400" dirty="0" smtClean="0">
                <a:solidFill>
                  <a:srgbClr val="FF0000"/>
                </a:solidFill>
              </a:rPr>
              <a:t>пее </a:t>
            </a:r>
            <a:r>
              <a:rPr lang="mk-MK" sz="4400" dirty="0" smtClean="0"/>
              <a:t>песна и </a:t>
            </a:r>
            <a:r>
              <a:rPr lang="mk-MK" sz="4400" dirty="0" smtClean="0">
                <a:solidFill>
                  <a:srgbClr val="FF0000"/>
                </a:solidFill>
              </a:rPr>
              <a:t>игра</a:t>
            </a:r>
            <a:r>
              <a:rPr lang="mk-MK" sz="4400" dirty="0" smtClean="0"/>
              <a:t> оро.</a:t>
            </a:r>
            <a:endParaRPr lang="en-US" sz="4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810000"/>
            <a:ext cx="8915399" cy="2819400"/>
          </a:xfrm>
        </p:spPr>
        <p:txBody>
          <a:bodyPr/>
          <a:lstStyle/>
          <a:p>
            <a:r>
              <a:rPr lang="mk-MK" sz="3600" dirty="0" smtClean="0">
                <a:solidFill>
                  <a:schemeClr val="tx1"/>
                </a:solidFill>
              </a:rPr>
              <a:t>Во</a:t>
            </a:r>
            <a:r>
              <a:rPr lang="mk-MK" sz="3600" dirty="0" smtClean="0">
                <a:solidFill>
                  <a:srgbClr val="FFC000"/>
                </a:solidFill>
              </a:rPr>
              <a:t> простата </a:t>
            </a:r>
            <a:r>
              <a:rPr lang="mk-MK" sz="3600" dirty="0" smtClean="0">
                <a:solidFill>
                  <a:schemeClr val="tx1"/>
                </a:solidFill>
              </a:rPr>
              <a:t>реченица имаме еден прирок</a:t>
            </a:r>
            <a:r>
              <a:rPr lang="mk-MK" sz="3600" dirty="0" smtClean="0">
                <a:solidFill>
                  <a:srgbClr val="FFC000"/>
                </a:solidFill>
              </a:rPr>
              <a:t> </a:t>
            </a:r>
            <a:r>
              <a:rPr lang="mk-MK" sz="3600" dirty="0" smtClean="0">
                <a:solidFill>
                  <a:srgbClr val="FF0000"/>
                </a:solidFill>
              </a:rPr>
              <a:t>„пее“, </a:t>
            </a:r>
            <a:r>
              <a:rPr lang="mk-MK" sz="3600" dirty="0" smtClean="0">
                <a:solidFill>
                  <a:schemeClr val="tx1"/>
                </a:solidFill>
              </a:rPr>
              <a:t>а во </a:t>
            </a:r>
            <a:r>
              <a:rPr lang="mk-MK" sz="3600" dirty="0" smtClean="0">
                <a:solidFill>
                  <a:srgbClr val="92D050"/>
                </a:solidFill>
              </a:rPr>
              <a:t>сложената </a:t>
            </a:r>
            <a:r>
              <a:rPr lang="mk-MK" sz="3600" dirty="0" smtClean="0">
                <a:solidFill>
                  <a:schemeClr val="tx1"/>
                </a:solidFill>
              </a:rPr>
              <a:t>реченица имаме два прирока </a:t>
            </a:r>
            <a:r>
              <a:rPr lang="mk-MK" sz="3600" dirty="0" smtClean="0">
                <a:solidFill>
                  <a:srgbClr val="FF0000"/>
                </a:solidFill>
              </a:rPr>
              <a:t>„пее“ и „игра“.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0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143000"/>
            <a:ext cx="8077200" cy="4372168"/>
          </a:xfrm>
        </p:spPr>
        <p:txBody>
          <a:bodyPr/>
          <a:lstStyle/>
          <a:p>
            <a:r>
              <a:rPr lang="mk-MK" dirty="0" smtClean="0"/>
              <a:t>РАЗМИСЛИ!!!!</a:t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Дали простата реченица мора  да биде пократка од сложената реченица?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38600"/>
            <a:ext cx="8762999" cy="2590800"/>
          </a:xfrm>
        </p:spPr>
        <p:txBody>
          <a:bodyPr/>
          <a:lstStyle/>
          <a:p>
            <a:r>
              <a:rPr lang="mk-MK" sz="3600" dirty="0" smtClean="0"/>
              <a:t>Препиши ги простиве реченици проширувајќи ги во сложени</a:t>
            </a:r>
            <a:r>
              <a:rPr lang="mk-MK" dirty="0" smtClean="0"/>
              <a:t>.</a:t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ВЕЖБИ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mk-MK" dirty="0" smtClean="0"/>
              <a:t>Заврна силен дожд.</a:t>
            </a:r>
          </a:p>
          <a:p>
            <a:pPr marL="502920" indent="-457200">
              <a:buFont typeface="+mj-lt"/>
              <a:buAutoNum type="arabicPeriod"/>
            </a:pPr>
            <a:r>
              <a:rPr lang="mk-MK" dirty="0" smtClean="0"/>
              <a:t>Стефан излезе рано.</a:t>
            </a:r>
          </a:p>
          <a:p>
            <a:pPr marL="502920" indent="-457200">
              <a:buFont typeface="+mj-lt"/>
              <a:buAutoNum type="arabicPeriod"/>
            </a:pPr>
            <a:r>
              <a:rPr lang="mk-MK" dirty="0" smtClean="0"/>
              <a:t>Се појави месечината.</a:t>
            </a:r>
          </a:p>
          <a:p>
            <a:pPr marL="502920" indent="-457200">
              <a:buFont typeface="+mj-lt"/>
              <a:buAutoNum type="arabicPeriod"/>
            </a:pPr>
            <a:r>
              <a:rPr lang="mk-MK" dirty="0" smtClean="0"/>
              <a:t>Кучето залаа силно.</a:t>
            </a:r>
          </a:p>
          <a:p>
            <a:pPr marL="502920" indent="-457200">
              <a:buFont typeface="+mj-lt"/>
              <a:buAutoNum type="arabicPeriod"/>
            </a:pPr>
            <a:r>
              <a:rPr lang="mk-MK" dirty="0" smtClean="0"/>
              <a:t>Го исплаши грмењето.</a:t>
            </a:r>
          </a:p>
          <a:p>
            <a:pPr marL="502920" indent="-457200">
              <a:buFont typeface="+mj-lt"/>
              <a:buAutoNum type="arabicPeriod"/>
            </a:pPr>
            <a:r>
              <a:rPr lang="mk-MK" dirty="0" smtClean="0"/>
              <a:t>Отидовме на викенд.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457200"/>
            <a:ext cx="6400800" cy="3749040"/>
          </a:xfrm>
        </p:spPr>
        <p:txBody>
          <a:bodyPr>
            <a:normAutofit fontScale="92500" lnSpcReduction="10000"/>
          </a:bodyPr>
          <a:lstStyle/>
          <a:p>
            <a:pPr marL="4572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"/>
              <a:tabLst>
                <a:tab pos="685800" algn="l"/>
              </a:tabLst>
            </a:pP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Потцртај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ги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прироците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во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речениците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заокружи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ја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сложената</a:t>
            </a:r>
            <a:r>
              <a:rPr lang="en-US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  <a:cs typeface="Times New Roman"/>
              </a:rPr>
              <a:t>реченица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mk-MK" sz="2400" b="1" dirty="0" smtClean="0">
              <a:latin typeface="Times New Roman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"/>
              <a:tabLst>
                <a:tab pos="685800" algn="l"/>
              </a:tabLst>
            </a:pPr>
            <a:endParaRPr lang="en-US" sz="2000" b="1" dirty="0">
              <a:latin typeface="Symbol"/>
              <a:ea typeface="Times New Roman"/>
              <a:cs typeface="Times New Roman"/>
            </a:endParaRPr>
          </a:p>
          <a:p>
            <a:pPr marL="2743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а) 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Девојчињата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трчаа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се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радуваа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во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дворот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2743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б) 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На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улиците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имаше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купови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со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собрани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лисја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в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)  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Многу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сака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да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чита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книги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.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2743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г)  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Петар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направи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проект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за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кој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доби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награда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2743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д)  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Утрово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стана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рано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за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да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не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задоцни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на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училиште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1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7800" y="304800"/>
            <a:ext cx="6096000" cy="3901440"/>
          </a:xfrm>
        </p:spPr>
        <p:txBody>
          <a:bodyPr/>
          <a:lstStyle/>
          <a:p>
            <a:pPr marL="45720" indent="0">
              <a:buNone/>
            </a:pPr>
            <a:r>
              <a:rPr lang="mk-MK" sz="3200" dirty="0" smtClean="0"/>
              <a:t>ОУ „Коле Канински“ – Битола</a:t>
            </a:r>
          </a:p>
          <a:p>
            <a:pPr marL="45720" indent="0">
              <a:buNone/>
            </a:pPr>
            <a:r>
              <a:rPr lang="mk-MK" sz="3200" dirty="0"/>
              <a:t>Предметен наставник</a:t>
            </a:r>
            <a:r>
              <a:rPr lang="mk-MK" sz="3200" dirty="0" smtClean="0"/>
              <a:t>:</a:t>
            </a:r>
          </a:p>
          <a:p>
            <a:pPr marL="45720" indent="0">
              <a:buNone/>
            </a:pPr>
            <a:r>
              <a:rPr lang="mk-MK" sz="3200" dirty="0" smtClean="0"/>
              <a:t> </a:t>
            </a:r>
            <a:r>
              <a:rPr lang="mk-MK" sz="3200" dirty="0"/>
              <a:t>Наташа Лозановска</a:t>
            </a:r>
          </a:p>
          <a:p>
            <a:pPr marL="45720" indent="0">
              <a:buNone/>
            </a:pPr>
            <a:endParaRPr lang="mk-MK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2362200"/>
            <a:ext cx="9116292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676400"/>
            <a:ext cx="7924800" cy="3838768"/>
          </a:xfrm>
        </p:spPr>
        <p:txBody>
          <a:bodyPr/>
          <a:lstStyle/>
          <a:p>
            <a:r>
              <a:rPr lang="mk-MK" dirty="0" smtClean="0"/>
              <a:t>Синтакса е </a:t>
            </a:r>
            <a:r>
              <a:rPr lang="ru-RU" dirty="0" smtClean="0"/>
              <a:t>дел </a:t>
            </a:r>
            <a:r>
              <a:rPr lang="ru-RU" dirty="0"/>
              <a:t>од науката за јазикот кој ја проучува реченицата</a:t>
            </a:r>
            <a:br>
              <a:rPr lang="ru-RU" dirty="0"/>
            </a:br>
            <a:r>
              <a:rPr lang="mk-M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80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ДА ПОВТОРИМЕ!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mk-MK" dirty="0" smtClean="0"/>
              <a:t>   1.Што е реченица?</a:t>
            </a:r>
          </a:p>
          <a:p>
            <a:pPr marL="45720" indent="0">
              <a:buNone/>
            </a:pPr>
            <a:r>
              <a:rPr lang="ru-RU" dirty="0" smtClean="0"/>
              <a:t>   2.Кои се главни членови во реченицата?</a:t>
            </a:r>
          </a:p>
          <a:p>
            <a:pPr marL="45720" indent="0">
              <a:buNone/>
            </a:pPr>
            <a:r>
              <a:rPr lang="ru-RU" dirty="0" smtClean="0"/>
              <a:t>   3.Кој е создавачки член во реченицата</a:t>
            </a:r>
            <a:r>
              <a:rPr lang="ru-RU" dirty="0" smtClean="0"/>
              <a:t>?</a:t>
            </a:r>
          </a:p>
          <a:p>
            <a:pPr marL="45720" indent="0">
              <a:buNone/>
            </a:pPr>
            <a:r>
              <a:rPr lang="ru-RU" dirty="0" smtClean="0"/>
              <a:t>   4.Што е подмет, што е прирок?</a:t>
            </a:r>
            <a:endParaRPr lang="ru-RU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143000"/>
            <a:ext cx="8153400" cy="4372168"/>
          </a:xfrm>
        </p:spPr>
        <p:txBody>
          <a:bodyPr/>
          <a:lstStyle/>
          <a:p>
            <a:pPr marL="0" lvl="0" indent="0" algn="l" defTabSz="457200">
              <a:spcBef>
                <a:spcPts val="1000"/>
              </a:spcBef>
              <a:buNone/>
            </a:pPr>
            <a:r>
              <a:rPr lang="mk-MK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1.Реченица </a:t>
            </a:r>
            <a: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е основна јазична единица </a:t>
            </a:r>
            <a:r>
              <a:rPr lang="mk-MK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за општење </a:t>
            </a:r>
            <a: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(комуникација) помеѓу </a:t>
            </a:r>
            <a:r>
              <a:rPr lang="mk-MK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луѓето.</a:t>
            </a:r>
            <a: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mk-MK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2.Подметот </a:t>
            </a:r>
            <a: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и прирокот се главни реченични </a:t>
            </a:r>
            <a:r>
              <a:rPr lang="mk-MK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членови.</a:t>
            </a:r>
            <a: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mk-MK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3.Прирокот </a:t>
            </a:r>
            <a: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претставува основен, создавачки член во </a:t>
            </a:r>
            <a:r>
              <a:rPr lang="mk-MK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реченицата.</a:t>
            </a:r>
            <a: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mk-MK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4.Без </a:t>
            </a:r>
            <a: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прирок не постои </a:t>
            </a:r>
            <a:r>
              <a:rPr lang="mk-MK" sz="2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реченица.</a:t>
            </a:r>
            <a: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mk-MK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5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0"/>
            <a:ext cx="8915400" cy="3200400"/>
          </a:xfrm>
        </p:spPr>
        <p:txBody>
          <a:bodyPr/>
          <a:lstStyle/>
          <a:p>
            <a:r>
              <a:rPr lang="mk-MK" sz="3600" dirty="0" smtClean="0"/>
              <a:t>Зборовите  кои кажуваат кој го врши дејството во реченицата се викаат ПОДМЕТ.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240"/>
          </a:xfrm>
        </p:spPr>
        <p:txBody>
          <a:bodyPr/>
          <a:lstStyle/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pPr marL="45720" indent="0">
              <a:buNone/>
            </a:pPr>
            <a:endParaRPr lang="mk-MK" dirty="0"/>
          </a:p>
          <a:p>
            <a:r>
              <a:rPr lang="mk-MK" dirty="0" smtClean="0"/>
              <a:t>1.</a:t>
            </a:r>
            <a:r>
              <a:rPr lang="mk-MK" u="sng" dirty="0" smtClean="0">
                <a:solidFill>
                  <a:srgbClr val="FF0000"/>
                </a:solidFill>
              </a:rPr>
              <a:t>Петар</a:t>
            </a:r>
            <a:r>
              <a:rPr lang="mk-MK" dirty="0" smtClean="0"/>
              <a:t> игра тенис.</a:t>
            </a:r>
          </a:p>
          <a:p>
            <a:endParaRPr lang="mk-MK" dirty="0" smtClean="0"/>
          </a:p>
          <a:p>
            <a:r>
              <a:rPr lang="mk-MK" dirty="0" smtClean="0"/>
              <a:t>Кој игра ?</a:t>
            </a: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733800" y="533400"/>
            <a:ext cx="3733800" cy="2971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ПОДМЕТ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09600" y="21336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6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962400"/>
            <a:ext cx="9067799" cy="2895600"/>
          </a:xfrm>
        </p:spPr>
        <p:txBody>
          <a:bodyPr/>
          <a:lstStyle/>
          <a:p>
            <a:r>
              <a:rPr lang="mk-MK" sz="3600" dirty="0" smtClean="0"/>
              <a:t>Членот во реченицата кој објаснува што прави подметот се вика ПРИРОК.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685800"/>
            <a:ext cx="6400800" cy="3520440"/>
          </a:xfrm>
        </p:spPr>
        <p:txBody>
          <a:bodyPr/>
          <a:lstStyle/>
          <a:p>
            <a:r>
              <a:rPr lang="mk-MK" dirty="0" smtClean="0"/>
              <a:t>1.Петар </a:t>
            </a:r>
            <a:r>
              <a:rPr lang="mk-MK" u="sng" dirty="0">
                <a:solidFill>
                  <a:srgbClr val="FF0000"/>
                </a:solidFill>
              </a:rPr>
              <a:t>игра</a:t>
            </a:r>
            <a:r>
              <a:rPr lang="mk-MK" dirty="0"/>
              <a:t> </a:t>
            </a:r>
            <a:r>
              <a:rPr lang="mk-MK" dirty="0" smtClean="0"/>
              <a:t>тенис.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648200" y="685800"/>
            <a:ext cx="3657600" cy="2819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ПРИРОК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1143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590800" y="1143000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3124200" cy="746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9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Главни членови во реченицата се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228600"/>
            <a:ext cx="21336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ПОДМЕТ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53199" y="173180"/>
            <a:ext cx="21336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ПРИРОК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673926" y="2770908"/>
            <a:ext cx="907473" cy="443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2826327"/>
            <a:ext cx="907473" cy="443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399" y="3429000"/>
            <a:ext cx="381001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81699" y="3491345"/>
            <a:ext cx="381001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Како се делат речениците според составот?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57200"/>
            <a:ext cx="7772400" cy="50579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sz="4800" dirty="0" smtClean="0"/>
              <a:t>Според </a:t>
            </a:r>
            <a:r>
              <a:rPr lang="mk-MK" sz="4800" dirty="0"/>
              <a:t>составот се делат на </a:t>
            </a:r>
            <a:r>
              <a:rPr lang="mk-MK" sz="4800" dirty="0" smtClean="0"/>
              <a:t>:</a:t>
            </a:r>
            <a:br>
              <a:rPr lang="mk-MK" sz="4800" dirty="0" smtClean="0"/>
            </a:br>
            <a:r>
              <a:rPr lang="mk-MK" sz="4800" dirty="0" smtClean="0"/>
              <a:t/>
            </a:r>
            <a:br>
              <a:rPr lang="mk-MK" sz="4800" dirty="0" smtClean="0"/>
            </a:br>
            <a:r>
              <a:rPr lang="mk-MK" sz="4800" dirty="0" smtClean="0"/>
              <a:t>Прости </a:t>
            </a:r>
            <a:r>
              <a:rPr lang="mk-MK" sz="4800" dirty="0"/>
              <a:t>реченици</a:t>
            </a:r>
            <a:br>
              <a:rPr lang="mk-MK" sz="4800" dirty="0"/>
            </a:br>
            <a:r>
              <a:rPr lang="mk-MK" sz="4800" dirty="0"/>
              <a:t>Сложени реченици</a:t>
            </a:r>
            <a:br>
              <a:rPr lang="mk-MK" sz="4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2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199</TotalTime>
  <Words>270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Македонски јазик  Сложена реченица</vt:lpstr>
      <vt:lpstr>Синтакса е дел од науката за јазикот кој ја проучува реченицата  </vt:lpstr>
      <vt:lpstr>ДА ПОВТОРИМЕ! </vt:lpstr>
      <vt:lpstr>1.Реченица е основна јазична единица за општење (комуникација) помеѓу луѓето. 2.Подметот и прирокот се главни реченични членови. 3.Прирокот претставува основен, создавачки член во реченицата. 4.Без прирок не постои реченица. </vt:lpstr>
      <vt:lpstr>Зборовите  кои кажуваат кој го врши дејството во реченицата се викаат ПОДМЕТ.</vt:lpstr>
      <vt:lpstr>Членот во реченицата кој објаснува што прави подметот се вика ПРИРОК.</vt:lpstr>
      <vt:lpstr>Главни членови во реченицата се :</vt:lpstr>
      <vt:lpstr>Како се делат речениците според составот?</vt:lpstr>
      <vt:lpstr>Според составот се делат на :  Прости реченици Сложени реченици </vt:lpstr>
      <vt:lpstr>Од кои членови е составена простата реченица?</vt:lpstr>
      <vt:lpstr>Проста реченица е онаа реченица која содржи еден глагол во лична форма-прирок.</vt:lpstr>
      <vt:lpstr>СЛОЖЕНА РЕЧЕНИЦА  </vt:lpstr>
      <vt:lpstr>Реченицата која содржи два или повеќе глагола во лична глаголска форма се вика сложена реченица.</vt:lpstr>
      <vt:lpstr>Во простата реченица имаме еден прирок „пее“, а во сложената реченица имаме два прирока „пее“ и „игра“.</vt:lpstr>
      <vt:lpstr>РАЗМИСЛИ!!!!  Дали простата реченица мора  да биде пократка од сложената реченица?</vt:lpstr>
      <vt:lpstr>Препиши ги простиве реченици проширувајќи ги во сложени.  ВЕЖБИ</vt:lpstr>
      <vt:lpstr>ВЕЖБИ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Сложена реченица</dc:title>
  <dc:creator>ilina</dc:creator>
  <cp:lastModifiedBy>ilina</cp:lastModifiedBy>
  <cp:revision>18</cp:revision>
  <dcterms:created xsi:type="dcterms:W3CDTF">2020-03-17T14:18:22Z</dcterms:created>
  <dcterms:modified xsi:type="dcterms:W3CDTF">2020-03-18T13:34:08Z</dcterms:modified>
</cp:coreProperties>
</file>