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6" r:id="rId9"/>
    <p:sldId id="265" r:id="rId10"/>
    <p:sldId id="267" r:id="rId11"/>
    <p:sldId id="268" r:id="rId12"/>
    <p:sldId id="269" r:id="rId13"/>
    <p:sldId id="270" r:id="rId14"/>
    <p:sldId id="258" r:id="rId15"/>
    <p:sldId id="272" r:id="rId16"/>
    <p:sldId id="273" r:id="rId17"/>
    <p:sldId id="280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5D5D2-D972-4DCC-B93E-130D19FFE29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2A8B61-30D9-4AFD-A3CD-9FDDEACCB442}">
      <dgm:prSet phldrT="[Text]"/>
      <dgm:spPr/>
      <dgm:t>
        <a:bodyPr/>
        <a:lstStyle/>
        <a:p>
          <a:r>
            <a:rPr lang="mk-MK" dirty="0" smtClean="0"/>
            <a:t>емоционалност</a:t>
          </a:r>
          <a:endParaRPr lang="en-US" dirty="0"/>
        </a:p>
      </dgm:t>
    </dgm:pt>
    <dgm:pt modelId="{D9654260-5193-4A15-85D7-85E20933DD52}" type="parTrans" cxnId="{DB090042-B50A-4CA7-AD72-7A61909483BE}">
      <dgm:prSet/>
      <dgm:spPr/>
      <dgm:t>
        <a:bodyPr/>
        <a:lstStyle/>
        <a:p>
          <a:endParaRPr lang="en-US"/>
        </a:p>
      </dgm:t>
    </dgm:pt>
    <dgm:pt modelId="{9F76E696-50CF-4508-943E-E83AB812D421}" type="sibTrans" cxnId="{DB090042-B50A-4CA7-AD72-7A61909483BE}">
      <dgm:prSet/>
      <dgm:spPr/>
      <dgm:t>
        <a:bodyPr/>
        <a:lstStyle/>
        <a:p>
          <a:endParaRPr lang="en-US"/>
        </a:p>
      </dgm:t>
    </dgm:pt>
    <dgm:pt modelId="{081EEBE6-63E0-4611-92A5-AD0D7F353C36}">
      <dgm:prSet phldrT="[Text]"/>
      <dgm:spPr/>
      <dgm:t>
        <a:bodyPr/>
        <a:lstStyle/>
        <a:p>
          <a:r>
            <a:rPr lang="mk-MK" dirty="0" smtClean="0"/>
            <a:t>сликовитост</a:t>
          </a:r>
          <a:endParaRPr lang="en-US" dirty="0"/>
        </a:p>
      </dgm:t>
    </dgm:pt>
    <dgm:pt modelId="{1037665F-4A98-4B8D-BAE1-4262CA146455}" type="parTrans" cxnId="{DA1BFECF-C7D0-48D9-867E-9D00DC62A72A}">
      <dgm:prSet/>
      <dgm:spPr/>
      <dgm:t>
        <a:bodyPr/>
        <a:lstStyle/>
        <a:p>
          <a:endParaRPr lang="en-US"/>
        </a:p>
      </dgm:t>
    </dgm:pt>
    <dgm:pt modelId="{77709AB8-C418-4A4E-85A8-EE008FEAD819}" type="sibTrans" cxnId="{DA1BFECF-C7D0-48D9-867E-9D00DC62A72A}">
      <dgm:prSet/>
      <dgm:spPr/>
      <dgm:t>
        <a:bodyPr/>
        <a:lstStyle/>
        <a:p>
          <a:endParaRPr lang="en-US"/>
        </a:p>
      </dgm:t>
    </dgm:pt>
    <dgm:pt modelId="{F6BFF0A8-4A98-43E3-8B58-59174DC9B811}">
      <dgm:prSet phldrT="[Text]"/>
      <dgm:spPr/>
      <dgm:t>
        <a:bodyPr/>
        <a:lstStyle/>
        <a:p>
          <a:r>
            <a:rPr lang="mk-MK" dirty="0" smtClean="0"/>
            <a:t>музикалност</a:t>
          </a:r>
          <a:endParaRPr lang="en-US" dirty="0"/>
        </a:p>
      </dgm:t>
    </dgm:pt>
    <dgm:pt modelId="{6D3DD162-192B-456A-AE67-E96D94DA8D09}" type="parTrans" cxnId="{C97A6B55-0965-4550-9648-0B46D1AB9F30}">
      <dgm:prSet/>
      <dgm:spPr/>
      <dgm:t>
        <a:bodyPr/>
        <a:lstStyle/>
        <a:p>
          <a:endParaRPr lang="en-US"/>
        </a:p>
      </dgm:t>
    </dgm:pt>
    <dgm:pt modelId="{36086E11-A4DB-434C-B1A2-B91B63E56FCC}" type="sibTrans" cxnId="{C97A6B55-0965-4550-9648-0B46D1AB9F30}">
      <dgm:prSet/>
      <dgm:spPr/>
      <dgm:t>
        <a:bodyPr/>
        <a:lstStyle/>
        <a:p>
          <a:endParaRPr lang="en-US"/>
        </a:p>
      </dgm:t>
    </dgm:pt>
    <dgm:pt modelId="{57020982-8E17-4896-AEEB-676A45865905}" type="pres">
      <dgm:prSet presAssocID="{E2D5D5D2-D972-4DCC-B93E-130D19FFE29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043E8A-5B2A-4516-838D-8D6FCD169F18}" type="pres">
      <dgm:prSet presAssocID="{002A8B61-30D9-4AFD-A3CD-9FDDEACCB442}" presName="horFlow" presStyleCnt="0"/>
      <dgm:spPr/>
    </dgm:pt>
    <dgm:pt modelId="{FFDC52B4-E1B9-463D-B278-DC87396D7C87}" type="pres">
      <dgm:prSet presAssocID="{002A8B61-30D9-4AFD-A3CD-9FDDEACCB442}" presName="bigChev" presStyleLbl="node1" presStyleIdx="0" presStyleCnt="3" custScaleX="398836"/>
      <dgm:spPr/>
      <dgm:t>
        <a:bodyPr/>
        <a:lstStyle/>
        <a:p>
          <a:endParaRPr lang="en-US"/>
        </a:p>
      </dgm:t>
    </dgm:pt>
    <dgm:pt modelId="{5D682433-A1B6-4BD6-BC65-AF861EFA943C}" type="pres">
      <dgm:prSet presAssocID="{002A8B61-30D9-4AFD-A3CD-9FDDEACCB442}" presName="vSp" presStyleCnt="0"/>
      <dgm:spPr/>
    </dgm:pt>
    <dgm:pt modelId="{7EDE1BA6-E403-475A-AADD-485D0CC479CB}" type="pres">
      <dgm:prSet presAssocID="{081EEBE6-63E0-4611-92A5-AD0D7F353C36}" presName="horFlow" presStyleCnt="0"/>
      <dgm:spPr/>
    </dgm:pt>
    <dgm:pt modelId="{2EC7E15D-6883-443A-B884-6F10EE3D4F31}" type="pres">
      <dgm:prSet presAssocID="{081EEBE6-63E0-4611-92A5-AD0D7F353C36}" presName="bigChev" presStyleLbl="node1" presStyleIdx="1" presStyleCnt="3" custScaleX="402526"/>
      <dgm:spPr/>
      <dgm:t>
        <a:bodyPr/>
        <a:lstStyle/>
        <a:p>
          <a:endParaRPr lang="en-US"/>
        </a:p>
      </dgm:t>
    </dgm:pt>
    <dgm:pt modelId="{244ADD29-6F3F-41A6-9768-281835AB93E6}" type="pres">
      <dgm:prSet presAssocID="{081EEBE6-63E0-4611-92A5-AD0D7F353C36}" presName="vSp" presStyleCnt="0"/>
      <dgm:spPr/>
    </dgm:pt>
    <dgm:pt modelId="{0C289959-4D34-46B8-9611-2EB30ED8E4A6}" type="pres">
      <dgm:prSet presAssocID="{F6BFF0A8-4A98-43E3-8B58-59174DC9B811}" presName="horFlow" presStyleCnt="0"/>
      <dgm:spPr/>
    </dgm:pt>
    <dgm:pt modelId="{6E38DE32-A607-4EF6-B5E3-3486C048FDB6}" type="pres">
      <dgm:prSet presAssocID="{F6BFF0A8-4A98-43E3-8B58-59174DC9B811}" presName="bigChev" presStyleLbl="node1" presStyleIdx="2" presStyleCnt="3" custScaleX="415680"/>
      <dgm:spPr/>
      <dgm:t>
        <a:bodyPr/>
        <a:lstStyle/>
        <a:p>
          <a:endParaRPr lang="en-US"/>
        </a:p>
      </dgm:t>
    </dgm:pt>
  </dgm:ptLst>
  <dgm:cxnLst>
    <dgm:cxn modelId="{4E4F8A45-FD6B-4D23-91A3-7BD8AE919F38}" type="presOf" srcId="{F6BFF0A8-4A98-43E3-8B58-59174DC9B811}" destId="{6E38DE32-A607-4EF6-B5E3-3486C048FDB6}" srcOrd="0" destOrd="0" presId="urn:microsoft.com/office/officeart/2005/8/layout/lProcess3"/>
    <dgm:cxn modelId="{581DA5BD-ADC7-4A94-8905-3E28853315A5}" type="presOf" srcId="{081EEBE6-63E0-4611-92A5-AD0D7F353C36}" destId="{2EC7E15D-6883-443A-B884-6F10EE3D4F31}" srcOrd="0" destOrd="0" presId="urn:microsoft.com/office/officeart/2005/8/layout/lProcess3"/>
    <dgm:cxn modelId="{29389D30-0892-4812-80B8-5217A50CD4F6}" type="presOf" srcId="{002A8B61-30D9-4AFD-A3CD-9FDDEACCB442}" destId="{FFDC52B4-E1B9-463D-B278-DC87396D7C87}" srcOrd="0" destOrd="0" presId="urn:microsoft.com/office/officeart/2005/8/layout/lProcess3"/>
    <dgm:cxn modelId="{DB090042-B50A-4CA7-AD72-7A61909483BE}" srcId="{E2D5D5D2-D972-4DCC-B93E-130D19FFE292}" destId="{002A8B61-30D9-4AFD-A3CD-9FDDEACCB442}" srcOrd="0" destOrd="0" parTransId="{D9654260-5193-4A15-85D7-85E20933DD52}" sibTransId="{9F76E696-50CF-4508-943E-E83AB812D421}"/>
    <dgm:cxn modelId="{4A806386-A62D-444B-933E-E76FD0587989}" type="presOf" srcId="{E2D5D5D2-D972-4DCC-B93E-130D19FFE292}" destId="{57020982-8E17-4896-AEEB-676A45865905}" srcOrd="0" destOrd="0" presId="urn:microsoft.com/office/officeart/2005/8/layout/lProcess3"/>
    <dgm:cxn modelId="{C97A6B55-0965-4550-9648-0B46D1AB9F30}" srcId="{E2D5D5D2-D972-4DCC-B93E-130D19FFE292}" destId="{F6BFF0A8-4A98-43E3-8B58-59174DC9B811}" srcOrd="2" destOrd="0" parTransId="{6D3DD162-192B-456A-AE67-E96D94DA8D09}" sibTransId="{36086E11-A4DB-434C-B1A2-B91B63E56FCC}"/>
    <dgm:cxn modelId="{DA1BFECF-C7D0-48D9-867E-9D00DC62A72A}" srcId="{E2D5D5D2-D972-4DCC-B93E-130D19FFE292}" destId="{081EEBE6-63E0-4611-92A5-AD0D7F353C36}" srcOrd="1" destOrd="0" parTransId="{1037665F-4A98-4B8D-BAE1-4262CA146455}" sibTransId="{77709AB8-C418-4A4E-85A8-EE008FEAD819}"/>
    <dgm:cxn modelId="{0B0DB3E9-4801-4780-86DA-1A92C29990F0}" type="presParOf" srcId="{57020982-8E17-4896-AEEB-676A45865905}" destId="{BC043E8A-5B2A-4516-838D-8D6FCD169F18}" srcOrd="0" destOrd="0" presId="urn:microsoft.com/office/officeart/2005/8/layout/lProcess3"/>
    <dgm:cxn modelId="{98A8DD10-B263-4AA1-A05E-3BE45BB4D9C2}" type="presParOf" srcId="{BC043E8A-5B2A-4516-838D-8D6FCD169F18}" destId="{FFDC52B4-E1B9-463D-B278-DC87396D7C87}" srcOrd="0" destOrd="0" presId="urn:microsoft.com/office/officeart/2005/8/layout/lProcess3"/>
    <dgm:cxn modelId="{6DFAEC50-7410-42A7-9300-F2AB1A34A4CB}" type="presParOf" srcId="{57020982-8E17-4896-AEEB-676A45865905}" destId="{5D682433-A1B6-4BD6-BC65-AF861EFA943C}" srcOrd="1" destOrd="0" presId="urn:microsoft.com/office/officeart/2005/8/layout/lProcess3"/>
    <dgm:cxn modelId="{151FCCFB-4472-4FB1-8B81-96BC82BB0DEE}" type="presParOf" srcId="{57020982-8E17-4896-AEEB-676A45865905}" destId="{7EDE1BA6-E403-475A-AADD-485D0CC479CB}" srcOrd="2" destOrd="0" presId="urn:microsoft.com/office/officeart/2005/8/layout/lProcess3"/>
    <dgm:cxn modelId="{75A18030-5E40-4FEB-9AE8-98A46AEC3D15}" type="presParOf" srcId="{7EDE1BA6-E403-475A-AADD-485D0CC479CB}" destId="{2EC7E15D-6883-443A-B884-6F10EE3D4F31}" srcOrd="0" destOrd="0" presId="urn:microsoft.com/office/officeart/2005/8/layout/lProcess3"/>
    <dgm:cxn modelId="{865F47D2-9CFB-4312-9FE8-036D5735B3F9}" type="presParOf" srcId="{57020982-8E17-4896-AEEB-676A45865905}" destId="{244ADD29-6F3F-41A6-9768-281835AB93E6}" srcOrd="3" destOrd="0" presId="urn:microsoft.com/office/officeart/2005/8/layout/lProcess3"/>
    <dgm:cxn modelId="{950C8583-879E-418B-902A-4D6A25ED7089}" type="presParOf" srcId="{57020982-8E17-4896-AEEB-676A45865905}" destId="{0C289959-4D34-46B8-9611-2EB30ED8E4A6}" srcOrd="4" destOrd="0" presId="urn:microsoft.com/office/officeart/2005/8/layout/lProcess3"/>
    <dgm:cxn modelId="{75C75B07-94FA-43AD-BF6E-643AC7F06EA9}" type="presParOf" srcId="{0C289959-4D34-46B8-9611-2EB30ED8E4A6}" destId="{6E38DE32-A607-4EF6-B5E3-3486C048FDB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C52B4-E1B9-463D-B278-DC87396D7C87}">
      <dsp:nvSpPr>
        <dsp:cNvPr id="0" name=""/>
        <dsp:cNvSpPr/>
      </dsp:nvSpPr>
      <dsp:spPr>
        <a:xfrm>
          <a:off x="910616" y="138"/>
          <a:ext cx="4621072" cy="4634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3000" kern="1200" dirty="0" smtClean="0"/>
            <a:t>емоционалност</a:t>
          </a:r>
          <a:endParaRPr lang="en-US" sz="3000" kern="1200" dirty="0"/>
        </a:p>
      </dsp:txBody>
      <dsp:txXfrm>
        <a:off x="1142344" y="138"/>
        <a:ext cx="4157617" cy="463455"/>
      </dsp:txXfrm>
    </dsp:sp>
    <dsp:sp modelId="{2EC7E15D-6883-443A-B884-6F10EE3D4F31}">
      <dsp:nvSpPr>
        <dsp:cNvPr id="0" name=""/>
        <dsp:cNvSpPr/>
      </dsp:nvSpPr>
      <dsp:spPr>
        <a:xfrm>
          <a:off x="910616" y="528478"/>
          <a:ext cx="4663826" cy="4634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3000" kern="1200" dirty="0" smtClean="0"/>
            <a:t>сликовитост</a:t>
          </a:r>
          <a:endParaRPr lang="en-US" sz="3000" kern="1200" dirty="0"/>
        </a:p>
      </dsp:txBody>
      <dsp:txXfrm>
        <a:off x="1142344" y="528478"/>
        <a:ext cx="4200371" cy="463455"/>
      </dsp:txXfrm>
    </dsp:sp>
    <dsp:sp modelId="{6E38DE32-A607-4EF6-B5E3-3486C048FDB6}">
      <dsp:nvSpPr>
        <dsp:cNvPr id="0" name=""/>
        <dsp:cNvSpPr/>
      </dsp:nvSpPr>
      <dsp:spPr>
        <a:xfrm>
          <a:off x="910616" y="1056818"/>
          <a:ext cx="4816234" cy="4634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3000" kern="1200" dirty="0" smtClean="0"/>
            <a:t>музикалност</a:t>
          </a:r>
          <a:endParaRPr lang="en-US" sz="3000" kern="1200" dirty="0"/>
        </a:p>
      </dsp:txBody>
      <dsp:txXfrm>
        <a:off x="1142344" y="1056818"/>
        <a:ext cx="4352779" cy="463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E1ABDC-DADC-4593-9334-5EEE38B2EC44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22157-9141-4539-9133-4B6AF40C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E1ABDC-DADC-4593-9334-5EEE38B2EC44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22157-9141-4539-9133-4B6AF40C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E1ABDC-DADC-4593-9334-5EEE38B2EC44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22157-9141-4539-9133-4B6AF40C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E1ABDC-DADC-4593-9334-5EEE38B2EC44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22157-9141-4539-9133-4B6AF40C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E1ABDC-DADC-4593-9334-5EEE38B2EC44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22157-9141-4539-9133-4B6AF40C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E1ABDC-DADC-4593-9334-5EEE38B2EC44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22157-9141-4539-9133-4B6AF40C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E1ABDC-DADC-4593-9334-5EEE38B2EC44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22157-9141-4539-9133-4B6AF40C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E1ABDC-DADC-4593-9334-5EEE38B2EC44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22157-9141-4539-9133-4B6AF40C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E1ABDC-DADC-4593-9334-5EEE38B2EC44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22157-9141-4539-9133-4B6AF40C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E1ABDC-DADC-4593-9334-5EEE38B2EC44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22157-9141-4539-9133-4B6AF40CE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E1ABDC-DADC-4593-9334-5EEE38B2EC44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22157-9141-4539-9133-4B6AF40CEE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E1ABDC-DADC-4593-9334-5EEE38B2EC44}" type="datetimeFigureOut">
              <a:rPr lang="en-US" smtClean="0"/>
              <a:t>19-Mar-20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322157-9141-4539-9133-4B6AF40CEE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1600200"/>
            <a:ext cx="3313355" cy="2057400"/>
          </a:xfrm>
        </p:spPr>
        <p:txBody>
          <a:bodyPr/>
          <a:lstStyle/>
          <a:p>
            <a:r>
              <a:rPr lang="mk-MK" dirty="0" smtClean="0"/>
              <a:t>Стилски фигури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chemeClr val="tx1"/>
                </a:solidFill>
              </a:rPr>
              <a:t>Наташа Лозановска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19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43000"/>
            <a:ext cx="8183880" cy="3124200"/>
          </a:xfrm>
        </p:spPr>
        <p:txBody>
          <a:bodyPr>
            <a:noAutofit/>
          </a:bodyPr>
          <a:lstStyle/>
          <a:p>
            <a:r>
              <a:rPr lang="mk-MK" sz="2400" dirty="0" smtClean="0">
                <a:solidFill>
                  <a:srgbClr val="FF0000"/>
                </a:solidFill>
              </a:rPr>
              <a:t>Лист по лист </a:t>
            </a:r>
            <a:r>
              <a:rPr lang="mk-MK" sz="2400" dirty="0" smtClean="0">
                <a:solidFill>
                  <a:schemeClr val="tx1"/>
                </a:solidFill>
              </a:rPr>
              <a:t>кини,</a:t>
            </a:r>
            <a:br>
              <a:rPr lang="mk-MK" sz="2400" dirty="0" smtClean="0">
                <a:solidFill>
                  <a:schemeClr val="tx1"/>
                </a:solidFill>
              </a:rPr>
            </a:br>
            <a:r>
              <a:rPr lang="mk-MK" sz="2400" dirty="0" smtClean="0">
                <a:solidFill>
                  <a:srgbClr val="FF0000"/>
                </a:solidFill>
              </a:rPr>
              <a:t>лист по лист </a:t>
            </a:r>
            <a:r>
              <a:rPr lang="mk-MK" sz="2400" dirty="0" smtClean="0">
                <a:solidFill>
                  <a:schemeClr val="tx1"/>
                </a:solidFill>
              </a:rPr>
              <a:t>нижи,</a:t>
            </a:r>
            <a:br>
              <a:rPr lang="mk-MK" sz="2400" dirty="0" smtClean="0">
                <a:solidFill>
                  <a:schemeClr val="tx1"/>
                </a:solidFill>
              </a:rPr>
            </a:br>
            <a:r>
              <a:rPr lang="mk-MK" sz="2400" dirty="0" smtClean="0">
                <a:solidFill>
                  <a:srgbClr val="FF0000"/>
                </a:solidFill>
              </a:rPr>
              <a:t>лист по лист </a:t>
            </a:r>
            <a:r>
              <a:rPr lang="mk-MK" sz="2400" dirty="0" smtClean="0">
                <a:solidFill>
                  <a:schemeClr val="tx1"/>
                </a:solidFill>
              </a:rPr>
              <a:t>превртуј, притискај,</a:t>
            </a:r>
            <a:br>
              <a:rPr lang="mk-MK" sz="2400" dirty="0" smtClean="0">
                <a:solidFill>
                  <a:schemeClr val="tx1"/>
                </a:solidFill>
              </a:rPr>
            </a:br>
            <a:r>
              <a:rPr lang="mk-MK" sz="2400" dirty="0" smtClean="0">
                <a:solidFill>
                  <a:srgbClr val="FF0000"/>
                </a:solidFill>
              </a:rPr>
              <a:t>лист по лист </a:t>
            </a:r>
            <a:r>
              <a:rPr lang="mk-MK" sz="2400" dirty="0" smtClean="0">
                <a:solidFill>
                  <a:schemeClr val="tx1"/>
                </a:solidFill>
              </a:rPr>
              <a:t>милно, таговно реди .....</a:t>
            </a:r>
            <a:br>
              <a:rPr lang="mk-MK" sz="2400" dirty="0" smtClean="0">
                <a:solidFill>
                  <a:schemeClr val="tx1"/>
                </a:solidFill>
              </a:rPr>
            </a:br>
            <a:r>
              <a:rPr lang="mk-MK" sz="2400" dirty="0" smtClean="0">
                <a:solidFill>
                  <a:schemeClr val="tx1"/>
                </a:solidFill>
              </a:rPr>
              <a:t/>
            </a:r>
            <a:br>
              <a:rPr lang="mk-MK" sz="2400" dirty="0" smtClean="0">
                <a:solidFill>
                  <a:schemeClr val="tx1"/>
                </a:solidFill>
              </a:rPr>
            </a:br>
            <a:r>
              <a:rPr lang="mk-MK" sz="2400" dirty="0" smtClean="0">
                <a:solidFill>
                  <a:schemeClr val="tx1"/>
                </a:solidFill>
              </a:rPr>
              <a:t>Кочо Рацин  „Тутуноберачите“</a:t>
            </a:r>
            <a:br>
              <a:rPr lang="mk-MK" sz="2400" dirty="0" smtClean="0">
                <a:solidFill>
                  <a:schemeClr val="tx1"/>
                </a:solidFill>
              </a:rPr>
            </a:br>
            <a:r>
              <a:rPr lang="mk-MK" sz="2400" dirty="0">
                <a:solidFill>
                  <a:schemeClr val="tx1"/>
                </a:solidFill>
              </a:rPr>
              <a:t/>
            </a:r>
            <a:br>
              <a:rPr lang="mk-MK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ЕПИФОРА</a:t>
            </a:r>
            <a:endParaRPr lang="en-US" dirty="0"/>
          </a:p>
        </p:txBody>
      </p:sp>
      <p:pic>
        <p:nvPicPr>
          <p:cNvPr id="2050" name="Picture 2" descr="C:\Users\ilina\Documents\ZAMISLEN STIK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0859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5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0"/>
            <a:ext cx="8183880" cy="2227150"/>
          </a:xfrm>
        </p:spPr>
        <p:txBody>
          <a:bodyPr>
            <a:normAutofit/>
          </a:bodyPr>
          <a:lstStyle/>
          <a:p>
            <a:r>
              <a:rPr lang="mk-MK" u="sng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Епифора</a:t>
            </a:r>
            <a:r>
              <a:rPr lang="mk-MK" dirty="0" smtClean="0"/>
              <a:t> е  фигура во која се повторуваат зборовите на крајот од стихот.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4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524000"/>
            <a:ext cx="8183880" cy="3810000"/>
          </a:xfrm>
        </p:spPr>
        <p:txBody>
          <a:bodyPr>
            <a:normAutofit/>
          </a:bodyPr>
          <a:lstStyle/>
          <a:p>
            <a:r>
              <a:rPr lang="mk-MK" sz="2400" dirty="0" smtClean="0">
                <a:solidFill>
                  <a:schemeClr val="tx1"/>
                </a:solidFill>
              </a:rPr>
              <a:t>Одлетала пеперуга, </a:t>
            </a:r>
            <a:r>
              <a:rPr lang="mk-MK" sz="2400" dirty="0" smtClean="0">
                <a:solidFill>
                  <a:srgbClr val="FF0000"/>
                </a:solidFill>
              </a:rPr>
              <a:t>ој луле ој</a:t>
            </a:r>
            <a:r>
              <a:rPr lang="mk-MK" sz="2400" dirty="0" smtClean="0">
                <a:solidFill>
                  <a:schemeClr val="tx1"/>
                </a:solidFill>
              </a:rPr>
              <a:t>!</a:t>
            </a:r>
            <a:br>
              <a:rPr lang="mk-MK" sz="2400" dirty="0" smtClean="0">
                <a:solidFill>
                  <a:schemeClr val="tx1"/>
                </a:solidFill>
              </a:rPr>
            </a:br>
            <a:r>
              <a:rPr lang="mk-MK" sz="2400" dirty="0" smtClean="0">
                <a:solidFill>
                  <a:schemeClr val="tx1"/>
                </a:solidFill>
              </a:rPr>
              <a:t>Од орача на орача, </a:t>
            </a:r>
            <a:r>
              <a:rPr lang="mk-MK" sz="2400" dirty="0" smtClean="0">
                <a:solidFill>
                  <a:srgbClr val="FF0000"/>
                </a:solidFill>
              </a:rPr>
              <a:t>ој луле ој</a:t>
            </a:r>
            <a:r>
              <a:rPr lang="mk-MK" sz="2400" dirty="0" smtClean="0">
                <a:solidFill>
                  <a:schemeClr val="tx1"/>
                </a:solidFill>
              </a:rPr>
              <a:t>!</a:t>
            </a:r>
            <a:br>
              <a:rPr lang="mk-MK" sz="2400" dirty="0" smtClean="0">
                <a:solidFill>
                  <a:schemeClr val="tx1"/>
                </a:solidFill>
              </a:rPr>
            </a:br>
            <a:r>
              <a:rPr lang="mk-MK" sz="2400" dirty="0" smtClean="0">
                <a:solidFill>
                  <a:schemeClr val="tx1"/>
                </a:solidFill>
              </a:rPr>
              <a:t>Од копача на копача, </a:t>
            </a:r>
            <a:r>
              <a:rPr lang="mk-MK" sz="2400" dirty="0" smtClean="0">
                <a:solidFill>
                  <a:srgbClr val="FF0000"/>
                </a:solidFill>
              </a:rPr>
              <a:t>ој луле ој</a:t>
            </a:r>
            <a:r>
              <a:rPr lang="mk-MK" sz="2400" dirty="0" smtClean="0">
                <a:solidFill>
                  <a:schemeClr val="tx1"/>
                </a:solidFill>
              </a:rPr>
              <a:t>!</a:t>
            </a:r>
            <a:br>
              <a:rPr lang="mk-MK" sz="2400" dirty="0" smtClean="0">
                <a:solidFill>
                  <a:schemeClr val="tx1"/>
                </a:solidFill>
              </a:rPr>
            </a:br>
            <a:r>
              <a:rPr lang="mk-MK" sz="2400" dirty="0" smtClean="0">
                <a:solidFill>
                  <a:schemeClr val="tx1"/>
                </a:solidFill>
              </a:rPr>
              <a:t>Од режача до режача, </a:t>
            </a:r>
            <a:r>
              <a:rPr lang="mk-MK" sz="2400" dirty="0" smtClean="0">
                <a:solidFill>
                  <a:srgbClr val="FF0000"/>
                </a:solidFill>
              </a:rPr>
              <a:t>ој луле ој</a:t>
            </a:r>
            <a:r>
              <a:rPr lang="mk-MK" sz="2400" dirty="0" smtClean="0">
                <a:solidFill>
                  <a:schemeClr val="tx1"/>
                </a:solidFill>
              </a:rPr>
              <a:t>!</a:t>
            </a:r>
            <a:br>
              <a:rPr lang="mk-MK" sz="2400" dirty="0" smtClean="0">
                <a:solidFill>
                  <a:schemeClr val="tx1"/>
                </a:solidFill>
              </a:rPr>
            </a:br>
            <a:r>
              <a:rPr lang="mk-MK" sz="2400" dirty="0">
                <a:solidFill>
                  <a:schemeClr val="tx1"/>
                </a:solidFill>
              </a:rPr>
              <a:t/>
            </a:r>
            <a:br>
              <a:rPr lang="mk-MK" sz="2400" dirty="0">
                <a:solidFill>
                  <a:schemeClr val="tx1"/>
                </a:solidFill>
              </a:rPr>
            </a:br>
            <a:r>
              <a:rPr lang="mk-MK" sz="2400" dirty="0" smtClean="0">
                <a:solidFill>
                  <a:schemeClr val="tx1"/>
                </a:solidFill>
              </a:rPr>
              <a:t>Народна песна</a:t>
            </a:r>
            <a:r>
              <a:rPr lang="mk-MK" sz="2400" dirty="0" smtClean="0"/>
              <a:t/>
            </a:r>
            <a:br>
              <a:rPr lang="mk-MK" sz="2400" dirty="0" smtClean="0"/>
            </a:br>
            <a:r>
              <a:rPr lang="mk-MK" sz="2400" dirty="0"/>
              <a:t/>
            </a:r>
            <a:br>
              <a:rPr lang="mk-MK" sz="2400" dirty="0"/>
            </a:br>
            <a:r>
              <a:rPr lang="mk-MK" sz="2400" dirty="0" smtClean="0"/>
              <a:t/>
            </a:r>
            <a:br>
              <a:rPr lang="mk-MK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3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674062"/>
              </p:ext>
            </p:extLst>
          </p:nvPr>
        </p:nvGraphicFramePr>
        <p:xfrm>
          <a:off x="1447800" y="457200"/>
          <a:ext cx="6096000" cy="5758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886200"/>
              </a:tblGrid>
              <a:tr h="762000">
                <a:tc>
                  <a:txBody>
                    <a:bodyPr/>
                    <a:lstStyle/>
                    <a:p>
                      <a:r>
                        <a:rPr lang="mk-MK" dirty="0" smtClean="0"/>
                        <a:t>Стилска</a:t>
                      </a:r>
                      <a:r>
                        <a:rPr lang="mk-MK" baseline="0" dirty="0" smtClean="0"/>
                        <a:t> фигура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Примери од литература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37805">
                <a:tc>
                  <a:txBody>
                    <a:bodyPr/>
                    <a:lstStyle/>
                    <a:p>
                      <a:r>
                        <a:rPr lang="mk-MK" dirty="0" smtClean="0"/>
                        <a:t>Епитет</a:t>
                      </a:r>
                    </a:p>
                    <a:p>
                      <a:endParaRPr lang="mk-MK" dirty="0" smtClean="0">
                        <a:latin typeface="Arial Rounded MT Bold" pitchFamily="34" charset="0"/>
                      </a:endParaRPr>
                    </a:p>
                    <a:p>
                      <a:endParaRPr lang="mk-MK" dirty="0" smtClean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>
                          <a:latin typeface="Arial Rounded MT Bold" pitchFamily="34" charset="0"/>
                        </a:rPr>
                        <a:t>Крај</a:t>
                      </a:r>
                      <a:r>
                        <a:rPr lang="mk-MK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mk-MK" b="1" baseline="0" dirty="0" smtClean="0">
                          <a:latin typeface="Arial Rounded MT Bold" pitchFamily="34" charset="0"/>
                        </a:rPr>
                        <a:t>бистра</a:t>
                      </a:r>
                      <a:r>
                        <a:rPr lang="mk-MK" baseline="0" dirty="0" smtClean="0">
                          <a:latin typeface="Arial Rounded MT Bold" pitchFamily="34" charset="0"/>
                        </a:rPr>
                        <a:t> вода </a:t>
                      </a:r>
                      <a:r>
                        <a:rPr lang="mk-MK" b="1" baseline="0" dirty="0" smtClean="0">
                          <a:latin typeface="Arial Rounded MT Bold" pitchFamily="34" charset="0"/>
                        </a:rPr>
                        <a:t>студена</a:t>
                      </a:r>
                      <a:r>
                        <a:rPr lang="mk-MK" baseline="0" dirty="0" smtClean="0">
                          <a:latin typeface="Arial Rounded MT Bold" pitchFamily="34" charset="0"/>
                        </a:rPr>
                        <a:t>,</a:t>
                      </a:r>
                    </a:p>
                    <a:p>
                      <a:r>
                        <a:rPr lang="mk-MK" baseline="0" dirty="0" smtClean="0">
                          <a:latin typeface="Arial Rounded MT Bold" pitchFamily="34" charset="0"/>
                        </a:rPr>
                        <a:t>На </a:t>
                      </a:r>
                      <a:r>
                        <a:rPr lang="mk-MK" b="1" baseline="0" dirty="0" smtClean="0">
                          <a:latin typeface="Arial Rounded MT Bold" pitchFamily="34" charset="0"/>
                        </a:rPr>
                        <a:t>росна</a:t>
                      </a:r>
                      <a:r>
                        <a:rPr lang="mk-MK" baseline="0" dirty="0" smtClean="0">
                          <a:latin typeface="Arial Rounded MT Bold" pitchFamily="34" charset="0"/>
                        </a:rPr>
                        <a:t> трева </a:t>
                      </a:r>
                      <a:r>
                        <a:rPr lang="mk-MK" b="1" baseline="0" dirty="0" smtClean="0">
                          <a:latin typeface="Arial Rounded MT Bold" pitchFamily="34" charset="0"/>
                        </a:rPr>
                        <a:t>зелена</a:t>
                      </a:r>
                      <a:r>
                        <a:rPr lang="mk-MK" baseline="0" dirty="0" smtClean="0">
                          <a:latin typeface="Arial Rounded MT Bold" pitchFamily="34" charset="0"/>
                        </a:rPr>
                        <a:t>....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604575">
                <a:tc>
                  <a:txBody>
                    <a:bodyPr/>
                    <a:lstStyle/>
                    <a:p>
                      <a:r>
                        <a:rPr lang="mk-MK" dirty="0" smtClean="0"/>
                        <a:t>Анафора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Кај што се </a:t>
                      </a:r>
                      <a:r>
                        <a:rPr lang="ru-RU" b="0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кисне р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`</a:t>
                      </a:r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жаница,</a:t>
                      </a:r>
                    </a:p>
                    <a:p>
                      <a:pPr algn="l"/>
                      <a:r>
                        <a:rPr lang="ru-RU" b="1" i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кај шо се </a:t>
                      </a:r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игра кријаница,</a:t>
                      </a:r>
                    </a:p>
                    <a:p>
                      <a:pPr algn="l"/>
                      <a:r>
                        <a:rPr lang="ru-RU" b="1" i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кај шо се </a:t>
                      </a:r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скока трчаница....</a:t>
                      </a:r>
                    </a:p>
                    <a:p>
                      <a:pPr algn="l"/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 Петре М. Андреевски</a:t>
                      </a:r>
                      <a:endParaRPr lang="ru-RU" b="0" i="0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2111283">
                <a:tc>
                  <a:txBody>
                    <a:bodyPr/>
                    <a:lstStyle/>
                    <a:p>
                      <a:r>
                        <a:rPr lang="mk-MK" dirty="0" smtClean="0">
                          <a:solidFill>
                            <a:schemeClr val="tx1"/>
                          </a:solidFill>
                        </a:rPr>
                        <a:t>Епифора</a:t>
                      </a:r>
                      <a:endParaRPr lang="en-US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Одлетала пеперуга,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ој луле ој!</a:t>
                      </a:r>
                    </a:p>
                    <a:p>
                      <a:r>
                        <a:rPr lang="ru-RU" dirty="0" smtClean="0"/>
                        <a:t> Од орача на орача,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ој, луле ој!</a:t>
                      </a:r>
                    </a:p>
                    <a:p>
                      <a:r>
                        <a:rPr lang="ru-RU" dirty="0" smtClean="0"/>
                        <a:t>   Од копача на копача, </a:t>
                      </a:r>
                      <a:r>
                        <a:rPr lang="ru-RU" b="1" dirty="0" smtClean="0"/>
                        <a:t>ој, луле ој</a:t>
                      </a:r>
                      <a:r>
                        <a:rPr lang="ru-RU" dirty="0" smtClean="0"/>
                        <a:t>!“</a:t>
                      </a:r>
                    </a:p>
                    <a:p>
                      <a:r>
                        <a:rPr lang="ru-RU" dirty="0" smtClean="0"/>
                        <a:t>             -Народна песна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378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6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ЗАДАЧИ ЗА УЧЕНИЦИТЕ!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Прочитајте ги песните од учебникот!</a:t>
            </a:r>
          </a:p>
          <a:p>
            <a:r>
              <a:rPr lang="mk-MK" dirty="0" smtClean="0"/>
              <a:t>Одговорете ги прашањата во  вашите тетратки!</a:t>
            </a:r>
          </a:p>
          <a:p>
            <a:r>
              <a:rPr lang="mk-MK" dirty="0" smtClean="0"/>
              <a:t>Обидете се да создадете литературна творба во која ќе ги употребите учените стилски фигури!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Вежби </a:t>
            </a:r>
            <a:r>
              <a:rPr lang="ru-RU" dirty="0"/>
              <a:t>за пронаоѓање и примена на знаењата за стилсите фигури  </a:t>
            </a:r>
            <a:r>
              <a:rPr lang="ru-RU" dirty="0" smtClean="0"/>
              <a:t>анафора</a:t>
            </a:r>
            <a:r>
              <a:rPr lang="en-US" dirty="0" smtClean="0"/>
              <a:t>, </a:t>
            </a:r>
            <a:r>
              <a:rPr lang="ru-RU" dirty="0" smtClean="0"/>
              <a:t> епифора и епитет со примена на техниката </a:t>
            </a:r>
            <a:r>
              <a:rPr lang="ru-RU" dirty="0" smtClean="0"/>
              <a:t>Квадрат </a:t>
            </a:r>
            <a:r>
              <a:rPr lang="ru-RU" dirty="0"/>
              <a:t>во песните 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„Есен“          </a:t>
            </a:r>
          </a:p>
          <a:p>
            <a:r>
              <a:rPr lang="ru-RU" dirty="0" smtClean="0"/>
              <a:t> </a:t>
            </a:r>
            <a:r>
              <a:rPr lang="ru-RU" dirty="0"/>
              <a:t>„Во Новата година</a:t>
            </a:r>
            <a:r>
              <a:rPr lang="ru-RU" dirty="0" smtClean="0"/>
              <a:t>“</a:t>
            </a:r>
          </a:p>
          <a:p>
            <a:r>
              <a:rPr lang="ru-RU" dirty="0" smtClean="0"/>
              <a:t>„</a:t>
            </a:r>
            <a:r>
              <a:rPr lang="ru-RU" dirty="0"/>
              <a:t>Стани Станке“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Квадрат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0225"/>
            <a:ext cx="8458200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8952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ДОМАШНА УЧИЛНИЦА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534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9400" y="838200"/>
            <a:ext cx="5943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dirty="0" smtClean="0"/>
              <a:t>Презентацијата ја изработи:</a:t>
            </a:r>
          </a:p>
          <a:p>
            <a:r>
              <a:rPr lang="mk-MK" sz="2800" dirty="0" smtClean="0"/>
              <a:t>Наташа Лозановска</a:t>
            </a:r>
          </a:p>
          <a:p>
            <a:endParaRPr lang="mk-MK" sz="2800" dirty="0"/>
          </a:p>
          <a:p>
            <a:r>
              <a:rPr lang="mk-MK" sz="2800" dirty="0" smtClean="0"/>
              <a:t>ОУ „Коле Канински“ -Битола</a:t>
            </a:r>
          </a:p>
          <a:p>
            <a:endParaRPr lang="mk-MK" dirty="0" smtClean="0"/>
          </a:p>
        </p:txBody>
      </p:sp>
    </p:spTree>
    <p:extLst>
      <p:ext uri="{BB962C8B-B14F-4D97-AF65-F5344CB8AC3E}">
        <p14:creationId xmlns:p14="http://schemas.microsoft.com/office/powerpoint/2010/main" val="323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914400"/>
            <a:ext cx="8183880" cy="28956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666666"/>
                </a:solidFill>
                <a:latin typeface="open sans"/>
              </a:rPr>
              <a:t>Стилски изразни средства или стилски фигури се употребуваат во песните за </a:t>
            </a:r>
            <a:r>
              <a:rPr lang="ru-RU" dirty="0" smtClean="0">
                <a:solidFill>
                  <a:srgbClr val="666666"/>
                </a:solidFill>
                <a:latin typeface="open sans"/>
              </a:rPr>
              <a:t>постигнување поголема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76935136"/>
              </p:ext>
            </p:extLst>
          </p:nvPr>
        </p:nvGraphicFramePr>
        <p:xfrm>
          <a:off x="1258645" y="4267200"/>
          <a:ext cx="6637467" cy="152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222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743200"/>
            <a:ext cx="8183880" cy="1752600"/>
          </a:xfrm>
        </p:spPr>
        <p:txBody>
          <a:bodyPr/>
          <a:lstStyle/>
          <a:p>
            <a:r>
              <a:rPr lang="mk-MK" dirty="0" smtClean="0"/>
              <a:t>                   ЕПИТЕТ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5503750"/>
          </a:xfrm>
        </p:spPr>
        <p:txBody>
          <a:bodyPr/>
          <a:lstStyle/>
          <a:p>
            <a:r>
              <a:rPr lang="mk-MK" dirty="0" smtClean="0">
                <a:solidFill>
                  <a:schemeClr val="accent4">
                    <a:lumMod val="50000"/>
                  </a:schemeClr>
                </a:solidFill>
              </a:rPr>
              <a:t>Епитет </a:t>
            </a:r>
            <a:r>
              <a:rPr lang="mk-MK" dirty="0" smtClean="0"/>
              <a:t>е стилско изразно средство што стои најчесто до именката и открива некоја битна особина на предметите, појавите или чуствата искажани со именката.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Домашна училница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Најчесто епитетот стои пред или зад именката.</a:t>
            </a:r>
          </a:p>
          <a:p>
            <a:endParaRPr lang="mk-MK" dirty="0"/>
          </a:p>
          <a:p>
            <a:pPr marL="0" indent="0">
              <a:buNone/>
            </a:pPr>
            <a:r>
              <a:rPr lang="mk-MK" dirty="0"/>
              <a:t>п</a:t>
            </a:r>
            <a:r>
              <a:rPr lang="mk-MK" dirty="0" smtClean="0"/>
              <a:t>р.    гори </a:t>
            </a:r>
            <a:r>
              <a:rPr lang="mk-MK" dirty="0" smtClean="0">
                <a:solidFill>
                  <a:srgbClr val="FF0000"/>
                </a:solidFill>
              </a:rPr>
              <a:t>високи</a:t>
            </a:r>
            <a:r>
              <a:rPr lang="mk-MK" dirty="0" smtClean="0"/>
              <a:t> </a:t>
            </a:r>
          </a:p>
          <a:p>
            <a:pPr marL="0" indent="0">
              <a:buNone/>
            </a:pPr>
            <a:r>
              <a:rPr lang="mk-MK" dirty="0"/>
              <a:t> </a:t>
            </a:r>
            <a:r>
              <a:rPr lang="mk-MK" dirty="0" smtClean="0"/>
              <a:t>       </a:t>
            </a:r>
            <a:r>
              <a:rPr lang="mk-MK" dirty="0" smtClean="0">
                <a:solidFill>
                  <a:srgbClr val="FF0000"/>
                </a:solidFill>
              </a:rPr>
              <a:t>жолто</a:t>
            </a:r>
            <a:r>
              <a:rPr lang="mk-MK" dirty="0" smtClean="0"/>
              <a:t> просо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9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ЕПИТЕТ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Епитетот може да се удвои.</a:t>
            </a:r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r>
              <a:rPr lang="mk-MK" dirty="0"/>
              <a:t> </a:t>
            </a:r>
            <a:r>
              <a:rPr lang="mk-MK" dirty="0" smtClean="0"/>
              <a:t> Крај </a:t>
            </a:r>
            <a:r>
              <a:rPr lang="mk-MK" dirty="0" smtClean="0">
                <a:solidFill>
                  <a:srgbClr val="FF0000"/>
                </a:solidFill>
              </a:rPr>
              <a:t>бистра</a:t>
            </a:r>
            <a:r>
              <a:rPr lang="mk-MK" dirty="0" smtClean="0"/>
              <a:t> </a:t>
            </a:r>
            <a:r>
              <a:rPr lang="mk-MK" dirty="0" smtClean="0">
                <a:solidFill>
                  <a:srgbClr val="7030A0"/>
                </a:solidFill>
              </a:rPr>
              <a:t>вода</a:t>
            </a:r>
            <a:r>
              <a:rPr lang="mk-MK" dirty="0" smtClean="0"/>
              <a:t> </a:t>
            </a:r>
            <a:r>
              <a:rPr lang="mk-MK" dirty="0" smtClean="0">
                <a:solidFill>
                  <a:srgbClr val="FF0000"/>
                </a:solidFill>
              </a:rPr>
              <a:t>судена</a:t>
            </a:r>
            <a:r>
              <a:rPr lang="mk-MK" dirty="0" smtClean="0"/>
              <a:t>.</a:t>
            </a:r>
            <a:endParaRPr lang="mk-MK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1981200"/>
            <a:ext cx="11430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038600" y="1981200"/>
            <a:ext cx="12954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2" idx="0"/>
          </p:cNvCxnSpPr>
          <p:nvPr/>
        </p:nvCxnSpPr>
        <p:spPr>
          <a:xfrm>
            <a:off x="3657600" y="1981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24200" y="251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именка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3810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епитет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Домашна училница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Најчесто епитетот се искажува со придавка , но некогаш и со именка.</a:t>
            </a:r>
          </a:p>
          <a:p>
            <a:endParaRPr lang="mk-MK" dirty="0"/>
          </a:p>
          <a:p>
            <a:pPr marL="0" indent="0">
              <a:buNone/>
            </a:pPr>
            <a:r>
              <a:rPr lang="mk-MK" dirty="0">
                <a:solidFill>
                  <a:srgbClr val="FF0000"/>
                </a:solidFill>
              </a:rPr>
              <a:t>м</a:t>
            </a:r>
            <a:r>
              <a:rPr lang="mk-MK" dirty="0" smtClean="0">
                <a:solidFill>
                  <a:srgbClr val="FF0000"/>
                </a:solidFill>
              </a:rPr>
              <a:t>ало</a:t>
            </a:r>
            <a:r>
              <a:rPr lang="mk-MK" dirty="0" smtClean="0"/>
              <a:t> девојче                  </a:t>
            </a:r>
            <a:r>
              <a:rPr lang="mk-MK" dirty="0">
                <a:solidFill>
                  <a:srgbClr val="FF0000"/>
                </a:solidFill>
              </a:rPr>
              <a:t>чаша</a:t>
            </a:r>
            <a:r>
              <a:rPr lang="mk-MK" dirty="0"/>
              <a:t> вода</a:t>
            </a:r>
            <a:endParaRPr lang="en-US" dirty="0"/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mk-MK" dirty="0"/>
          </a:p>
        </p:txBody>
      </p:sp>
      <p:sp>
        <p:nvSpPr>
          <p:cNvPr id="4" name="Oval 3"/>
          <p:cNvSpPr/>
          <p:nvPr/>
        </p:nvSpPr>
        <p:spPr>
          <a:xfrm>
            <a:off x="685800" y="2673927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придавка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181600" y="2667000"/>
            <a:ext cx="2133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именка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АНАФОРА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5170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62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5503750"/>
          </a:xfrm>
        </p:spPr>
        <p:txBody>
          <a:bodyPr>
            <a:normAutofit/>
          </a:bodyPr>
          <a:lstStyle/>
          <a:p>
            <a:r>
              <a:rPr lang="ru-RU" u="sng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Анафора</a:t>
            </a:r>
            <a:r>
              <a:rPr lang="ru-RU" b="0" dirty="0">
                <a:effectLst/>
              </a:rPr>
              <a:t> е фигура на повторувањето, којашто опфаќа повторување на еден </a:t>
            </a:r>
            <a:r>
              <a:rPr lang="ru-RU" b="0" dirty="0" smtClean="0">
                <a:effectLst/>
              </a:rPr>
              <a:t>збор</a:t>
            </a:r>
            <a:r>
              <a:rPr lang="ru-RU" b="0" dirty="0">
                <a:effectLst/>
              </a:rPr>
              <a:t> или израз на почетокот на два или повеќе последователни </a:t>
            </a:r>
            <a:r>
              <a:rPr lang="ru-RU" b="0" dirty="0" smtClean="0">
                <a:effectLst/>
              </a:rPr>
              <a:t>стиха.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145</TotalTime>
  <Words>289</Words>
  <Application>Microsoft Office PowerPoint</Application>
  <PresentationFormat>On-screen Show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Стилски фигури</vt:lpstr>
      <vt:lpstr>Стилски изразни средства или стилски фигури се употребуваат во песните за постигнување поголема </vt:lpstr>
      <vt:lpstr>                   ЕПИТЕТ</vt:lpstr>
      <vt:lpstr>Епитет е стилско изразно средство што стои најчесто до именката и открива некоја битна особина на предметите, појавите или чуствата искажани со именката.</vt:lpstr>
      <vt:lpstr>Домашна училница</vt:lpstr>
      <vt:lpstr>ЕПИТЕТ</vt:lpstr>
      <vt:lpstr>Домашна училница</vt:lpstr>
      <vt:lpstr>АНАФОРА</vt:lpstr>
      <vt:lpstr>Анафора е фигура на повторувањето, којашто опфаќа повторување на еден збор или израз на почетокот на два или повеќе последователни стиха.</vt:lpstr>
      <vt:lpstr>Лист по лист кини, лист по лист нижи, лист по лист превртуј, притискај, лист по лист милно, таговно реди .....  Кочо Рацин  „Тутуноберачите“  </vt:lpstr>
      <vt:lpstr>ЕПИФОРА</vt:lpstr>
      <vt:lpstr>Епифора е  фигура во која се повторуваат зборовите на крајот од стихот.</vt:lpstr>
      <vt:lpstr>Одлетала пеперуга, ој луле ој! Од орача на орача, ој луле ој! Од копача на копача, ој луле ој! Од режача до режача, ој луле ој!  Народна песна   </vt:lpstr>
      <vt:lpstr>PowerPoint Presentation</vt:lpstr>
      <vt:lpstr>ЗАДАЧИ ЗА УЧЕНИЦИТЕ!</vt:lpstr>
      <vt:lpstr>Вежби</vt:lpstr>
      <vt:lpstr>Квадрат</vt:lpstr>
      <vt:lpstr>ДОМАШНА УЧИЛНИЦА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Стилски фигури</dc:title>
  <dc:creator>ilina</dc:creator>
  <cp:lastModifiedBy>ilina</cp:lastModifiedBy>
  <cp:revision>15</cp:revision>
  <dcterms:created xsi:type="dcterms:W3CDTF">2020-03-17T17:32:40Z</dcterms:created>
  <dcterms:modified xsi:type="dcterms:W3CDTF">2020-03-19T12:23:52Z</dcterms:modified>
</cp:coreProperties>
</file>