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pn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sz="2000" dirty="0" smtClean="0"/>
              <a:t>ТЕЧНИ ЛЕКОВИТИ ОБЛИЦИ КОИ СЕ ДОЗИРААТ НА КАПКИ</a:t>
            </a:r>
            <a:br>
              <a:rPr lang="mk-MK" sz="2000" dirty="0" smtClean="0"/>
            </a:br>
            <a:r>
              <a:rPr lang="mk-MK" sz="2000" dirty="0" smtClean="0"/>
              <a:t>( капки за очи, капки, за нос, капки за уво и перорални капки)</a:t>
            </a:r>
            <a:endParaRPr lang="mk-MK" sz="2000" dirty="0"/>
          </a:p>
        </p:txBody>
      </p:sp>
      <p:sp>
        <p:nvSpPr>
          <p:cNvPr id="3" name="Subtitle 2"/>
          <p:cNvSpPr>
            <a:spLocks noGrp="1"/>
          </p:cNvSpPr>
          <p:nvPr>
            <p:ph type="subTitle" idx="1"/>
          </p:nvPr>
        </p:nvSpPr>
        <p:spPr/>
        <p:txBody>
          <a:bodyPr/>
          <a:lstStyle/>
          <a:p>
            <a:r>
              <a:rPr lang="mk-MK" dirty="0" smtClean="0"/>
              <a:t>ИЗРАБОТИЛ-Јасмина Николовска</a:t>
            </a:r>
            <a:endParaRPr lang="mk-MK"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97631895"/>
      </p:ext>
    </p:extLst>
  </p:cSld>
  <p:clrMapOvr>
    <a:masterClrMapping/>
  </p:clrMapOvr>
  <mc:AlternateContent xmlns:mc="http://schemas.openxmlformats.org/markup-compatibility/2006">
    <mc:Choice xmlns:p14="http://schemas.microsoft.com/office/powerpoint/2010/main" Requires="p14">
      <p:transition spd="slow" p14:dur="2000" advTm="10164"/>
    </mc:Choice>
    <mc:Fallback>
      <p:transition spd="slow" advTm="10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1400" dirty="0" smtClean="0"/>
              <a:t>Капките за нос содржат- </a:t>
            </a:r>
            <a:r>
              <a:rPr lang="mk-MK" sz="1400" b="1" dirty="0" smtClean="0"/>
              <a:t>антибиотици,антисептици,вазоконстриктори, антифлогистици, антихистаминици и др. </a:t>
            </a:r>
            <a:r>
              <a:rPr lang="mk-MK" sz="1400" dirty="0" smtClean="0"/>
              <a:t>Тие се изотонизираат со фосфатен,цитратен или боратен пуфер, а се додаваат и тензиди за да се подобри квасењето на слузокожата. За постигнување на вискозност се додаваат полимеризати на акрилната киселина. Капките за нос можат да се изработат и со додавање на течни полиетиленгликоли или пропиленгликол.</a:t>
            </a:r>
            <a:endParaRPr lang="mk-MK" sz="14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90045" y="3320859"/>
            <a:ext cx="2143125" cy="2143125"/>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4241" y="2011171"/>
            <a:ext cx="5619761" cy="476250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6314612"/>
      </p:ext>
    </p:extLst>
  </p:cSld>
  <p:clrMapOvr>
    <a:masterClrMapping/>
  </p:clrMapOvr>
  <mc:AlternateContent xmlns:mc="http://schemas.openxmlformats.org/markup-compatibility/2006">
    <mc:Choice xmlns:p14="http://schemas.microsoft.com/office/powerpoint/2010/main" Requires="p14">
      <p:transition spd="slow" p14:dur="2000" advTm="39209"/>
    </mc:Choice>
    <mc:Fallback>
      <p:transition spd="slow" advTm="39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1600" dirty="0" smtClean="0"/>
              <a:t>КАПКИ ЗА УВО-</a:t>
            </a:r>
            <a:r>
              <a:rPr lang="en-US" sz="1600" dirty="0" smtClean="0"/>
              <a:t>OTOGUTTAE</a:t>
            </a:r>
            <a:r>
              <a:rPr lang="mk-MK" sz="1600" dirty="0" smtClean="0"/>
              <a:t> се течни лековити препарати кои се дозираат на капки, наменети за апликација во уво. Тие се употребуваат за отстранување на болката во увото, се изработуваат како хипертонични раствори, со што не мора да се конзервираат.Се изработуваат како водени раствори, пропиленгликолни или водено-пропиленгликолни.</a:t>
            </a:r>
            <a:endParaRPr lang="mk-MK" sz="16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62884" y="2428998"/>
            <a:ext cx="4598909" cy="3705225"/>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890" y="2232338"/>
            <a:ext cx="3810000" cy="381000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92927934"/>
      </p:ext>
    </p:extLst>
  </p:cSld>
  <p:clrMapOvr>
    <a:masterClrMapping/>
  </p:clrMapOvr>
  <mc:AlternateContent xmlns:mc="http://schemas.openxmlformats.org/markup-compatibility/2006">
    <mc:Choice xmlns:p14="http://schemas.microsoft.com/office/powerpoint/2010/main" Requires="p14">
      <p:transition spd="slow" p14:dur="2000" advTm="26159"/>
    </mc:Choice>
    <mc:Fallback>
      <p:transition spd="slow" advTm="26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1600" dirty="0" smtClean="0"/>
              <a:t>ПЕРОРАЛНИ КАПКИ-</a:t>
            </a:r>
            <a:r>
              <a:rPr lang="en-US" sz="1600" dirty="0" smtClean="0"/>
              <a:t>GUTTAE </a:t>
            </a:r>
            <a:r>
              <a:rPr lang="mk-MK" sz="1600" dirty="0" smtClean="0"/>
              <a:t>се водени,етанолни или маслени раствори, кои се дозираат на капки, а се земаат перорално (преку уста) во лажичка со вода.Содржат лековити супстанции со јако и многу јако дејство (алкалоиди) или витамини. Поединечна доза е најмногу 30 капки.</a:t>
            </a:r>
            <a:endParaRPr lang="mk-MK" sz="16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89631" y="3025920"/>
            <a:ext cx="3657600" cy="27432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3832" y="2743201"/>
            <a:ext cx="1969327" cy="289646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9900082"/>
      </p:ext>
    </p:extLst>
  </p:cSld>
  <p:clrMapOvr>
    <a:masterClrMapping/>
  </p:clrMapOvr>
  <mc:AlternateContent xmlns:mc="http://schemas.openxmlformats.org/markup-compatibility/2006">
    <mc:Choice xmlns:p14="http://schemas.microsoft.com/office/powerpoint/2010/main" Requires="p14">
      <p:transition spd="slow" p14:dur="2000" advTm="22119"/>
    </mc:Choice>
    <mc:Fallback>
      <p:transition spd="slow" advTm="22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000" dirty="0" smtClean="0"/>
              <a:t>ПРАШАЊА ЗА ОДГОВАРАЊЕ ВО ТЕТРАТКА!</a:t>
            </a:r>
            <a:endParaRPr lang="mk-MK" sz="2000" dirty="0"/>
          </a:p>
        </p:txBody>
      </p:sp>
      <p:sp>
        <p:nvSpPr>
          <p:cNvPr id="3" name="Content Placeholder 2"/>
          <p:cNvSpPr>
            <a:spLocks noGrp="1"/>
          </p:cNvSpPr>
          <p:nvPr>
            <p:ph idx="1"/>
          </p:nvPr>
        </p:nvSpPr>
        <p:spPr/>
        <p:txBody>
          <a:bodyPr/>
          <a:lstStyle/>
          <a:p>
            <a:pPr>
              <a:buFont typeface="+mj-lt"/>
              <a:buAutoNum type="arabicParenR"/>
            </a:pPr>
            <a:r>
              <a:rPr lang="mk-MK" dirty="0" smtClean="0"/>
              <a:t>Што се капки за очи и како се изработуваат?</a:t>
            </a:r>
          </a:p>
          <a:p>
            <a:pPr>
              <a:buFont typeface="+mj-lt"/>
              <a:buAutoNum type="arabicParenR"/>
            </a:pPr>
            <a:r>
              <a:rPr lang="mk-MK" dirty="0" smtClean="0"/>
              <a:t>Кои лековити супстанции можат да ги содржат капките за очи?</a:t>
            </a:r>
          </a:p>
          <a:p>
            <a:pPr>
              <a:buFont typeface="+mj-lt"/>
              <a:buAutoNum type="arabicParenR"/>
            </a:pPr>
            <a:r>
              <a:rPr lang="mk-MK" dirty="0" smtClean="0"/>
              <a:t>Што се користи за изотоничност на капките, а што за пуферизирање и за зголемување на вискозноста?</a:t>
            </a:r>
          </a:p>
          <a:p>
            <a:pPr>
              <a:buFont typeface="+mj-lt"/>
              <a:buAutoNum type="arabicParenR"/>
            </a:pPr>
            <a:r>
              <a:rPr lang="mk-MK" dirty="0" smtClean="0"/>
              <a:t>Како се пакуваат и чуваат </a:t>
            </a:r>
            <a:r>
              <a:rPr lang="en-US" dirty="0" err="1" smtClean="0"/>
              <a:t>oculoguttae</a:t>
            </a:r>
            <a:r>
              <a:rPr lang="en-US" dirty="0" smtClean="0"/>
              <a:t>?</a:t>
            </a:r>
          </a:p>
          <a:p>
            <a:pPr>
              <a:buFont typeface="+mj-lt"/>
              <a:buAutoNum type="arabicParenR"/>
            </a:pPr>
            <a:r>
              <a:rPr lang="mk-MK" dirty="0" smtClean="0"/>
              <a:t>Што претставуваат капките за нос?</a:t>
            </a:r>
          </a:p>
          <a:p>
            <a:pPr>
              <a:buFont typeface="+mj-lt"/>
              <a:buAutoNum type="arabicParenR"/>
            </a:pPr>
            <a:r>
              <a:rPr lang="mk-MK" dirty="0" smtClean="0"/>
              <a:t>Како се изработуваат и што содржат </a:t>
            </a:r>
            <a:r>
              <a:rPr lang="en-US" dirty="0" err="1" smtClean="0"/>
              <a:t>rhinoguttae</a:t>
            </a:r>
            <a:r>
              <a:rPr lang="en-US" dirty="0" smtClean="0"/>
              <a:t>?</a:t>
            </a:r>
          </a:p>
          <a:p>
            <a:pPr>
              <a:buFont typeface="+mj-lt"/>
              <a:buAutoNum type="arabicParenR"/>
            </a:pPr>
            <a:r>
              <a:rPr lang="mk-MK" dirty="0" smtClean="0"/>
              <a:t>Напиши ги најбитните карактеристики на апките за уво</a:t>
            </a:r>
          </a:p>
          <a:p>
            <a:pPr>
              <a:buFont typeface="+mj-lt"/>
              <a:buAutoNum type="arabicParenR"/>
            </a:pPr>
            <a:r>
              <a:rPr lang="mk-MK" dirty="0" smtClean="0"/>
              <a:t>Напиши ги најбитните карактеристики на пероралните капки</a:t>
            </a:r>
            <a:endParaRPr lang="en-US" dirty="0" smtClean="0"/>
          </a:p>
          <a:p>
            <a:pPr marL="0" indent="0">
              <a:buNone/>
            </a:pPr>
            <a:endParaRPr lang="mk-MK"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57290157"/>
      </p:ext>
    </p:extLst>
  </p:cSld>
  <p:clrMapOvr>
    <a:masterClrMapping/>
  </p:clrMapOvr>
  <mc:AlternateContent xmlns:mc="http://schemas.openxmlformats.org/markup-compatibility/2006">
    <mc:Choice xmlns:p14="http://schemas.microsoft.com/office/powerpoint/2010/main" Requires="p14">
      <p:transition spd="slow" p14:dur="2000" advTm="9833"/>
    </mc:Choice>
    <mc:Fallback>
      <p:transition spd="slow" advTm="9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1800" dirty="0" smtClean="0"/>
              <a:t>При препишување на лекови што се дозираат на капки се поаѓа од тоа што одреден број на капки воедно претставува и одредена доза на лекот, доколку се употреби нормална капалка.Масата на капката која искапува не зависи само од капалката, туку и од површинскиот напон на течноста. Колку е помал тој напон, капките се помали.</a:t>
            </a:r>
            <a:endParaRPr lang="mk-MK" sz="18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39620" y="2392407"/>
            <a:ext cx="4872096" cy="3881437"/>
          </a:xfr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27924451"/>
      </p:ext>
    </p:extLst>
  </p:cSld>
  <p:clrMapOvr>
    <a:masterClrMapping/>
  </p:clrMapOvr>
  <mc:AlternateContent xmlns:mc="http://schemas.openxmlformats.org/markup-compatibility/2006">
    <mc:Choice xmlns:p14="http://schemas.microsoft.com/office/powerpoint/2010/main" Requires="p14">
      <p:transition spd="slow" p14:dur="2000" advTm="24948"/>
    </mc:Choice>
    <mc:Fallback>
      <p:transition spd="slow" advTm="24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1800" dirty="0" smtClean="0"/>
              <a:t>Еве кои се приближните вредности на број на капки во 1 грам течност на некои течности</a:t>
            </a:r>
            <a:endParaRPr lang="mk-MK"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6571890"/>
              </p:ext>
            </p:extLst>
          </p:nvPr>
        </p:nvGraphicFramePr>
        <p:xfrm>
          <a:off x="677863" y="2160588"/>
          <a:ext cx="8596312" cy="1854200"/>
        </p:xfrm>
        <a:graphic>
          <a:graphicData uri="http://schemas.openxmlformats.org/drawingml/2006/table">
            <a:tbl>
              <a:tblPr firstRow="1" bandRow="1">
                <a:tableStyleId>{5C22544A-7EE6-4342-B048-85BDC9FD1C3A}</a:tableStyleId>
              </a:tblPr>
              <a:tblGrid>
                <a:gridCol w="4298156"/>
                <a:gridCol w="4298156"/>
              </a:tblGrid>
              <a:tr h="370840">
                <a:tc>
                  <a:txBody>
                    <a:bodyPr/>
                    <a:lstStyle/>
                    <a:p>
                      <a:r>
                        <a:rPr lang="mk-MK" dirty="0" smtClean="0"/>
                        <a:t>Течност/1грам</a:t>
                      </a:r>
                      <a:endParaRPr lang="mk-MK" dirty="0"/>
                    </a:p>
                  </a:txBody>
                  <a:tcPr/>
                </a:tc>
                <a:tc>
                  <a:txBody>
                    <a:bodyPr/>
                    <a:lstStyle/>
                    <a:p>
                      <a:r>
                        <a:rPr lang="mk-MK" dirty="0" smtClean="0"/>
                        <a:t>Број на капки</a:t>
                      </a:r>
                      <a:endParaRPr lang="mk-MK" dirty="0"/>
                    </a:p>
                  </a:txBody>
                  <a:tcPr/>
                </a:tc>
              </a:tr>
              <a:tr h="370840">
                <a:tc>
                  <a:txBody>
                    <a:bodyPr/>
                    <a:lstStyle/>
                    <a:p>
                      <a:r>
                        <a:rPr lang="mk-MK" dirty="0" smtClean="0"/>
                        <a:t>Вода и водени раствори</a:t>
                      </a:r>
                      <a:endParaRPr lang="mk-MK" dirty="0"/>
                    </a:p>
                  </a:txBody>
                  <a:tcPr/>
                </a:tc>
                <a:tc>
                  <a:txBody>
                    <a:bodyPr/>
                    <a:lstStyle/>
                    <a:p>
                      <a:r>
                        <a:rPr lang="mk-MK" dirty="0" smtClean="0"/>
                        <a:t>20</a:t>
                      </a:r>
                      <a:endParaRPr lang="mk-MK" dirty="0"/>
                    </a:p>
                  </a:txBody>
                  <a:tcPr/>
                </a:tc>
              </a:tr>
              <a:tr h="370840">
                <a:tc>
                  <a:txBody>
                    <a:bodyPr/>
                    <a:lstStyle/>
                    <a:p>
                      <a:r>
                        <a:rPr lang="mk-MK" dirty="0" smtClean="0"/>
                        <a:t>Масла и маслени раствори</a:t>
                      </a:r>
                      <a:endParaRPr lang="mk-MK" dirty="0"/>
                    </a:p>
                  </a:txBody>
                  <a:tcPr/>
                </a:tc>
                <a:tc>
                  <a:txBody>
                    <a:bodyPr/>
                    <a:lstStyle/>
                    <a:p>
                      <a:r>
                        <a:rPr lang="mk-MK" dirty="0" smtClean="0"/>
                        <a:t>30-40</a:t>
                      </a:r>
                      <a:endParaRPr lang="mk-MK" dirty="0"/>
                    </a:p>
                  </a:txBody>
                  <a:tcPr/>
                </a:tc>
              </a:tr>
              <a:tr h="370840">
                <a:tc>
                  <a:txBody>
                    <a:bodyPr/>
                    <a:lstStyle/>
                    <a:p>
                      <a:r>
                        <a:rPr lang="mk-MK" dirty="0" smtClean="0"/>
                        <a:t>Етанолно-водени раствори</a:t>
                      </a:r>
                      <a:endParaRPr lang="mk-MK" dirty="0"/>
                    </a:p>
                  </a:txBody>
                  <a:tcPr/>
                </a:tc>
                <a:tc>
                  <a:txBody>
                    <a:bodyPr/>
                    <a:lstStyle/>
                    <a:p>
                      <a:r>
                        <a:rPr lang="mk-MK" dirty="0" smtClean="0"/>
                        <a:t>40-50</a:t>
                      </a:r>
                      <a:endParaRPr lang="mk-MK" dirty="0"/>
                    </a:p>
                  </a:txBody>
                  <a:tcPr/>
                </a:tc>
              </a:tr>
              <a:tr h="370840">
                <a:tc>
                  <a:txBody>
                    <a:bodyPr/>
                    <a:lstStyle/>
                    <a:p>
                      <a:r>
                        <a:rPr lang="mk-MK" dirty="0" smtClean="0"/>
                        <a:t>Етанолно-етанолни раствори</a:t>
                      </a:r>
                      <a:endParaRPr lang="mk-MK" dirty="0"/>
                    </a:p>
                  </a:txBody>
                  <a:tcPr/>
                </a:tc>
                <a:tc>
                  <a:txBody>
                    <a:bodyPr/>
                    <a:lstStyle/>
                    <a:p>
                      <a:r>
                        <a:rPr lang="mk-MK" dirty="0" smtClean="0"/>
                        <a:t>50-60</a:t>
                      </a:r>
                    </a:p>
                  </a:txBody>
                  <a:tcPr/>
                </a:tc>
              </a:tr>
            </a:tbl>
          </a:graphicData>
        </a:graphic>
      </p:graphicFrame>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68765768"/>
      </p:ext>
    </p:extLst>
  </p:cSld>
  <p:clrMapOvr>
    <a:masterClrMapping/>
  </p:clrMapOvr>
  <mc:AlternateContent xmlns:mc="http://schemas.openxmlformats.org/markup-compatibility/2006">
    <mc:Choice xmlns:p14="http://schemas.microsoft.com/office/powerpoint/2010/main" Requires="p14">
      <p:transition spd="slow" p14:dur="2000" advTm="27144"/>
    </mc:Choice>
    <mc:Fallback>
      <p:transition spd="slow" advTm="271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1600" dirty="0" smtClean="0"/>
              <a:t>Капки за очи- </a:t>
            </a:r>
            <a:r>
              <a:rPr lang="en-US" sz="1600" dirty="0" smtClean="0"/>
              <a:t>OCULOGUTTAE </a:t>
            </a:r>
            <a:r>
              <a:rPr lang="mk-MK" sz="1600" dirty="0" smtClean="0"/>
              <a:t>се течни лековити препарати кои се дозираат на капки а се наменети за апликација во око. Заради специфичниот начин на примена, капнување во око, овие препарати се подложни на разни операции- филтрација, стерилизација, конзервирање, изотонизирање, пуферизирање и дотерување на вискозноста во текот на изработката.</a:t>
            </a:r>
            <a:endParaRPr lang="mk-MK" sz="16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8123" y="2762976"/>
            <a:ext cx="3810000" cy="38100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725" y="2582671"/>
            <a:ext cx="4811277" cy="368218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38898649"/>
      </p:ext>
    </p:extLst>
  </p:cSld>
  <p:clrMapOvr>
    <a:masterClrMapping/>
  </p:clrMapOvr>
  <mc:AlternateContent xmlns:mc="http://schemas.openxmlformats.org/markup-compatibility/2006">
    <mc:Choice xmlns:p14="http://schemas.microsoft.com/office/powerpoint/2010/main" Requires="p14">
      <p:transition spd="slow" p14:dur="2000" advTm="37983"/>
    </mc:Choice>
    <mc:Fallback>
      <p:transition spd="slow" advTm="37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Content Placeholder 2"/>
          <p:cNvSpPr>
            <a:spLocks noGrp="1"/>
          </p:cNvSpPr>
          <p:nvPr>
            <p:ph idx="1"/>
          </p:nvPr>
        </p:nvSpPr>
        <p:spPr/>
        <p:txBody>
          <a:bodyPr/>
          <a:lstStyle/>
          <a:p>
            <a:pPr marL="0" indent="0">
              <a:buNone/>
            </a:pPr>
            <a:r>
              <a:rPr lang="mk-MK" dirty="0" smtClean="0"/>
              <a:t>Капките за очи ги содржат следните лековити супстанции</a:t>
            </a:r>
          </a:p>
          <a:p>
            <a:pPr>
              <a:buFont typeface="Wingdings" panose="05000000000000000000" pitchFamily="2" charset="2"/>
              <a:buChar char="q"/>
            </a:pPr>
            <a:r>
              <a:rPr lang="mk-MK" dirty="0" smtClean="0"/>
              <a:t>Мидријатици (атропин-сулфат)</a:t>
            </a:r>
          </a:p>
          <a:p>
            <a:pPr>
              <a:buFont typeface="Wingdings" panose="05000000000000000000" pitchFamily="2" charset="2"/>
              <a:buChar char="q"/>
            </a:pPr>
            <a:r>
              <a:rPr lang="mk-MK" dirty="0" smtClean="0"/>
              <a:t>Миотици (пилокарпин-хлорид)</a:t>
            </a:r>
          </a:p>
          <a:p>
            <a:pPr>
              <a:buFont typeface="Wingdings" panose="05000000000000000000" pitchFamily="2" charset="2"/>
              <a:buChar char="q"/>
            </a:pPr>
            <a:r>
              <a:rPr lang="mk-MK" dirty="0" smtClean="0"/>
              <a:t>Антибиотици и сулфонамиди (хлорамфеникол, неомицин-сулфат, тетрациклин-хлорид)</a:t>
            </a:r>
          </a:p>
          <a:p>
            <a:pPr>
              <a:buFont typeface="Wingdings" panose="05000000000000000000" pitchFamily="2" charset="2"/>
              <a:buChar char="q"/>
            </a:pPr>
            <a:r>
              <a:rPr lang="mk-MK" dirty="0" smtClean="0"/>
              <a:t>Анестетици (прокаин-хлорид,лидокаин-хлорид)</a:t>
            </a:r>
          </a:p>
          <a:p>
            <a:pPr>
              <a:buFont typeface="Wingdings" panose="05000000000000000000" pitchFamily="2" charset="2"/>
              <a:buChar char="q"/>
            </a:pPr>
            <a:r>
              <a:rPr lang="mk-MK" dirty="0" smtClean="0"/>
              <a:t>Кортикостероиди (преднизолон-ацетат)</a:t>
            </a:r>
          </a:p>
          <a:p>
            <a:pPr>
              <a:buFont typeface="Wingdings" panose="05000000000000000000" pitchFamily="2" charset="2"/>
              <a:buChar char="q"/>
            </a:pPr>
            <a:r>
              <a:rPr lang="mk-MK" dirty="0" smtClean="0"/>
              <a:t>Адстрингенти (борна киселина)</a:t>
            </a:r>
          </a:p>
          <a:p>
            <a:pPr>
              <a:buFont typeface="Wingdings" panose="05000000000000000000" pitchFamily="2" charset="2"/>
              <a:buChar char="q"/>
            </a:pPr>
            <a:r>
              <a:rPr lang="mk-MK" dirty="0" smtClean="0"/>
              <a:t>Вазоконстриктори (нафазолин-нитрат,ефедрин-хлорид)</a:t>
            </a:r>
          </a:p>
          <a:p>
            <a:pPr>
              <a:buFont typeface="Wingdings" panose="05000000000000000000" pitchFamily="2" charset="2"/>
              <a:buChar char="q"/>
            </a:pPr>
            <a:endParaRPr lang="mk-MK" dirty="0" smtClean="0"/>
          </a:p>
          <a:p>
            <a:pPr marL="0" indent="0">
              <a:buNone/>
            </a:pPr>
            <a:endParaRPr lang="mk-MK"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77509975"/>
      </p:ext>
    </p:extLst>
  </p:cSld>
  <p:clrMapOvr>
    <a:masterClrMapping/>
  </p:clrMapOvr>
  <mc:AlternateContent xmlns:mc="http://schemas.openxmlformats.org/markup-compatibility/2006">
    <mc:Choice xmlns:p14="http://schemas.microsoft.com/office/powerpoint/2010/main" Requires="p14">
      <p:transition spd="slow" p14:dur="2000" advTm="32913"/>
    </mc:Choice>
    <mc:Fallback>
      <p:transition spd="slow" advTm="32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1400" dirty="0" smtClean="0"/>
              <a:t>Капките за очи се филтрираат низ синтер филтри, а за отсуство на микробиолошка контаминација тие се изработуваат со асептична постапка, каде што сите супстанции од кои се изработуваат капките треба да се стерилни, како и приборот, амбалажата, затворачите и сл. а за нивна изработка се употребува вода за инекции. За дотерување на нивната изотоничност, пропишаната лековита супстанција се раствора во изотоничен или благо хипотоничен, стерилизиран раствор на натриум-хлорид (0,7-0,9%) или раствор на борна киселина (1,5-1,9%)</a:t>
            </a:r>
            <a:endParaRPr lang="mk-MK" sz="14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6087" y="2791653"/>
            <a:ext cx="6908957" cy="3881437"/>
          </a:xfr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65190000"/>
      </p:ext>
    </p:extLst>
  </p:cSld>
  <p:clrMapOvr>
    <a:masterClrMapping/>
  </p:clrMapOvr>
  <mc:AlternateContent xmlns:mc="http://schemas.openxmlformats.org/markup-compatibility/2006">
    <mc:Choice xmlns:p14="http://schemas.microsoft.com/office/powerpoint/2010/main" Requires="p14">
      <p:transition spd="slow" p14:dur="2000" advTm="104033"/>
    </mc:Choice>
    <mc:Fallback>
      <p:transition spd="slow" advTm="104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1400" dirty="0" smtClean="0"/>
              <a:t>За подоба физиолошка подносливост капките за очи се пуферизиратт на 5,5-6,5. Најчесто се применуваат фосфатниот, ацетатниот и боратниот пуфер. Со зголемување на вискозноста на капките се продолжува нивниот релативно краток контакт со окото. За таа цел се користат хидрофилни колоиди, најчесто метил-целулоза. Освен како водени раствори, капките за очи можат да се изработат и како маслени раствори, и за таат цел се користат рицинусово, маслиново или масло од кикирики. Тие овозможуваат подолг контакт на лекот со окото, но недостаток им е што го заматуваат видот.</a:t>
            </a:r>
            <a:endParaRPr lang="mk-MK" sz="14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28840" y="3250965"/>
            <a:ext cx="3333750" cy="2009775"/>
          </a:xfr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30580536"/>
      </p:ext>
    </p:extLst>
  </p:cSld>
  <p:clrMapOvr>
    <a:masterClrMapping/>
  </p:clrMapOvr>
  <mc:AlternateContent xmlns:mc="http://schemas.openxmlformats.org/markup-compatibility/2006">
    <mc:Choice xmlns:p14="http://schemas.microsoft.com/office/powerpoint/2010/main" Requires="p14">
      <p:transition spd="slow" p14:dur="2000" advTm="91086"/>
    </mc:Choice>
    <mc:Fallback>
      <p:transition spd="slow" advTm="91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1400" dirty="0" smtClean="0"/>
              <a:t>ПАКУВАЊЕ НА КАПКИТЕ- се пакуваат како </a:t>
            </a:r>
            <a:r>
              <a:rPr lang="mk-MK" sz="1400" b="1" dirty="0" smtClean="0"/>
              <a:t>еднодозни</a:t>
            </a:r>
            <a:r>
              <a:rPr lang="mk-MK" sz="1400" dirty="0" smtClean="0"/>
              <a:t> (се пакуваат во мали полиетиленски цевчиња со едно проширување за лекот и содржат доза за една употреба) и </a:t>
            </a:r>
            <a:r>
              <a:rPr lang="mk-MK" sz="1400" b="1" dirty="0" smtClean="0"/>
              <a:t>повеќедозни </a:t>
            </a:r>
            <a:r>
              <a:rPr lang="mk-MK" sz="1400" dirty="0" smtClean="0"/>
              <a:t>(се пакуваат во шишенца од неутрално стакло или пластика, со капалка која е вградена на затворачот или имаат продолжеток за капење со волумен 5-10 милилитри). Капките за очи се чуваат на обична температура, заштитени од светлина, а после отворањето мора да се потрошат за 30 дена ( 5 дена за магистрално изработените капки).</a:t>
            </a:r>
            <a:endParaRPr lang="mk-MK" sz="14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19960" y="2431044"/>
            <a:ext cx="2951509" cy="3881437"/>
          </a:xfr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72938951"/>
      </p:ext>
    </p:extLst>
  </p:cSld>
  <p:clrMapOvr>
    <a:masterClrMapping/>
  </p:clrMapOvr>
  <mc:AlternateContent xmlns:mc="http://schemas.openxmlformats.org/markup-compatibility/2006">
    <mc:Choice xmlns:p14="http://schemas.microsoft.com/office/powerpoint/2010/main" Requires="p14">
      <p:transition spd="slow" p14:dur="2000" advTm="47046"/>
    </mc:Choice>
    <mc:Fallback>
      <p:transition spd="slow" advTm="47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000" dirty="0" smtClean="0"/>
              <a:t>КАПКИ ЗА НОС –</a:t>
            </a:r>
            <a:r>
              <a:rPr lang="en-US" sz="2000" dirty="0" smtClean="0"/>
              <a:t>RHINOGUTTAE-</a:t>
            </a:r>
            <a:r>
              <a:rPr lang="mk-MK" sz="2000" dirty="0" smtClean="0"/>
              <a:t>се течни лековити препарати кои се дозираат на капки, наменети за апликација на носната слузница.Најчесто со изработуваат со вода или смеса од вода и глицерол.</a:t>
            </a:r>
            <a:endParaRPr lang="mk-MK" sz="20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35300" y="2160588"/>
            <a:ext cx="3881437" cy="3881437"/>
          </a:xfr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49403127"/>
      </p:ext>
    </p:extLst>
  </p:cSld>
  <p:clrMapOvr>
    <a:masterClrMapping/>
  </p:clrMapOvr>
  <mc:AlternateContent xmlns:mc="http://schemas.openxmlformats.org/markup-compatibility/2006">
    <mc:Choice xmlns:p14="http://schemas.microsoft.com/office/powerpoint/2010/main" Requires="p14">
      <p:transition spd="slow" p14:dur="2000" advTm="10917"/>
    </mc:Choice>
    <mc:Fallback>
      <p:transition spd="slow" advTm="10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76</TotalTime>
  <Words>750</Words>
  <Application>Microsoft Office PowerPoint</Application>
  <PresentationFormat>Widescreen</PresentationFormat>
  <Paragraphs>39</Paragraphs>
  <Slides>13</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Trebuchet MS</vt:lpstr>
      <vt:lpstr>Wingdings</vt:lpstr>
      <vt:lpstr>Wingdings 3</vt:lpstr>
      <vt:lpstr>Facet</vt:lpstr>
      <vt:lpstr>ТЕЧНИ ЛЕКОВИТИ ОБЛИЦИ КОИ СЕ ДОЗИРААТ НА КАПКИ ( капки за очи, капки, за нос, капки за уво и перорални капки)</vt:lpstr>
      <vt:lpstr>При препишување на лекови што се дозираат на капки се поаѓа од тоа што одреден број на капки воедно претставува и одредена доза на лекот, доколку се употреби нормална капалка.Масата на капката која искапува не зависи само од капалката, туку и од површинскиот напон на течноста. Колку е помал тој напон, капките се помали.</vt:lpstr>
      <vt:lpstr>Еве кои се приближните вредности на број на капки во 1 грам течност на некои течности</vt:lpstr>
      <vt:lpstr>Капки за очи- OCULOGUTTAE се течни лековити препарати кои се дозираат на капки а се наменети за апликација во око. Заради специфичниот начин на примена, капнување во око, овие препарати се подложни на разни операции- филтрација, стерилизација, конзервирање, изотонизирање, пуферизирање и дотерување на вискозноста во текот на изработката.</vt:lpstr>
      <vt:lpstr>PowerPoint Presentation</vt:lpstr>
      <vt:lpstr>Капките за очи се филтрираат низ синтер филтри, а за отсуство на микробиолошка контаминација тие се изработуваат со асептична постапка, каде што сите супстанции од кои се изработуваат капките треба да се стерилни, како и приборот, амбалажата, затворачите и сл. а за нивна изработка се употребува вода за инекции. За дотерување на нивната изотоничност, пропишаната лековита супстанција се раствора во изотоничен или благо хипотоничен, стерилизиран раствор на натриум-хлорид (0,7-0,9%) или раствор на борна киселина (1,5-1,9%)</vt:lpstr>
      <vt:lpstr>За подоба физиолошка подносливост капките за очи се пуферизиратт на 5,5-6,5. Најчесто се применуваат фосфатниот, ацетатниот и боратниот пуфер. Со зголемување на вискозноста на капките се продолжува нивниот релативно краток контакт со окото. За таа цел се користат хидрофилни колоиди, најчесто метил-целулоза. Освен како водени раствори, капките за очи можат да се изработат и како маслени раствори, и за таат цел се користат рицинусово, маслиново или масло од кикирики. Тие овозможуваат подолг контакт на лекот со окото, но недостаток им е што го заматуваат видот.</vt:lpstr>
      <vt:lpstr>ПАКУВАЊЕ НА КАПКИТЕ- се пакуваат како еднодозни (се пакуваат во мали полиетиленски цевчиња со едно проширување за лекот и содржат доза за една употреба) и повеќедозни (се пакуваат во шишенца од неутрално стакло или пластика, со капалка која е вградена на затворачот или имаат продолжеток за капење со волумен 5-10 милилитри). Капките за очи се чуваат на обична температура, заштитени од светлина, а после отворањето мора да се потрошат за 30 дена ( 5 дена за магистрално изработените капки).</vt:lpstr>
      <vt:lpstr>КАПКИ ЗА НОС –RHINOGUTTAE-се течни лековити препарати кои се дозираат на капки, наменети за апликација на носната слузница.Најчесто со изработуваат со вода или смеса од вода и глицерол.</vt:lpstr>
      <vt:lpstr>Капките за нос содржат- антибиотици,антисептици,вазоконстриктори, антифлогистици, антихистаминици и др. Тие се изотонизираат со фосфатен,цитратен или боратен пуфер, а се додаваат и тензиди за да се подобри квасењето на слузокожата. За постигнување на вискозност се додаваат полимеризати на акрилната киселина. Капките за нос можат да се изработат и со додавање на течни полиетиленгликоли или пропиленгликол.</vt:lpstr>
      <vt:lpstr>КАПКИ ЗА УВО-OTOGUTTAE се течни лековити препарати кои се дозираат на капки, наменети за апликација во уво. Тие се употребуваат за отстранување на болката во увото, се изработуваат како хипертонични раствори, со што не мора да се конзервираат.Се изработуваат како водени раствори, пропиленгликолни или водено-пропиленгликолни.</vt:lpstr>
      <vt:lpstr>ПЕРОРАЛНИ КАПКИ-GUTTAE се водени,етанолни или маслени раствори, кои се дозираат на капки, а се земаат перорално (преку уста) во лажичка со вода.Содржат лековити супстанции со јако и многу јако дејство (алкалоиди) или витамини. Поединечна доза е најмногу 30 капки.</vt:lpstr>
      <vt:lpstr>ПРАШАЊА ЗА ОДГОВАРАЊЕ ВО ТЕТРАТКА!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ТЕЧНИ ЛЕКОВИТИ ОБЛИЦИ КОИ СЕ ДОЗИРААТ НА КАПКИ ( капки за очи, капки, за нос, капки за уво и перорални капки)</dc:title>
  <dc:creator>Com</dc:creator>
  <cp:lastModifiedBy>Com</cp:lastModifiedBy>
  <cp:revision>9</cp:revision>
  <dcterms:created xsi:type="dcterms:W3CDTF">2020-03-23T11:23:22Z</dcterms:created>
  <dcterms:modified xsi:type="dcterms:W3CDTF">2020-03-23T12:39:59Z</dcterms:modified>
</cp:coreProperties>
</file>