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4AC090E-CDCC-4E26-A7CA-B81F7BDFA2E7}" type="datetimeFigureOut">
              <a:rPr lang="en-US" smtClean="0"/>
              <a:pPr/>
              <a:t>3/18/2020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281C11C-2E38-4761-9807-02FFAB138A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AC090E-CDCC-4E26-A7CA-B81F7BDFA2E7}"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C11C-2E38-4761-9807-02FFAB138A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AC090E-CDCC-4E26-A7CA-B81F7BDFA2E7}"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C11C-2E38-4761-9807-02FFAB138A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AC090E-CDCC-4E26-A7CA-B81F7BDFA2E7}"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C11C-2E38-4761-9807-02FFAB138A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AC090E-CDCC-4E26-A7CA-B81F7BDFA2E7}"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C11C-2E38-4761-9807-02FFAB138A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AC090E-CDCC-4E26-A7CA-B81F7BDFA2E7}"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1C11C-2E38-4761-9807-02FFAB138A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AC090E-CDCC-4E26-A7CA-B81F7BDFA2E7}" type="datetimeFigureOut">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1C11C-2E38-4761-9807-02FFAB138A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AC090E-CDCC-4E26-A7CA-B81F7BDFA2E7}"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1C11C-2E38-4761-9807-02FFAB138A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090E-CDCC-4E26-A7CA-B81F7BDFA2E7}"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1C11C-2E38-4761-9807-02FFAB138A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AC090E-CDCC-4E26-A7CA-B81F7BDFA2E7}"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1C11C-2E38-4761-9807-02FFAB138A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AC090E-CDCC-4E26-A7CA-B81F7BDFA2E7}"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281C11C-2E38-4761-9807-02FFAB138AE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AC090E-CDCC-4E26-A7CA-B81F7BDFA2E7}" type="datetimeFigureOut">
              <a:rPr lang="en-US" smtClean="0"/>
              <a:pPr/>
              <a:t>3/18/2020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81C11C-2E38-4761-9807-02FFAB138AE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229600" cy="2743200"/>
          </a:xfrm>
        </p:spPr>
        <p:txBody>
          <a:bodyPr>
            <a:normAutofit/>
          </a:bodyPr>
          <a:lstStyle/>
          <a:p>
            <a:r>
              <a:rPr lang="mk-MK" dirty="0" smtClean="0"/>
              <a:t>Техничко образование за </a:t>
            </a:r>
            <a:r>
              <a:rPr lang="en-US" dirty="0" smtClean="0"/>
              <a:t>V</a:t>
            </a:r>
            <a:r>
              <a:rPr lang="mk-MK" dirty="0" smtClean="0"/>
              <a:t> </a:t>
            </a:r>
            <a:r>
              <a:rPr lang="en-US" b="0" dirty="0" smtClean="0"/>
              <a:t>— </a:t>
            </a:r>
            <a:r>
              <a:rPr lang="mk-MK" dirty="0" smtClean="0"/>
              <a:t>то</a:t>
            </a:r>
            <a:r>
              <a:rPr lang="en-US" dirty="0" smtClean="0"/>
              <a:t> </a:t>
            </a:r>
            <a:r>
              <a:rPr lang="mk-MK" dirty="0" smtClean="0"/>
              <a:t>одделение </a:t>
            </a:r>
            <a:br>
              <a:rPr lang="mk-MK" dirty="0" smtClean="0"/>
            </a:br>
            <a:r>
              <a:rPr lang="en-US" dirty="0" smtClean="0"/>
              <a:t> </a:t>
            </a:r>
            <a:endParaRPr lang="en-US" dirty="0"/>
          </a:p>
        </p:txBody>
      </p:sp>
      <p:sp>
        <p:nvSpPr>
          <p:cNvPr id="3" name="Subtitle 2"/>
          <p:cNvSpPr>
            <a:spLocks noGrp="1"/>
          </p:cNvSpPr>
          <p:nvPr>
            <p:ph type="subTitle" idx="1"/>
          </p:nvPr>
        </p:nvSpPr>
        <p:spPr>
          <a:xfrm>
            <a:off x="533400" y="3352800"/>
            <a:ext cx="8305800" cy="2133600"/>
          </a:xfrm>
        </p:spPr>
        <p:txBody>
          <a:bodyPr/>
          <a:lstStyle/>
          <a:p>
            <a:r>
              <a:rPr lang="mk-MK" dirty="0" smtClean="0"/>
              <a:t>   </a:t>
            </a:r>
          </a:p>
          <a:p>
            <a:endParaRPr lang="mk-MK" dirty="0" smtClean="0"/>
          </a:p>
          <a:p>
            <a:endParaRPr lang="mk-MK" dirty="0" smtClean="0"/>
          </a:p>
          <a:p>
            <a:r>
              <a:rPr lang="mk-MK" dirty="0" smtClean="0"/>
              <a:t>Користење на енергијата на сонцето ,водата и ветерот </a:t>
            </a:r>
            <a:endParaRPr lang="en-US" dirty="0"/>
          </a:p>
        </p:txBody>
      </p:sp>
      <p:pic>
        <p:nvPicPr>
          <p:cNvPr id="1026" name="Picture 2" descr="C:\Users\Natasa\Desktop\sonce_01.jpg"/>
          <p:cNvPicPr>
            <a:picLocks noChangeAspect="1" noChangeArrowheads="1"/>
          </p:cNvPicPr>
          <p:nvPr/>
        </p:nvPicPr>
        <p:blipFill>
          <a:blip r:embed="rId2"/>
          <a:srcRect/>
          <a:stretch>
            <a:fillRect/>
          </a:stretch>
        </p:blipFill>
        <p:spPr bwMode="auto">
          <a:xfrm>
            <a:off x="3962400" y="2438400"/>
            <a:ext cx="3429000" cy="19812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2800" dirty="0" smtClean="0"/>
              <a:t>Практична работа :Направете конструкција на модел или макета</a:t>
            </a:r>
            <a:endParaRPr lang="en-US" sz="2800" dirty="0"/>
          </a:p>
        </p:txBody>
      </p:sp>
      <p:sp>
        <p:nvSpPr>
          <p:cNvPr id="3" name="Text Placeholder 2"/>
          <p:cNvSpPr>
            <a:spLocks noGrp="1"/>
          </p:cNvSpPr>
          <p:nvPr>
            <p:ph type="body" idx="1"/>
          </p:nvPr>
        </p:nvSpPr>
        <p:spPr>
          <a:xfrm>
            <a:off x="530352" y="2704664"/>
            <a:ext cx="7772400" cy="3315136"/>
          </a:xfrm>
        </p:spPr>
        <p:txBody>
          <a:bodyPr/>
          <a:lstStyle/>
          <a:p>
            <a:r>
              <a:rPr lang="mk-MK" dirty="0" smtClean="0"/>
              <a:t>Што е тоа конструкција?</a:t>
            </a:r>
          </a:p>
          <a:p>
            <a:r>
              <a:rPr lang="mk-MK" dirty="0" smtClean="0"/>
              <a:t>Елементите  што   се  градат  или составуваат  во некоја целина  која има некаква  функционалност  претставуваат </a:t>
            </a:r>
            <a:r>
              <a:rPr lang="mk-MK" b="1" dirty="0" smtClean="0"/>
              <a:t>Конструкција.</a:t>
            </a:r>
          </a:p>
          <a:p>
            <a:r>
              <a:rPr lang="mk-MK" b="1" dirty="0" smtClean="0"/>
              <a:t>Конструкцијата може да биде  макета,модел или вистински  реален  објект.</a:t>
            </a:r>
          </a:p>
          <a:p>
            <a:r>
              <a:rPr lang="mk-MK" dirty="0" smtClean="0"/>
              <a:t>Конструкцијата  може да се гради  и со елементи  кои човекот може сам да ги подготви  и обработи  по определена  димензија.</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762000"/>
            <a:ext cx="4038600" cy="5592925"/>
          </a:xfrm>
        </p:spPr>
        <p:txBody>
          <a:bodyPr/>
          <a:lstStyle/>
          <a:p>
            <a:endParaRPr lang="mk-MK" dirty="0" smtClean="0"/>
          </a:p>
          <a:p>
            <a:endParaRPr lang="mk-MK" dirty="0" smtClean="0"/>
          </a:p>
          <a:p>
            <a:r>
              <a:rPr lang="mk-MK" dirty="0" smtClean="0"/>
              <a:t>Запомни</a:t>
            </a:r>
          </a:p>
          <a:p>
            <a:r>
              <a:rPr lang="mk-MK" sz="2000" dirty="0" smtClean="0"/>
              <a:t>Кога работиш биди креативен</a:t>
            </a:r>
          </a:p>
          <a:p>
            <a:r>
              <a:rPr lang="mk-MK" sz="2000" dirty="0" smtClean="0"/>
              <a:t>При градење на една конструкција не е целта  само  да се заврши конструкцијата,треба да ги покажиш  своите вештини за работа и дизајн со цел на крајот да добиеш убава конструкција.</a:t>
            </a:r>
            <a:endParaRPr lang="en-US" sz="2000" dirty="0"/>
          </a:p>
        </p:txBody>
      </p:sp>
      <p:pic>
        <p:nvPicPr>
          <p:cNvPr id="5123" name="Picture 3" descr="C:\Users\Natasa\Desktop\maxresdefault.jpg"/>
          <p:cNvPicPr>
            <a:picLocks noGrp="1" noChangeAspect="1" noChangeArrowheads="1"/>
          </p:cNvPicPr>
          <p:nvPr>
            <p:ph sz="half" idx="1"/>
          </p:nvPr>
        </p:nvPicPr>
        <p:blipFill>
          <a:blip r:embed="rId2"/>
          <a:srcRect/>
          <a:stretch>
            <a:fillRect/>
          </a:stretch>
        </p:blipFill>
        <p:spPr bwMode="auto">
          <a:xfrm>
            <a:off x="533400" y="838200"/>
            <a:ext cx="3276600" cy="2210594"/>
          </a:xfrm>
          <a:prstGeom prst="rect">
            <a:avLst/>
          </a:prstGeom>
          <a:noFill/>
        </p:spPr>
      </p:pic>
      <p:pic>
        <p:nvPicPr>
          <p:cNvPr id="5124" name="Picture 4" descr="C:\Users\Natasa\Desktop\1.-Avion-kasica.jpg"/>
          <p:cNvPicPr>
            <a:picLocks noChangeAspect="1" noChangeArrowheads="1"/>
          </p:cNvPicPr>
          <p:nvPr/>
        </p:nvPicPr>
        <p:blipFill>
          <a:blip r:embed="rId3"/>
          <a:srcRect/>
          <a:stretch>
            <a:fillRect/>
          </a:stretch>
        </p:blipFill>
        <p:spPr bwMode="auto">
          <a:xfrm>
            <a:off x="914400" y="3403600"/>
            <a:ext cx="3073400" cy="345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800" dirty="0" smtClean="0"/>
              <a:t> ПРАКТИЧНА РАБОТА </a:t>
            </a:r>
            <a:br>
              <a:rPr lang="mk-MK" sz="2800" dirty="0" smtClean="0"/>
            </a:br>
            <a:r>
              <a:rPr lang="mk-MK" sz="2800" dirty="0" smtClean="0"/>
              <a:t>Направете ветерница или воденичко тркало </a:t>
            </a:r>
            <a:endParaRPr lang="en-US" sz="2800" dirty="0"/>
          </a:p>
        </p:txBody>
      </p:sp>
      <p:sp>
        <p:nvSpPr>
          <p:cNvPr id="3" name="Content Placeholder 2"/>
          <p:cNvSpPr>
            <a:spLocks noGrp="1"/>
          </p:cNvSpPr>
          <p:nvPr>
            <p:ph sz="half" idx="1"/>
          </p:nvPr>
        </p:nvSpPr>
        <p:spPr/>
        <p:txBody>
          <a:bodyPr>
            <a:normAutofit/>
          </a:bodyPr>
          <a:lstStyle/>
          <a:p>
            <a:r>
              <a:rPr lang="mk-MK" sz="2000" dirty="0" smtClean="0"/>
              <a:t>За изработка на моделот користете слики на реални објекти на воденица,воденичко тркало или ветерница/</a:t>
            </a:r>
          </a:p>
          <a:p>
            <a:r>
              <a:rPr lang="mk-MK" sz="2000" dirty="0" smtClean="0"/>
              <a:t>Постапки:</a:t>
            </a:r>
          </a:p>
          <a:p>
            <a:r>
              <a:rPr lang="mk-MK" sz="2000" dirty="0" smtClean="0"/>
              <a:t>Определете се каква макета ќе изработувате и можите да користите матријали како што се;хартија,картон,дрво, завртки  ,разни спојки ,лепило итн</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57800" y="1920085"/>
            <a:ext cx="3429000" cy="4434840"/>
          </a:xfrm>
        </p:spPr>
        <p:txBody>
          <a:bodyPr>
            <a:normAutofit lnSpcReduction="10000"/>
          </a:bodyPr>
          <a:lstStyle/>
          <a:p>
            <a:r>
              <a:rPr lang="mk-MK" dirty="0" smtClean="0"/>
              <a:t>Еве неколку идеи кои се изработени од вашите другарчиња. </a:t>
            </a:r>
          </a:p>
          <a:p>
            <a:r>
              <a:rPr lang="mk-MK" b="1" dirty="0" smtClean="0"/>
              <a:t>Напомена</a:t>
            </a:r>
          </a:p>
          <a:p>
            <a:r>
              <a:rPr lang="mk-MK" dirty="0" smtClean="0"/>
              <a:t>Секој од вас кој ја нема изработена оваа вежба да ја изработи може и да ја слика и да ми ја достави на </a:t>
            </a:r>
            <a:r>
              <a:rPr lang="en-US" dirty="0" smtClean="0"/>
              <a:t>mail </a:t>
            </a:r>
          </a:p>
        </p:txBody>
      </p:sp>
      <p:pic>
        <p:nvPicPr>
          <p:cNvPr id="5" name="Picture 2" descr="C:\Users\Natasa\Desktop\thumbnail_received_762271280965957 (1).jpg"/>
          <p:cNvPicPr>
            <a:picLocks noGrp="1" noChangeAspect="1" noChangeArrowheads="1"/>
          </p:cNvPicPr>
          <p:nvPr>
            <p:ph sz="half" idx="1"/>
          </p:nvPr>
        </p:nvPicPr>
        <p:blipFill>
          <a:blip r:embed="rId2"/>
          <a:srcRect/>
          <a:stretch>
            <a:fillRect/>
          </a:stretch>
        </p:blipFill>
        <p:spPr bwMode="auto">
          <a:xfrm>
            <a:off x="304800" y="1752600"/>
            <a:ext cx="4419600" cy="339963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800" dirty="0" smtClean="0"/>
              <a:t>  Конструкција  на модели ,макети –конструирај Кран</a:t>
            </a:r>
            <a:endParaRPr lang="en-US" sz="2800" dirty="0"/>
          </a:p>
        </p:txBody>
      </p:sp>
      <p:sp>
        <p:nvSpPr>
          <p:cNvPr id="4" name="Content Placeholder 3"/>
          <p:cNvSpPr>
            <a:spLocks noGrp="1"/>
          </p:cNvSpPr>
          <p:nvPr>
            <p:ph sz="half" idx="2"/>
          </p:nvPr>
        </p:nvSpPr>
        <p:spPr>
          <a:xfrm>
            <a:off x="4648200" y="1920084"/>
            <a:ext cx="4038600" cy="4556915"/>
          </a:xfrm>
        </p:spPr>
        <p:txBody>
          <a:bodyPr>
            <a:normAutofit/>
          </a:bodyPr>
          <a:lstStyle/>
          <a:p>
            <a:r>
              <a:rPr lang="mk-MK" sz="2000" dirty="0" smtClean="0"/>
              <a:t>Во комплетот со матријали –куферче и работната тетратка ќе најдеш технички цртеж и решение  за реализација на оваа задача.</a:t>
            </a:r>
          </a:p>
          <a:p>
            <a:r>
              <a:rPr lang="mk-MK" sz="2000" dirty="0" smtClean="0"/>
              <a:t>Користете ги постапките чекор по чекор според определените правила и следете го техничкото упатство  и  техничкиот цртеж и вашиот готов производ, модел  со помош на вашата креативност –идеја да го изработите   со ваш дизајн.</a:t>
            </a:r>
            <a:endParaRPr lang="en-US" sz="2000" dirty="0"/>
          </a:p>
        </p:txBody>
      </p:sp>
      <p:pic>
        <p:nvPicPr>
          <p:cNvPr id="2050" name="Picture 2" descr="C:\Users\Natasa\Desktop\download (1).jpg"/>
          <p:cNvPicPr>
            <a:picLocks noGrp="1" noChangeAspect="1" noChangeArrowheads="1"/>
          </p:cNvPicPr>
          <p:nvPr>
            <p:ph sz="half" idx="1"/>
          </p:nvPr>
        </p:nvPicPr>
        <p:blipFill>
          <a:blip r:embed="rId2"/>
          <a:srcRect/>
          <a:stretch>
            <a:fillRect/>
          </a:stretch>
        </p:blipFill>
        <p:spPr bwMode="auto">
          <a:xfrm>
            <a:off x="762000" y="2286000"/>
            <a:ext cx="3200400" cy="19804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0"/>
            <a:ext cx="8305800" cy="304800"/>
          </a:xfrm>
        </p:spPr>
        <p:txBody>
          <a:bodyPr>
            <a:normAutofit fontScale="90000"/>
          </a:bodyPr>
          <a:lstStyle/>
          <a:p>
            <a:r>
              <a:rPr lang="mk-MK" sz="2400" dirty="0" smtClean="0"/>
              <a:t>Изработил :Стаменковска Наташа  </a:t>
            </a:r>
            <a:br>
              <a:rPr lang="mk-MK" sz="2400" dirty="0" smtClean="0"/>
            </a:br>
            <a:r>
              <a:rPr lang="mk-MK" sz="2400" dirty="0" smtClean="0"/>
              <a:t>за учениците од  </a:t>
            </a:r>
            <a:r>
              <a:rPr lang="en-US" sz="3600" b="1" dirty="0" smtClean="0"/>
              <a:t>V-4 </a:t>
            </a:r>
            <a:r>
              <a:rPr lang="mk-MK" sz="3600" b="1" dirty="0" smtClean="0"/>
              <a:t>одделение</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k-MK" dirty="0" smtClean="0"/>
              <a:t>Што е енергија?</a:t>
            </a:r>
            <a:endParaRPr lang="en-US" dirty="0"/>
          </a:p>
        </p:txBody>
      </p:sp>
      <p:sp>
        <p:nvSpPr>
          <p:cNvPr id="3" name="Subtitle 2"/>
          <p:cNvSpPr>
            <a:spLocks noGrp="1"/>
          </p:cNvSpPr>
          <p:nvPr>
            <p:ph type="subTitle" idx="1"/>
          </p:nvPr>
        </p:nvSpPr>
        <p:spPr>
          <a:xfrm>
            <a:off x="0" y="3228536"/>
            <a:ext cx="9144000" cy="2334064"/>
          </a:xfrm>
        </p:spPr>
        <p:txBody>
          <a:bodyPr>
            <a:normAutofit/>
          </a:bodyPr>
          <a:lstStyle/>
          <a:p>
            <a:pPr algn="just"/>
            <a:r>
              <a:rPr lang="mk-MK" dirty="0" smtClean="0"/>
              <a:t>   Енергијата  е онаа сила што се движи и при тоа извршува        некаква работа.Енергијата што ни ја дава природата ,се вика </a:t>
            </a:r>
            <a:r>
              <a:rPr lang="mk-MK" b="1" dirty="0" smtClean="0">
                <a:solidFill>
                  <a:schemeClr val="accent3">
                    <a:lumMod val="60000"/>
                    <a:lumOff val="40000"/>
                  </a:schemeClr>
                </a:solidFill>
              </a:rPr>
              <a:t>природна енергија.</a:t>
            </a:r>
          </a:p>
          <a:p>
            <a:pPr algn="just"/>
            <a:r>
              <a:rPr lang="mk-MK" b="1" dirty="0" smtClean="0"/>
              <a:t>    </a:t>
            </a:r>
            <a:r>
              <a:rPr lang="mk-MK" dirty="0" smtClean="0"/>
              <a:t>Таа се вика </a:t>
            </a:r>
            <a:r>
              <a:rPr lang="mk-MK" b="1" dirty="0" smtClean="0">
                <a:solidFill>
                  <a:schemeClr val="bg2">
                    <a:lumMod val="40000"/>
                    <a:lumOff val="60000"/>
                  </a:schemeClr>
                </a:solidFill>
              </a:rPr>
              <a:t>обновлива</a:t>
            </a:r>
            <a:r>
              <a:rPr lang="mk-MK" dirty="0" smtClean="0">
                <a:solidFill>
                  <a:schemeClr val="bg1"/>
                </a:solidFill>
              </a:rPr>
              <a:t> </a:t>
            </a:r>
            <a:r>
              <a:rPr lang="mk-MK" dirty="0" smtClean="0">
                <a:solidFill>
                  <a:schemeClr val="tx1">
                    <a:lumMod val="95000"/>
                  </a:schemeClr>
                </a:solidFill>
              </a:rPr>
              <a:t>затоа што е извор на енергија кој   постојано и природно се обновува и повторува.</a:t>
            </a:r>
            <a:r>
              <a:rPr lang="mk-MK" dirty="0" smtClean="0">
                <a:solidFill>
                  <a:schemeClr val="bg2">
                    <a:lumMod val="50000"/>
                  </a:schemeClr>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000" b="1" dirty="0" smtClean="0">
                <a:solidFill>
                  <a:schemeClr val="tx1"/>
                </a:solidFill>
              </a:rPr>
              <a:t>Обновливите видови енергија постојано се дополнуваат ,користејќи ја енергијата од сонцето.Предноста на овој вид енергија е тоа што не нанесува штета за човековата околина.</a:t>
            </a:r>
            <a:endParaRPr lang="en-US" sz="2000" b="1" dirty="0">
              <a:solidFill>
                <a:schemeClr val="tx1"/>
              </a:solidFill>
            </a:endParaRPr>
          </a:p>
        </p:txBody>
      </p:sp>
      <p:sp>
        <p:nvSpPr>
          <p:cNvPr id="4" name="Content Placeholder 3"/>
          <p:cNvSpPr>
            <a:spLocks noGrp="1"/>
          </p:cNvSpPr>
          <p:nvPr>
            <p:ph sz="half" idx="2"/>
          </p:nvPr>
        </p:nvSpPr>
        <p:spPr>
          <a:xfrm>
            <a:off x="4648200" y="1920084"/>
            <a:ext cx="4038600" cy="4709315"/>
          </a:xfrm>
        </p:spPr>
        <p:txBody>
          <a:bodyPr>
            <a:normAutofit fontScale="92500" lnSpcReduction="20000"/>
          </a:bodyPr>
          <a:lstStyle/>
          <a:p>
            <a:r>
              <a:rPr lang="mk-MK" b="1" dirty="0" smtClean="0"/>
              <a:t>Водената енергија се користи за вртење на воденичкото тркало,а ветерната енергија се користела за движење на големите бродови за превезување на стока и луѓе.</a:t>
            </a:r>
          </a:p>
          <a:p>
            <a:r>
              <a:rPr lang="mk-MK" b="1" dirty="0" smtClean="0"/>
              <a:t>Современите  ветерни машини се  многу ефикасни  и  денес произведуваат електрична енергија за илјадници домови.</a:t>
            </a:r>
            <a:endParaRPr lang="en-US" b="1" dirty="0" smtClean="0"/>
          </a:p>
          <a:p>
            <a:endParaRPr lang="en-US" dirty="0"/>
          </a:p>
        </p:txBody>
      </p:sp>
      <p:pic>
        <p:nvPicPr>
          <p:cNvPr id="2050" name="Picture 2" descr="C:\Users\Natasa\Desktop\250px-Berry_Schools'_Old_Mill,_Floyd_County,_Georgia.jpg"/>
          <p:cNvPicPr>
            <a:picLocks noGrp="1" noChangeAspect="1" noChangeArrowheads="1"/>
          </p:cNvPicPr>
          <p:nvPr>
            <p:ph sz="half" idx="1"/>
          </p:nvPr>
        </p:nvPicPr>
        <p:blipFill>
          <a:blip r:embed="rId2"/>
          <a:srcRect/>
          <a:stretch>
            <a:fillRect/>
          </a:stretch>
        </p:blipFill>
        <p:spPr bwMode="auto">
          <a:xfrm>
            <a:off x="1447800" y="1905000"/>
            <a:ext cx="2286000" cy="2879725"/>
          </a:xfrm>
          <a:prstGeom prst="rect">
            <a:avLst/>
          </a:prstGeom>
          <a:noFill/>
        </p:spPr>
      </p:pic>
      <p:pic>
        <p:nvPicPr>
          <p:cNvPr id="2051" name="Picture 3" descr="C:\Users\Natasa\Desktop\download (1).jpg"/>
          <p:cNvPicPr>
            <a:picLocks noChangeAspect="1" noChangeArrowheads="1"/>
          </p:cNvPicPr>
          <p:nvPr/>
        </p:nvPicPr>
        <p:blipFill>
          <a:blip r:embed="rId3"/>
          <a:srcRect/>
          <a:stretch>
            <a:fillRect/>
          </a:stretch>
        </p:blipFill>
        <p:spPr bwMode="auto">
          <a:xfrm>
            <a:off x="1371600" y="5029200"/>
            <a:ext cx="3162300" cy="160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990600"/>
            <a:ext cx="4267200" cy="5364325"/>
          </a:xfrm>
        </p:spPr>
        <p:txBody>
          <a:bodyPr>
            <a:normAutofit/>
          </a:bodyPr>
          <a:lstStyle/>
          <a:p>
            <a:r>
              <a:rPr lang="mk-MK" sz="2000" dirty="0" smtClean="0"/>
              <a:t>Водната или т.н  хидроенергија е голем извор на енергија во повеќе земји во светот.</a:t>
            </a:r>
          </a:p>
          <a:p>
            <a:r>
              <a:rPr lang="mk-MK" sz="2000" dirty="0" smtClean="0"/>
              <a:t>Браните се користат за правење на резервоари,т.н вештачки езера.</a:t>
            </a:r>
          </a:p>
          <a:p>
            <a:r>
              <a:rPr lang="mk-MK" sz="2000" dirty="0" smtClean="0"/>
              <a:t>И кога  водата ќе се пропушти низ стрмно поставените цевки,нејзината сила ги движи машините коишто произведуваат електрична енергија.</a:t>
            </a:r>
          </a:p>
          <a:p>
            <a:r>
              <a:rPr lang="mk-MK" sz="2000" dirty="0" smtClean="0"/>
              <a:t>И овој извор на енергија е обновлив и не произведува гасови што се штетни за човековата  животна средина.</a:t>
            </a:r>
            <a:endParaRPr lang="en-US" sz="2000" dirty="0"/>
          </a:p>
        </p:txBody>
      </p:sp>
      <p:pic>
        <p:nvPicPr>
          <p:cNvPr id="1026" name="Picture 2" descr="C:\Users\Natasa\Desktop\download (2).jpg"/>
          <p:cNvPicPr>
            <a:picLocks noGrp="1" noChangeAspect="1" noChangeArrowheads="1"/>
          </p:cNvPicPr>
          <p:nvPr>
            <p:ph sz="half" idx="2"/>
          </p:nvPr>
        </p:nvPicPr>
        <p:blipFill>
          <a:blip r:embed="rId2"/>
          <a:srcRect/>
          <a:stretch>
            <a:fillRect/>
          </a:stretch>
        </p:blipFill>
        <p:spPr bwMode="auto">
          <a:xfrm>
            <a:off x="4876800" y="1676400"/>
            <a:ext cx="3886200" cy="28059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mk-MK" sz="2800" b="1" dirty="0" smtClean="0"/>
              <a:t>                           Сончева енергија</a:t>
            </a:r>
            <a:endParaRPr lang="en-US" sz="2800" b="1" dirty="0"/>
          </a:p>
        </p:txBody>
      </p:sp>
      <p:sp>
        <p:nvSpPr>
          <p:cNvPr id="3" name="Content Placeholder 2"/>
          <p:cNvSpPr>
            <a:spLocks noGrp="1"/>
          </p:cNvSpPr>
          <p:nvPr>
            <p:ph sz="half" idx="1"/>
          </p:nvPr>
        </p:nvSpPr>
        <p:spPr>
          <a:xfrm>
            <a:off x="457200" y="1447800"/>
            <a:ext cx="4038600" cy="4907125"/>
          </a:xfrm>
        </p:spPr>
        <p:txBody>
          <a:bodyPr>
            <a:normAutofit lnSpcReduction="10000"/>
          </a:bodyPr>
          <a:lstStyle/>
          <a:p>
            <a:pPr lvl="1"/>
            <a:r>
              <a:rPr lang="mk-MK" sz="1800" b="1" dirty="0" smtClean="0"/>
              <a:t>Соларната</a:t>
            </a:r>
            <a:r>
              <a:rPr lang="en-US" sz="1800" b="1" dirty="0" smtClean="0"/>
              <a:t> </a:t>
            </a:r>
            <a:r>
              <a:rPr lang="mk-MK" sz="1800" b="1" dirty="0" smtClean="0"/>
              <a:t> </a:t>
            </a:r>
            <a:r>
              <a:rPr lang="mk-MK" sz="1800" b="1" dirty="0" smtClean="0"/>
              <a:t>енергија  </a:t>
            </a:r>
            <a:r>
              <a:rPr lang="mk-MK" sz="1800" dirty="0" smtClean="0"/>
              <a:t>е енергијата што се добива од сончевите зраци.</a:t>
            </a:r>
          </a:p>
          <a:p>
            <a:pPr lvl="1"/>
            <a:r>
              <a:rPr lang="mk-MK" sz="1800" dirty="0" smtClean="0"/>
              <a:t>Материјалите што имаат особини на црно тело,имаат способност за апсорбирање на </a:t>
            </a:r>
            <a:r>
              <a:rPr lang="mk-MK" sz="1800" b="1" dirty="0" smtClean="0"/>
              <a:t>сончевата</a:t>
            </a:r>
            <a:r>
              <a:rPr lang="en-US" sz="1800" b="1" dirty="0" smtClean="0"/>
              <a:t> </a:t>
            </a:r>
            <a:r>
              <a:rPr lang="mk-MK" sz="1800" b="1" dirty="0" smtClean="0"/>
              <a:t> </a:t>
            </a:r>
            <a:r>
              <a:rPr lang="mk-MK" sz="1800" b="1" dirty="0" smtClean="0"/>
              <a:t>енергија</a:t>
            </a:r>
            <a:r>
              <a:rPr lang="mk-MK" sz="1800" dirty="0" smtClean="0"/>
              <a:t>.</a:t>
            </a:r>
          </a:p>
          <a:p>
            <a:pPr lvl="1"/>
            <a:r>
              <a:rPr lang="mk-MK" sz="1800" dirty="0" smtClean="0"/>
              <a:t>Тие се главните елементи за изградба  </a:t>
            </a:r>
            <a:r>
              <a:rPr lang="mk-MK" sz="1800" dirty="0" smtClean="0"/>
              <a:t>на</a:t>
            </a:r>
            <a:r>
              <a:rPr lang="en-US" sz="1800" dirty="0" smtClean="0"/>
              <a:t> </a:t>
            </a:r>
            <a:r>
              <a:rPr lang="mk-MK" sz="1800" dirty="0" smtClean="0"/>
              <a:t> </a:t>
            </a:r>
            <a:r>
              <a:rPr lang="mk-MK" sz="1800" b="1" dirty="0" smtClean="0"/>
              <a:t>сончевите колектори.</a:t>
            </a:r>
            <a:r>
              <a:rPr lang="mk-MK" sz="1800" dirty="0" smtClean="0"/>
              <a:t>Најчесто се поставуваат  на покривите или на фасадните ѕидови.</a:t>
            </a:r>
          </a:p>
          <a:p>
            <a:pPr lvl="1"/>
            <a:r>
              <a:rPr lang="mk-MK" sz="1800" b="1" dirty="0" smtClean="0"/>
              <a:t>Соларната</a:t>
            </a:r>
            <a:r>
              <a:rPr lang="en-US" sz="1800" b="1" dirty="0" smtClean="0"/>
              <a:t> </a:t>
            </a:r>
            <a:r>
              <a:rPr lang="mk-MK" sz="1800" b="1" dirty="0" smtClean="0"/>
              <a:t> </a:t>
            </a:r>
            <a:r>
              <a:rPr lang="mk-MK" sz="1800" b="1" dirty="0" smtClean="0"/>
              <a:t>енергија е наша иднина.</a:t>
            </a:r>
          </a:p>
          <a:p>
            <a:pPr lvl="1"/>
            <a:r>
              <a:rPr lang="mk-MK" sz="1800" b="1" dirty="0" smtClean="0"/>
              <a:t>Сонцето</a:t>
            </a:r>
            <a:r>
              <a:rPr lang="en-US" sz="1800" b="1" smtClean="0"/>
              <a:t> </a:t>
            </a:r>
            <a:r>
              <a:rPr lang="mk-MK" sz="1800" b="1" smtClean="0"/>
              <a:t> </a:t>
            </a:r>
            <a:r>
              <a:rPr lang="mk-MK" sz="1800" b="1" dirty="0" smtClean="0"/>
              <a:t>денес е еден од најголемите извори  на енергија.</a:t>
            </a:r>
            <a:endParaRPr lang="en-US" sz="1800" b="1" dirty="0"/>
          </a:p>
        </p:txBody>
      </p:sp>
      <p:pic>
        <p:nvPicPr>
          <p:cNvPr id="2050" name="Picture 2" descr="C:\Users\Natasa\Desktop\48-172484.jpg"/>
          <p:cNvPicPr>
            <a:picLocks noGrp="1" noChangeAspect="1" noChangeArrowheads="1"/>
          </p:cNvPicPr>
          <p:nvPr>
            <p:ph sz="half" idx="2"/>
          </p:nvPr>
        </p:nvPicPr>
        <p:blipFill>
          <a:blip r:embed="rId2"/>
          <a:srcRect/>
          <a:stretch>
            <a:fillRect/>
          </a:stretch>
        </p:blipFill>
        <p:spPr bwMode="auto">
          <a:xfrm>
            <a:off x="4800600" y="1371600"/>
            <a:ext cx="4038600" cy="2362200"/>
          </a:xfrm>
          <a:prstGeom prst="rect">
            <a:avLst/>
          </a:prstGeom>
          <a:noFill/>
        </p:spPr>
      </p:pic>
      <p:pic>
        <p:nvPicPr>
          <p:cNvPr id="2051" name="Picture 3" descr="C:\Users\Natasa\Desktop\unnamed.jpg"/>
          <p:cNvPicPr>
            <a:picLocks noChangeAspect="1" noChangeArrowheads="1"/>
          </p:cNvPicPr>
          <p:nvPr/>
        </p:nvPicPr>
        <p:blipFill>
          <a:blip r:embed="rId3"/>
          <a:srcRect/>
          <a:stretch>
            <a:fillRect/>
          </a:stretch>
        </p:blipFill>
        <p:spPr bwMode="auto">
          <a:xfrm>
            <a:off x="4876800" y="3886200"/>
            <a:ext cx="2590800" cy="26479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2000"/>
            <a:ext cx="4038600" cy="5592925"/>
          </a:xfrm>
        </p:spPr>
        <p:txBody>
          <a:bodyPr>
            <a:normAutofit/>
          </a:bodyPr>
          <a:lstStyle/>
          <a:p>
            <a:endParaRPr lang="mk-MK" sz="2000" dirty="0" smtClean="0"/>
          </a:p>
          <a:p>
            <a:r>
              <a:rPr lang="mk-MK" sz="2000" dirty="0" smtClean="0"/>
              <a:t>Сите потрошувачи  што работат на </a:t>
            </a:r>
            <a:r>
              <a:rPr lang="mk-MK" sz="2000" b="1" dirty="0" smtClean="0"/>
              <a:t>соларна енергија  </a:t>
            </a:r>
            <a:r>
              <a:rPr lang="mk-MK" sz="2000" dirty="0" smtClean="0"/>
              <a:t>се економични  и не ја загадуваат  животната енергија.</a:t>
            </a:r>
          </a:p>
          <a:p>
            <a:r>
              <a:rPr lang="mk-MK" sz="2000" dirty="0" smtClean="0"/>
              <a:t>Со </a:t>
            </a:r>
            <a:r>
              <a:rPr lang="mk-MK" sz="2000" b="1" dirty="0" smtClean="0"/>
              <a:t>сончевите колектори  </a:t>
            </a:r>
            <a:r>
              <a:rPr lang="mk-MK" sz="2000" dirty="0" smtClean="0"/>
              <a:t>се добива енергија што делумно може да ја замени електричната енергија.Тие со апсорбирање на сончевата енергија ја загреваат водата која ја користиме во домовите,земјоделството,за топла санитарна вода,или вода за работа на парното греење.</a:t>
            </a:r>
            <a:endParaRPr lang="en-US" sz="2000" dirty="0"/>
          </a:p>
        </p:txBody>
      </p:sp>
      <p:pic>
        <p:nvPicPr>
          <p:cNvPr id="1026" name="Picture 2" descr="C:\Users\Natasa\Desktop\shutterstock_72500704-1600x480.jpg"/>
          <p:cNvPicPr>
            <a:picLocks noGrp="1" noChangeAspect="1" noChangeArrowheads="1"/>
          </p:cNvPicPr>
          <p:nvPr>
            <p:ph sz="half" idx="2"/>
          </p:nvPr>
        </p:nvPicPr>
        <p:blipFill>
          <a:blip r:embed="rId2"/>
          <a:srcRect/>
          <a:stretch>
            <a:fillRect/>
          </a:stretch>
        </p:blipFill>
        <p:spPr bwMode="auto">
          <a:xfrm>
            <a:off x="4648200" y="1752600"/>
            <a:ext cx="4114800" cy="4343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0"/>
            <a:ext cx="6019800" cy="5897725"/>
          </a:xfrm>
        </p:spPr>
        <p:txBody>
          <a:bodyPr>
            <a:normAutofit/>
          </a:bodyPr>
          <a:lstStyle/>
          <a:p>
            <a:endParaRPr lang="mk-MK" sz="2000" dirty="0" smtClean="0"/>
          </a:p>
          <a:p>
            <a:endParaRPr lang="mk-MK" sz="2000" dirty="0" smtClean="0"/>
          </a:p>
          <a:p>
            <a:r>
              <a:rPr lang="mk-MK" sz="2000" dirty="0" smtClean="0"/>
              <a:t> Обновлива енергија  се добива и од биолошките супстанции т.н</a:t>
            </a:r>
            <a:r>
              <a:rPr lang="mk-MK" sz="2000" b="1" dirty="0" smtClean="0"/>
              <a:t> биомаса.</a:t>
            </a:r>
          </a:p>
          <a:p>
            <a:r>
              <a:rPr lang="mk-MK" sz="2000" dirty="0" smtClean="0"/>
              <a:t>Такви </a:t>
            </a:r>
            <a:r>
              <a:rPr lang="mk-MK" sz="2000" b="1" dirty="0" smtClean="0"/>
              <a:t>се:дрвени остатоци,остатоци од храна,сточни остатоци и индустриски култури</a:t>
            </a:r>
            <a:r>
              <a:rPr lang="mk-MK" sz="2000" dirty="0" smtClean="0"/>
              <a:t>.</a:t>
            </a:r>
          </a:p>
          <a:p>
            <a:r>
              <a:rPr lang="mk-MK" sz="2000" dirty="0" smtClean="0"/>
              <a:t>Со преработка ,овие супстанции на биомаса можат да се претворат во цврсти,течни  и гасни горива.</a:t>
            </a:r>
          </a:p>
          <a:p>
            <a:endParaRPr lang="mk-MK" sz="2000" dirty="0" smtClean="0"/>
          </a:p>
          <a:p>
            <a:r>
              <a:rPr lang="mk-MK" sz="2000" b="1" dirty="0" smtClean="0"/>
              <a:t>Напомена</a:t>
            </a:r>
            <a:r>
              <a:rPr lang="mk-MK" sz="2000" dirty="0" smtClean="0"/>
              <a:t>: текстот да се внеси во вашите тетратки</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3600" b="1" dirty="0" smtClean="0"/>
              <a:t>             Воденичко тркало </a:t>
            </a:r>
            <a:endParaRPr lang="en-US" sz="3600" b="1" dirty="0"/>
          </a:p>
        </p:txBody>
      </p:sp>
      <p:sp>
        <p:nvSpPr>
          <p:cNvPr id="4" name="Content Placeholder 3"/>
          <p:cNvSpPr>
            <a:spLocks noGrp="1"/>
          </p:cNvSpPr>
          <p:nvPr>
            <p:ph sz="half" idx="2"/>
          </p:nvPr>
        </p:nvSpPr>
        <p:spPr>
          <a:xfrm>
            <a:off x="4648200" y="1920084"/>
            <a:ext cx="4038600" cy="4480715"/>
          </a:xfrm>
        </p:spPr>
        <p:txBody>
          <a:bodyPr>
            <a:normAutofit/>
          </a:bodyPr>
          <a:lstStyle/>
          <a:p>
            <a:r>
              <a:rPr lang="mk-MK" sz="2000" b="1" dirty="0" smtClean="0"/>
              <a:t>Воденичкото тркало  </a:t>
            </a:r>
            <a:r>
              <a:rPr lang="mk-MK" sz="2000" dirty="0" smtClean="0"/>
              <a:t>иако  не е мала конструкција,сепак  се смета за едноставна машина.</a:t>
            </a:r>
          </a:p>
          <a:p>
            <a:r>
              <a:rPr lang="mk-MK" sz="2000" b="1" dirty="0" smtClean="0"/>
              <a:t>Таа е составена </a:t>
            </a:r>
            <a:r>
              <a:rPr lang="mk-MK" sz="2000" dirty="0" smtClean="0"/>
              <a:t>од едно дрвено тркало,кое се движи околу својата оска.</a:t>
            </a:r>
          </a:p>
          <a:p>
            <a:r>
              <a:rPr lang="mk-MK" sz="2000" dirty="0" smtClean="0"/>
              <a:t>Целта на </a:t>
            </a:r>
            <a:r>
              <a:rPr lang="mk-MK" sz="2000" b="1" dirty="0" smtClean="0"/>
              <a:t>воденичкото тркало е да ја користи енергијата на водата</a:t>
            </a:r>
            <a:r>
              <a:rPr lang="mk-MK" sz="2000" dirty="0" smtClean="0"/>
              <a:t>.Тие се поставуваат на места каде што има брзи теченија на води,или поголеми водни количини.</a:t>
            </a:r>
            <a:endParaRPr lang="en-US" sz="2000" dirty="0"/>
          </a:p>
        </p:txBody>
      </p:sp>
      <p:pic>
        <p:nvPicPr>
          <p:cNvPr id="5" name="Picture 2" descr="C:\Users\Natasa\Desktop\400px-Tuebingen-gerstenmuehle.jpg"/>
          <p:cNvPicPr>
            <a:picLocks noGrp="1" noChangeAspect="1" noChangeArrowheads="1"/>
          </p:cNvPicPr>
          <p:nvPr>
            <p:ph sz="half" idx="1"/>
          </p:nvPr>
        </p:nvPicPr>
        <p:blipFill>
          <a:blip r:embed="rId2"/>
          <a:srcRect/>
          <a:stretch>
            <a:fillRect/>
          </a:stretch>
        </p:blipFill>
        <p:spPr bwMode="auto">
          <a:xfrm>
            <a:off x="304800" y="1828800"/>
            <a:ext cx="2032000" cy="2707640"/>
          </a:xfrm>
          <a:prstGeom prst="rect">
            <a:avLst/>
          </a:prstGeom>
          <a:noFill/>
        </p:spPr>
      </p:pic>
      <p:pic>
        <p:nvPicPr>
          <p:cNvPr id="3074" name="Picture 2" descr="C:\Users\Natasa\Desktop\28d8e8.jpg"/>
          <p:cNvPicPr>
            <a:picLocks noChangeAspect="1" noChangeArrowheads="1"/>
          </p:cNvPicPr>
          <p:nvPr/>
        </p:nvPicPr>
        <p:blipFill>
          <a:blip r:embed="rId3"/>
          <a:srcRect/>
          <a:stretch>
            <a:fillRect/>
          </a:stretch>
        </p:blipFill>
        <p:spPr bwMode="auto">
          <a:xfrm>
            <a:off x="685800" y="4648200"/>
            <a:ext cx="3276600" cy="1752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5440525"/>
          </a:xfrm>
        </p:spPr>
        <p:txBody>
          <a:bodyPr>
            <a:normAutofit/>
          </a:bodyPr>
          <a:lstStyle/>
          <a:p>
            <a:r>
              <a:rPr lang="mk-MK" sz="2000" b="1" dirty="0" smtClean="0"/>
              <a:t>Воденичкото тркало  </a:t>
            </a:r>
            <a:r>
              <a:rPr lang="mk-MK" sz="2000" dirty="0" smtClean="0"/>
              <a:t>уште од старо време се користи во водениците.Тоа се објекти  кои силата на вртење на воденичкото тркало ја  користат за мелење на жито и добивање  на брашно.</a:t>
            </a:r>
          </a:p>
          <a:p>
            <a:r>
              <a:rPr lang="mk-MK" sz="2000" dirty="0" smtClean="0"/>
              <a:t>Подоцна  силата на воденичкото тркало се користела за движење на мали електрични машини кои произведуваат електрична енергија.</a:t>
            </a:r>
            <a:endParaRPr lang="en-US" sz="2000" dirty="0"/>
          </a:p>
        </p:txBody>
      </p:sp>
      <p:pic>
        <p:nvPicPr>
          <p:cNvPr id="4099" name="Picture 3" descr="C:\Users\Natasa\Desktop\250px-Berry_Schools'_Old_Mill,_Floyd_County,_Georgia.jpg"/>
          <p:cNvPicPr>
            <a:picLocks noGrp="1" noChangeAspect="1" noChangeArrowheads="1"/>
          </p:cNvPicPr>
          <p:nvPr>
            <p:ph sz="half" idx="2"/>
          </p:nvPr>
        </p:nvPicPr>
        <p:blipFill>
          <a:blip r:embed="rId2"/>
          <a:srcRect/>
          <a:stretch>
            <a:fillRect/>
          </a:stretch>
        </p:blipFill>
        <p:spPr bwMode="auto">
          <a:xfrm>
            <a:off x="5181600" y="1295400"/>
            <a:ext cx="3352800" cy="49672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205</TotalTime>
  <Words>706</Words>
  <Application>Microsoft Office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Техничко образование за V — то одделение   </vt:lpstr>
      <vt:lpstr>Што е енергија?</vt:lpstr>
      <vt:lpstr>Обновливите видови енергија постојано се дополнуваат ,користејќи ја енергијата од сонцето.Предноста на овој вид енергија е тоа што не нанесува штета за човековата околина.</vt:lpstr>
      <vt:lpstr>Slide 4</vt:lpstr>
      <vt:lpstr>                           Сончева енергија</vt:lpstr>
      <vt:lpstr>Slide 6</vt:lpstr>
      <vt:lpstr>Slide 7</vt:lpstr>
      <vt:lpstr>             Воденичко тркало </vt:lpstr>
      <vt:lpstr>Slide 9</vt:lpstr>
      <vt:lpstr>Практична работа :Направете конструкција на модел или макета</vt:lpstr>
      <vt:lpstr>Slide 11</vt:lpstr>
      <vt:lpstr> ПРАКТИЧНА РАБОТА  Направете ветерница или воденичко тркало </vt:lpstr>
      <vt:lpstr>Slide 13</vt:lpstr>
      <vt:lpstr>  Конструкција  на модели ,макети –конструирај Кран</vt:lpstr>
      <vt:lpstr>Изработил :Стаменковска Наташа   за учениците од  V-4 одделение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Техничко образование за V одделение</dc:title>
  <dc:creator>Natasa</dc:creator>
  <cp:lastModifiedBy>Natasa</cp:lastModifiedBy>
  <cp:revision>23</cp:revision>
  <dcterms:created xsi:type="dcterms:W3CDTF">2020-03-18T16:21:52Z</dcterms:created>
  <dcterms:modified xsi:type="dcterms:W3CDTF">2020-03-18T20:41:41Z</dcterms:modified>
</cp:coreProperties>
</file>