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72" r:id="rId15"/>
    <p:sldId id="269" r:id="rId16"/>
    <p:sldId id="271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4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FCE90D-D429-4936-A699-0943B89CDFEB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92CAE7-BDFF-4DAD-9AD7-F24EC16372A9}">
      <dgm:prSet phldrT="[Text]" custT="1"/>
      <dgm:spPr/>
      <dgm:t>
        <a:bodyPr/>
        <a:lstStyle/>
        <a:p>
          <a:r>
            <a:rPr lang="mk-MK" sz="2400" dirty="0" smtClean="0"/>
            <a:t>Анализа на работата</a:t>
          </a:r>
          <a:endParaRPr lang="en-US" sz="2400" dirty="0"/>
        </a:p>
      </dgm:t>
    </dgm:pt>
    <dgm:pt modelId="{9A8561BD-6CA0-4E31-B2AC-9E2C62D80754}" type="parTrans" cxnId="{077848D7-6AA3-4E46-B428-FAADEF908958}">
      <dgm:prSet/>
      <dgm:spPr/>
      <dgm:t>
        <a:bodyPr/>
        <a:lstStyle/>
        <a:p>
          <a:endParaRPr lang="en-US"/>
        </a:p>
      </dgm:t>
    </dgm:pt>
    <dgm:pt modelId="{C2BFC70F-37B3-4882-B1DD-5F5424190458}" type="sibTrans" cxnId="{077848D7-6AA3-4E46-B428-FAADEF908958}">
      <dgm:prSet/>
      <dgm:spPr/>
      <dgm:t>
        <a:bodyPr/>
        <a:lstStyle/>
        <a:p>
          <a:endParaRPr lang="en-US"/>
        </a:p>
      </dgm:t>
    </dgm:pt>
    <dgm:pt modelId="{D96B8F3F-A071-4278-917F-B354AB199AF1}">
      <dgm:prSet phldrT="[Text]" custT="1"/>
      <dgm:spPr/>
      <dgm:t>
        <a:bodyPr/>
        <a:lstStyle/>
        <a:p>
          <a:r>
            <a:rPr lang="mk-MK" sz="2400" dirty="0" smtClean="0">
              <a:latin typeface="Arial" panose="020B0604020202020204" pitchFamily="34" charset="0"/>
              <a:cs typeface="Arial" panose="020B0604020202020204" pitchFamily="34" charset="0"/>
            </a:rPr>
            <a:t>Лични спецификации</a:t>
          </a:r>
        </a:p>
        <a:p>
          <a:r>
            <a:rPr lang="mk-MK" sz="2000" dirty="0" smtClean="0">
              <a:latin typeface="Arial" panose="020B0604020202020204" pitchFamily="34" charset="0"/>
              <a:cs typeface="Arial" panose="020B0604020202020204" pitchFamily="34" charset="0"/>
            </a:rPr>
            <a:t>(знаење,вештини и способности кои вработените треба да ги поседуваат  за да ги извршат работните задачи)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BC89C9-A38C-45E6-BCD2-30B3D271E506}" type="parTrans" cxnId="{277D877E-7ACE-4E85-82BC-5A390B381B77}">
      <dgm:prSet/>
      <dgm:spPr/>
      <dgm:t>
        <a:bodyPr/>
        <a:lstStyle/>
        <a:p>
          <a:endParaRPr lang="en-US"/>
        </a:p>
      </dgm:t>
    </dgm:pt>
    <dgm:pt modelId="{590BFB1D-B987-4FF0-A310-3A80E8732BAB}" type="sibTrans" cxnId="{277D877E-7ACE-4E85-82BC-5A390B381B77}">
      <dgm:prSet/>
      <dgm:spPr/>
      <dgm:t>
        <a:bodyPr/>
        <a:lstStyle/>
        <a:p>
          <a:endParaRPr lang="en-US"/>
        </a:p>
      </dgm:t>
    </dgm:pt>
    <dgm:pt modelId="{8FB042BA-26FC-4DE0-950D-D1FB7F765CD1}">
      <dgm:prSet phldrT="[Text]" custT="1"/>
      <dgm:spPr/>
      <dgm:t>
        <a:bodyPr/>
        <a:lstStyle/>
        <a:p>
          <a:r>
            <a:rPr lang="mk-MK" sz="2400" dirty="0" smtClean="0">
              <a:latin typeface="Arial" panose="020B0604020202020204" pitchFamily="34" charset="0"/>
              <a:cs typeface="Arial" panose="020B0604020202020204" pitchFamily="34" charset="0"/>
            </a:rPr>
            <a:t>Опис на работното место</a:t>
          </a:r>
        </a:p>
        <a:p>
          <a:r>
            <a:rPr lang="mk-MK" sz="2400" dirty="0" smtClean="0">
              <a:latin typeface="Arial" panose="020B0604020202020204" pitchFamily="34" charset="0"/>
              <a:cs typeface="Arial" panose="020B0604020202020204" pitchFamily="34" charset="0"/>
            </a:rPr>
            <a:t>(задачи,должности и одговорностите на вработените на тоа работно место 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3C29CC-B501-4703-865F-00587D3DBC69}" type="parTrans" cxnId="{B3B45538-C705-49FD-A312-882FDCDA067F}">
      <dgm:prSet/>
      <dgm:spPr/>
      <dgm:t>
        <a:bodyPr/>
        <a:lstStyle/>
        <a:p>
          <a:endParaRPr lang="en-US"/>
        </a:p>
      </dgm:t>
    </dgm:pt>
    <dgm:pt modelId="{2ED9EA18-06B7-4C1C-A905-A6433BE6C02C}" type="sibTrans" cxnId="{B3B45538-C705-49FD-A312-882FDCDA067F}">
      <dgm:prSet/>
      <dgm:spPr/>
      <dgm:t>
        <a:bodyPr/>
        <a:lstStyle/>
        <a:p>
          <a:endParaRPr lang="en-US"/>
        </a:p>
      </dgm:t>
    </dgm:pt>
    <dgm:pt modelId="{DA61C11F-0CF3-434B-B6D0-335E66B8BD57}" type="pres">
      <dgm:prSet presAssocID="{DAFCE90D-D429-4936-A699-0943B89CDF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0FE6B7-6949-40A8-946D-4920919685A4}" type="pres">
      <dgm:prSet presAssocID="{9A92CAE7-BDFF-4DAD-9AD7-F24EC16372A9}" presName="node" presStyleLbl="node1" presStyleIdx="0" presStyleCnt="3" custScaleX="140770" custScaleY="1258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E7A85-860A-4084-A121-30BF8309B3EE}" type="pres">
      <dgm:prSet presAssocID="{C2BFC70F-37B3-4882-B1DD-5F5424190458}" presName="sibTrans" presStyleLbl="sibTrans2D1" presStyleIdx="0" presStyleCnt="3"/>
      <dgm:spPr/>
      <dgm:t>
        <a:bodyPr/>
        <a:lstStyle/>
        <a:p>
          <a:endParaRPr lang="en-US"/>
        </a:p>
      </dgm:t>
    </dgm:pt>
    <dgm:pt modelId="{69302199-7BCB-432D-BE8B-F14E0EE4190E}" type="pres">
      <dgm:prSet presAssocID="{C2BFC70F-37B3-4882-B1DD-5F5424190458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B0D1FF2-DCD5-451C-85F8-AF597A5F856D}" type="pres">
      <dgm:prSet presAssocID="{D96B8F3F-A071-4278-917F-B354AB199AF1}" presName="node" presStyleLbl="node1" presStyleIdx="1" presStyleCnt="3" custScaleX="122696" custScaleY="1891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EA21B6-D604-4A41-A2AF-33521F4B23E5}" type="pres">
      <dgm:prSet presAssocID="{590BFB1D-B987-4FF0-A310-3A80E8732BAB}" presName="sibTrans" presStyleLbl="sibTrans2D1" presStyleIdx="1" presStyleCnt="3"/>
      <dgm:spPr/>
      <dgm:t>
        <a:bodyPr/>
        <a:lstStyle/>
        <a:p>
          <a:endParaRPr lang="en-US"/>
        </a:p>
      </dgm:t>
    </dgm:pt>
    <dgm:pt modelId="{C4CB5CB1-AD27-4E3C-BACC-1C84C96210A2}" type="pres">
      <dgm:prSet presAssocID="{590BFB1D-B987-4FF0-A310-3A80E8732BAB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7C05A12-E749-4286-89DA-3C15AB08B725}" type="pres">
      <dgm:prSet presAssocID="{8FB042BA-26FC-4DE0-950D-D1FB7F765CD1}" presName="node" presStyleLbl="node1" presStyleIdx="2" presStyleCnt="3" custScaleX="114010" custScaleY="1907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4FFAB4-3FD9-4045-A9DD-731672F1B942}" type="pres">
      <dgm:prSet presAssocID="{2ED9EA18-06B7-4C1C-A905-A6433BE6C02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F5C2F05D-474D-45AB-AB1B-0FC8BBCFD965}" type="pres">
      <dgm:prSet presAssocID="{2ED9EA18-06B7-4C1C-A905-A6433BE6C02C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6970CB9-3DEF-4637-96CE-15175CAF2988}" type="presOf" srcId="{DAFCE90D-D429-4936-A699-0943B89CDFEB}" destId="{DA61C11F-0CF3-434B-B6D0-335E66B8BD57}" srcOrd="0" destOrd="0" presId="urn:microsoft.com/office/officeart/2005/8/layout/cycle7"/>
    <dgm:cxn modelId="{BB087857-FCA2-48EE-9252-45BD7220EAC7}" type="presOf" srcId="{2ED9EA18-06B7-4C1C-A905-A6433BE6C02C}" destId="{154FFAB4-3FD9-4045-A9DD-731672F1B942}" srcOrd="0" destOrd="0" presId="urn:microsoft.com/office/officeart/2005/8/layout/cycle7"/>
    <dgm:cxn modelId="{4BF00FEC-F06C-4C7C-AACC-5F9F1E016F42}" type="presOf" srcId="{2ED9EA18-06B7-4C1C-A905-A6433BE6C02C}" destId="{F5C2F05D-474D-45AB-AB1B-0FC8BBCFD965}" srcOrd="1" destOrd="0" presId="urn:microsoft.com/office/officeart/2005/8/layout/cycle7"/>
    <dgm:cxn modelId="{3C76C643-1BDD-4337-98E4-DE566AFD9C5C}" type="presOf" srcId="{9A92CAE7-BDFF-4DAD-9AD7-F24EC16372A9}" destId="{C30FE6B7-6949-40A8-946D-4920919685A4}" srcOrd="0" destOrd="0" presId="urn:microsoft.com/office/officeart/2005/8/layout/cycle7"/>
    <dgm:cxn modelId="{077848D7-6AA3-4E46-B428-FAADEF908958}" srcId="{DAFCE90D-D429-4936-A699-0943B89CDFEB}" destId="{9A92CAE7-BDFF-4DAD-9AD7-F24EC16372A9}" srcOrd="0" destOrd="0" parTransId="{9A8561BD-6CA0-4E31-B2AC-9E2C62D80754}" sibTransId="{C2BFC70F-37B3-4882-B1DD-5F5424190458}"/>
    <dgm:cxn modelId="{602238F8-B1C3-4E30-87AA-05AA6C07018A}" type="presOf" srcId="{C2BFC70F-37B3-4882-B1DD-5F5424190458}" destId="{69302199-7BCB-432D-BE8B-F14E0EE4190E}" srcOrd="1" destOrd="0" presId="urn:microsoft.com/office/officeart/2005/8/layout/cycle7"/>
    <dgm:cxn modelId="{CEE9622B-BCBE-43F0-9976-B4C27539925F}" type="presOf" srcId="{590BFB1D-B987-4FF0-A310-3A80E8732BAB}" destId="{7AEA21B6-D604-4A41-A2AF-33521F4B23E5}" srcOrd="0" destOrd="0" presId="urn:microsoft.com/office/officeart/2005/8/layout/cycle7"/>
    <dgm:cxn modelId="{A94123AD-8A0E-47BA-8CAF-4AE155766138}" type="presOf" srcId="{D96B8F3F-A071-4278-917F-B354AB199AF1}" destId="{7B0D1FF2-DCD5-451C-85F8-AF597A5F856D}" srcOrd="0" destOrd="0" presId="urn:microsoft.com/office/officeart/2005/8/layout/cycle7"/>
    <dgm:cxn modelId="{54ADF39C-A8EE-40A5-81EF-3392E51EB464}" type="presOf" srcId="{590BFB1D-B987-4FF0-A310-3A80E8732BAB}" destId="{C4CB5CB1-AD27-4E3C-BACC-1C84C96210A2}" srcOrd="1" destOrd="0" presId="urn:microsoft.com/office/officeart/2005/8/layout/cycle7"/>
    <dgm:cxn modelId="{277D877E-7ACE-4E85-82BC-5A390B381B77}" srcId="{DAFCE90D-D429-4936-A699-0943B89CDFEB}" destId="{D96B8F3F-A071-4278-917F-B354AB199AF1}" srcOrd="1" destOrd="0" parTransId="{B1BC89C9-A38C-45E6-BCD2-30B3D271E506}" sibTransId="{590BFB1D-B987-4FF0-A310-3A80E8732BAB}"/>
    <dgm:cxn modelId="{54A78AFC-4188-48A1-9720-79305632B86D}" type="presOf" srcId="{C2BFC70F-37B3-4882-B1DD-5F5424190458}" destId="{AACE7A85-860A-4084-A121-30BF8309B3EE}" srcOrd="0" destOrd="0" presId="urn:microsoft.com/office/officeart/2005/8/layout/cycle7"/>
    <dgm:cxn modelId="{B3B45538-C705-49FD-A312-882FDCDA067F}" srcId="{DAFCE90D-D429-4936-A699-0943B89CDFEB}" destId="{8FB042BA-26FC-4DE0-950D-D1FB7F765CD1}" srcOrd="2" destOrd="0" parTransId="{283C29CC-B501-4703-865F-00587D3DBC69}" sibTransId="{2ED9EA18-06B7-4C1C-A905-A6433BE6C02C}"/>
    <dgm:cxn modelId="{8F23786F-9A9A-4633-8817-6B37847DD1C8}" type="presOf" srcId="{8FB042BA-26FC-4DE0-950D-D1FB7F765CD1}" destId="{37C05A12-E749-4286-89DA-3C15AB08B725}" srcOrd="0" destOrd="0" presId="urn:microsoft.com/office/officeart/2005/8/layout/cycle7"/>
    <dgm:cxn modelId="{1098BCF0-C84C-4D6A-BA30-6F1F6BF7B06B}" type="presParOf" srcId="{DA61C11F-0CF3-434B-B6D0-335E66B8BD57}" destId="{C30FE6B7-6949-40A8-946D-4920919685A4}" srcOrd="0" destOrd="0" presId="urn:microsoft.com/office/officeart/2005/8/layout/cycle7"/>
    <dgm:cxn modelId="{99E25034-5C46-4F92-9377-B47A4FCA4B00}" type="presParOf" srcId="{DA61C11F-0CF3-434B-B6D0-335E66B8BD57}" destId="{AACE7A85-860A-4084-A121-30BF8309B3EE}" srcOrd="1" destOrd="0" presId="urn:microsoft.com/office/officeart/2005/8/layout/cycle7"/>
    <dgm:cxn modelId="{A55339EA-3143-4C3E-8381-C53EC1FCD657}" type="presParOf" srcId="{AACE7A85-860A-4084-A121-30BF8309B3EE}" destId="{69302199-7BCB-432D-BE8B-F14E0EE4190E}" srcOrd="0" destOrd="0" presId="urn:microsoft.com/office/officeart/2005/8/layout/cycle7"/>
    <dgm:cxn modelId="{F992BF07-A64C-4D1D-9EEB-3635BBC943DE}" type="presParOf" srcId="{DA61C11F-0CF3-434B-B6D0-335E66B8BD57}" destId="{7B0D1FF2-DCD5-451C-85F8-AF597A5F856D}" srcOrd="2" destOrd="0" presId="urn:microsoft.com/office/officeart/2005/8/layout/cycle7"/>
    <dgm:cxn modelId="{F0193440-C57B-4B08-910E-7CFBFC01A0F1}" type="presParOf" srcId="{DA61C11F-0CF3-434B-B6D0-335E66B8BD57}" destId="{7AEA21B6-D604-4A41-A2AF-33521F4B23E5}" srcOrd="3" destOrd="0" presId="urn:microsoft.com/office/officeart/2005/8/layout/cycle7"/>
    <dgm:cxn modelId="{BF3631E8-B957-475B-8CBE-61EC03117CDE}" type="presParOf" srcId="{7AEA21B6-D604-4A41-A2AF-33521F4B23E5}" destId="{C4CB5CB1-AD27-4E3C-BACC-1C84C96210A2}" srcOrd="0" destOrd="0" presId="urn:microsoft.com/office/officeart/2005/8/layout/cycle7"/>
    <dgm:cxn modelId="{44FAB7C4-6ADA-4DCF-93EF-B6BAA40C780E}" type="presParOf" srcId="{DA61C11F-0CF3-434B-B6D0-335E66B8BD57}" destId="{37C05A12-E749-4286-89DA-3C15AB08B725}" srcOrd="4" destOrd="0" presId="urn:microsoft.com/office/officeart/2005/8/layout/cycle7"/>
    <dgm:cxn modelId="{06F99782-C93E-47EF-96CC-5CD559A6AD47}" type="presParOf" srcId="{DA61C11F-0CF3-434B-B6D0-335E66B8BD57}" destId="{154FFAB4-3FD9-4045-A9DD-731672F1B942}" srcOrd="5" destOrd="0" presId="urn:microsoft.com/office/officeart/2005/8/layout/cycle7"/>
    <dgm:cxn modelId="{21F2F9AA-62A7-40E8-BCC9-8DD5DC2B5C44}" type="presParOf" srcId="{154FFAB4-3FD9-4045-A9DD-731672F1B942}" destId="{F5C2F05D-474D-45AB-AB1B-0FC8BBCFD96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45C69E-AB7A-45EB-8BDB-5E1BADC3A92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9A6B03-2092-4319-90B1-5A8BBF513A32}">
      <dgm:prSet phldrT="[Text]" custT="1"/>
      <dgm:spPr>
        <a:gradFill rotWithShape="0"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mk-MK" sz="1800" dirty="0" smtClean="0">
              <a:latin typeface="Arial" panose="020B0604020202020204" pitchFamily="34" charset="0"/>
              <a:cs typeface="Arial" panose="020B0604020202020204" pitchFamily="34" charset="0"/>
            </a:rPr>
            <a:t>1. Планирање на кадри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AD5D19-BE44-4105-8174-484DA28A5FFD}" type="parTrans" cxnId="{84E5CAFC-2224-43A3-8040-7B5BBD0C7957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081679-0250-46CE-B11F-F23291915C6F}" type="sibTrans" cxnId="{84E5CAFC-2224-43A3-8040-7B5BBD0C7957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8B8FA0-8FD6-4E34-9116-26396F8BE807}">
      <dgm:prSet phldrT="[Text]" custT="1"/>
      <dgm:spPr>
        <a:gradFill rotWithShape="0"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mk-MK" sz="1800" dirty="0" smtClean="0">
              <a:latin typeface="Arial" panose="020B0604020202020204" pitchFamily="34" charset="0"/>
              <a:cs typeface="Arial" panose="020B0604020202020204" pitchFamily="34" charset="0"/>
            </a:rPr>
            <a:t>2.Регрутирање на кадри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87D7CF-0882-4E73-842D-27A38255ACEC}" type="parTrans" cxnId="{F3B90EF9-5D94-41DD-82F7-CDF71011DC0F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290F1A-C805-4706-9B9B-75691D82CFBB}" type="sibTrans" cxnId="{F3B90EF9-5D94-41DD-82F7-CDF71011DC0F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ED0B11-7FA0-44A8-AE39-A918A8686359}">
      <dgm:prSet phldrT="[Text]" custT="1"/>
      <dgm:spPr>
        <a:gradFill rotWithShape="0"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mk-MK" sz="1800" dirty="0" smtClean="0">
              <a:latin typeface="Arial" panose="020B0604020202020204" pitchFamily="34" charset="0"/>
              <a:cs typeface="Arial" panose="020B0604020202020204" pitchFamily="34" charset="0"/>
            </a:rPr>
            <a:t>3.Селекција на кадри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0D4036-31DE-4A1A-8C4B-B7D7E3164ED8}" type="parTrans" cxnId="{6234D209-FA17-489D-9269-9673080EA995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6507E5-467C-4497-AFDF-68A175166000}" type="sibTrans" cxnId="{6234D209-FA17-489D-9269-9673080EA995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33F66C-9267-427E-A7CE-624A216DD3E1}">
      <dgm:prSet phldrT="[Text]" custT="1"/>
      <dgm:spPr>
        <a:gradFill rotWithShape="0"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mk-MK" sz="1800" dirty="0" smtClean="0">
              <a:latin typeface="Arial" panose="020B0604020202020204" pitchFamily="34" charset="0"/>
              <a:cs typeface="Arial" panose="020B0604020202020204" pitchFamily="34" charset="0"/>
            </a:rPr>
            <a:t>4.Работно воведување и ориентација</a:t>
          </a:r>
        </a:p>
      </dgm:t>
    </dgm:pt>
    <dgm:pt modelId="{93728214-952C-4A2C-99D6-DCEB4C45F523}" type="parTrans" cxnId="{0210DFC8-46BD-4FCB-B5E0-D5C810469244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3CBBA1-E7E8-4CBF-863F-E45B51FA0870}" type="sibTrans" cxnId="{0210DFC8-46BD-4FCB-B5E0-D5C810469244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91A71B-94CA-4549-AD18-EE40EA58027E}">
      <dgm:prSet phldrT="[Text]" custT="1"/>
      <dgm:spPr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mk-MK" sz="1800" dirty="0" smtClean="0">
              <a:latin typeface="Arial" panose="020B0604020202020204" pitchFamily="34" charset="0"/>
              <a:cs typeface="Arial" panose="020B0604020202020204" pitchFamily="34" charset="0"/>
            </a:rPr>
            <a:t>5.Обука на кадри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C18157-2FF8-4F30-9140-4EE8260337A8}" type="parTrans" cxnId="{3CBE6944-E7AF-4470-A8AC-CC56E009AF6E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FCF574-0502-4C76-A0D2-FC18C3E89EDB}" type="sibTrans" cxnId="{3CBE6944-E7AF-4470-A8AC-CC56E009AF6E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20B9B7-0003-45E6-B687-781180099580}">
      <dgm:prSet phldrT="[Text]" custT="1"/>
      <dgm:spPr>
        <a:gradFill rotWithShape="0">
          <a:gsLst>
            <a:gs pos="0">
              <a:srgbClr val="A14FB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mk-MK" sz="1800" dirty="0" smtClean="0">
              <a:latin typeface="Arial" panose="020B0604020202020204" pitchFamily="34" charset="0"/>
              <a:cs typeface="Arial" panose="020B0604020202020204" pitchFamily="34" charset="0"/>
            </a:rPr>
            <a:t>6.Оценака-вреднување на работењето</a:t>
          </a:r>
        </a:p>
      </dgm:t>
    </dgm:pt>
    <dgm:pt modelId="{420A6BD1-314B-4E66-982F-A1625D110C0A}" type="parTrans" cxnId="{4E808F12-BF50-42EA-A2CB-551380261AF8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9440C5-7211-41B7-ABCE-12CF25D6582E}" type="sibTrans" cxnId="{4E808F12-BF50-42EA-A2CB-551380261AF8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0C80D6-C2D7-4328-BAC5-258078DD2B12}" type="pres">
      <dgm:prSet presAssocID="{5D45C69E-AB7A-45EB-8BDB-5E1BADC3A92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2BCE03-39A4-4E2B-B7D1-F314A462F953}" type="pres">
      <dgm:prSet presAssocID="{8C9A6B03-2092-4319-90B1-5A8BBF513A32}" presName="node" presStyleLbl="node1" presStyleIdx="0" presStyleCnt="6" custScaleX="1335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B53B47-A3DC-4693-B2D9-B6E6C4AB98A2}" type="pres">
      <dgm:prSet presAssocID="{8C9A6B03-2092-4319-90B1-5A8BBF513A32}" presName="spNode" presStyleCnt="0"/>
      <dgm:spPr/>
    </dgm:pt>
    <dgm:pt modelId="{3085253C-20F1-4E4B-91DF-D70075D2A0B1}" type="pres">
      <dgm:prSet presAssocID="{10081679-0250-46CE-B11F-F23291915C6F}" presName="sibTrans" presStyleLbl="sibTrans1D1" presStyleIdx="0" presStyleCnt="6"/>
      <dgm:spPr/>
      <dgm:t>
        <a:bodyPr/>
        <a:lstStyle/>
        <a:p>
          <a:endParaRPr lang="en-US"/>
        </a:p>
      </dgm:t>
    </dgm:pt>
    <dgm:pt modelId="{BCFFEAAB-3F20-4DA4-9531-FEC0811889A9}" type="pres">
      <dgm:prSet presAssocID="{4C8B8FA0-8FD6-4E34-9116-26396F8BE807}" presName="node" presStyleLbl="node1" presStyleIdx="1" presStyleCnt="6" custScaleX="1597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762D38-FE19-4E70-B45C-F306295DC192}" type="pres">
      <dgm:prSet presAssocID="{4C8B8FA0-8FD6-4E34-9116-26396F8BE807}" presName="spNode" presStyleCnt="0"/>
      <dgm:spPr/>
    </dgm:pt>
    <dgm:pt modelId="{EDD1D206-EE16-428D-9BD8-8FB3495657E5}" type="pres">
      <dgm:prSet presAssocID="{2A290F1A-C805-4706-9B9B-75691D82CFBB}" presName="sibTrans" presStyleLbl="sibTrans1D1" presStyleIdx="1" presStyleCnt="6"/>
      <dgm:spPr/>
      <dgm:t>
        <a:bodyPr/>
        <a:lstStyle/>
        <a:p>
          <a:endParaRPr lang="en-US"/>
        </a:p>
      </dgm:t>
    </dgm:pt>
    <dgm:pt modelId="{8DAA25BF-928C-48BD-B233-FCFA5E9EFEB2}" type="pres">
      <dgm:prSet presAssocID="{D8ED0B11-7FA0-44A8-AE39-A918A8686359}" presName="node" presStyleLbl="node1" presStyleIdx="2" presStyleCnt="6" custScaleX="1618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A6D371-E387-4A24-A930-83A047D2B50B}" type="pres">
      <dgm:prSet presAssocID="{D8ED0B11-7FA0-44A8-AE39-A918A8686359}" presName="spNode" presStyleCnt="0"/>
      <dgm:spPr/>
    </dgm:pt>
    <dgm:pt modelId="{9C395990-604A-40A3-9770-53B0DD20C11C}" type="pres">
      <dgm:prSet presAssocID="{796507E5-467C-4497-AFDF-68A175166000}" presName="sibTrans" presStyleLbl="sibTrans1D1" presStyleIdx="2" presStyleCnt="6"/>
      <dgm:spPr/>
      <dgm:t>
        <a:bodyPr/>
        <a:lstStyle/>
        <a:p>
          <a:endParaRPr lang="en-US"/>
        </a:p>
      </dgm:t>
    </dgm:pt>
    <dgm:pt modelId="{0DFF9A8D-4AFB-43C3-B1FB-9896F5275BF9}" type="pres">
      <dgm:prSet presAssocID="{7433F66C-9267-427E-A7CE-624A216DD3E1}" presName="node" presStyleLbl="node1" presStyleIdx="3" presStyleCnt="6" custScaleX="151334" custScaleY="1016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78C0EA-F388-4D4D-8EB3-5B26F720B546}" type="pres">
      <dgm:prSet presAssocID="{7433F66C-9267-427E-A7CE-624A216DD3E1}" presName="spNode" presStyleCnt="0"/>
      <dgm:spPr/>
    </dgm:pt>
    <dgm:pt modelId="{84D4AAAE-AD33-4EF3-BD5F-4BC7A88EF253}" type="pres">
      <dgm:prSet presAssocID="{073CBBA1-E7E8-4CBF-863F-E45B51FA0870}" presName="sibTrans" presStyleLbl="sibTrans1D1" presStyleIdx="3" presStyleCnt="6"/>
      <dgm:spPr/>
      <dgm:t>
        <a:bodyPr/>
        <a:lstStyle/>
        <a:p>
          <a:endParaRPr lang="en-US"/>
        </a:p>
      </dgm:t>
    </dgm:pt>
    <dgm:pt modelId="{D3C1C899-5137-40B5-90F0-32F8AC55606B}" type="pres">
      <dgm:prSet presAssocID="{AD91A71B-94CA-4549-AD18-EE40EA58027E}" presName="node" presStyleLbl="node1" presStyleIdx="4" presStyleCnt="6" custScaleX="160589" custScaleY="111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4597EE-BB5B-4492-9E93-67FC1170C7F6}" type="pres">
      <dgm:prSet presAssocID="{AD91A71B-94CA-4549-AD18-EE40EA58027E}" presName="spNode" presStyleCnt="0"/>
      <dgm:spPr/>
    </dgm:pt>
    <dgm:pt modelId="{635BF8F3-EEC2-4D92-AA1E-8F43BE8D3571}" type="pres">
      <dgm:prSet presAssocID="{78FCF574-0502-4C76-A0D2-FC18C3E89EDB}" presName="sibTrans" presStyleLbl="sibTrans1D1" presStyleIdx="4" presStyleCnt="6"/>
      <dgm:spPr/>
      <dgm:t>
        <a:bodyPr/>
        <a:lstStyle/>
        <a:p>
          <a:endParaRPr lang="en-US"/>
        </a:p>
      </dgm:t>
    </dgm:pt>
    <dgm:pt modelId="{BCF66683-E06C-4E0C-80FB-C2B7987639C9}" type="pres">
      <dgm:prSet presAssocID="{A620B9B7-0003-45E6-B687-781180099580}" presName="node" presStyleLbl="node1" presStyleIdx="5" presStyleCnt="6" custScaleX="1533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6DF95-38E1-4E62-A9E2-D43F8B0C01A4}" type="pres">
      <dgm:prSet presAssocID="{A620B9B7-0003-45E6-B687-781180099580}" presName="spNode" presStyleCnt="0"/>
      <dgm:spPr/>
    </dgm:pt>
    <dgm:pt modelId="{628069A2-7DED-4021-AFD9-8FFA6899DE42}" type="pres">
      <dgm:prSet presAssocID="{0E9440C5-7211-41B7-ABCE-12CF25D6582E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6234D209-FA17-489D-9269-9673080EA995}" srcId="{5D45C69E-AB7A-45EB-8BDB-5E1BADC3A926}" destId="{D8ED0B11-7FA0-44A8-AE39-A918A8686359}" srcOrd="2" destOrd="0" parTransId="{F90D4036-31DE-4A1A-8C4B-B7D7E3164ED8}" sibTransId="{796507E5-467C-4497-AFDF-68A175166000}"/>
    <dgm:cxn modelId="{4B3216BD-5793-43B6-8063-E2BE81A13BFB}" type="presOf" srcId="{8C9A6B03-2092-4319-90B1-5A8BBF513A32}" destId="{2B2BCE03-39A4-4E2B-B7D1-F314A462F953}" srcOrd="0" destOrd="0" presId="urn:microsoft.com/office/officeart/2005/8/layout/cycle5"/>
    <dgm:cxn modelId="{FA286418-747E-445E-B681-39D792C7CE41}" type="presOf" srcId="{796507E5-467C-4497-AFDF-68A175166000}" destId="{9C395990-604A-40A3-9770-53B0DD20C11C}" srcOrd="0" destOrd="0" presId="urn:microsoft.com/office/officeart/2005/8/layout/cycle5"/>
    <dgm:cxn modelId="{F3B90EF9-5D94-41DD-82F7-CDF71011DC0F}" srcId="{5D45C69E-AB7A-45EB-8BDB-5E1BADC3A926}" destId="{4C8B8FA0-8FD6-4E34-9116-26396F8BE807}" srcOrd="1" destOrd="0" parTransId="{F387D7CF-0882-4E73-842D-27A38255ACEC}" sibTransId="{2A290F1A-C805-4706-9B9B-75691D82CFBB}"/>
    <dgm:cxn modelId="{4E808F12-BF50-42EA-A2CB-551380261AF8}" srcId="{5D45C69E-AB7A-45EB-8BDB-5E1BADC3A926}" destId="{A620B9B7-0003-45E6-B687-781180099580}" srcOrd="5" destOrd="0" parTransId="{420A6BD1-314B-4E66-982F-A1625D110C0A}" sibTransId="{0E9440C5-7211-41B7-ABCE-12CF25D6582E}"/>
    <dgm:cxn modelId="{84E5CAFC-2224-43A3-8040-7B5BBD0C7957}" srcId="{5D45C69E-AB7A-45EB-8BDB-5E1BADC3A926}" destId="{8C9A6B03-2092-4319-90B1-5A8BBF513A32}" srcOrd="0" destOrd="0" parTransId="{0FAD5D19-BE44-4105-8174-484DA28A5FFD}" sibTransId="{10081679-0250-46CE-B11F-F23291915C6F}"/>
    <dgm:cxn modelId="{3CBE6944-E7AF-4470-A8AC-CC56E009AF6E}" srcId="{5D45C69E-AB7A-45EB-8BDB-5E1BADC3A926}" destId="{AD91A71B-94CA-4549-AD18-EE40EA58027E}" srcOrd="4" destOrd="0" parTransId="{51C18157-2FF8-4F30-9140-4EE8260337A8}" sibTransId="{78FCF574-0502-4C76-A0D2-FC18C3E89EDB}"/>
    <dgm:cxn modelId="{4EAFC240-5B85-4B39-A66A-8823CDEDA755}" type="presOf" srcId="{7433F66C-9267-427E-A7CE-624A216DD3E1}" destId="{0DFF9A8D-4AFB-43C3-B1FB-9896F5275BF9}" srcOrd="0" destOrd="0" presId="urn:microsoft.com/office/officeart/2005/8/layout/cycle5"/>
    <dgm:cxn modelId="{35E131C3-D36C-4153-836D-20BDB3A369E8}" type="presOf" srcId="{4C8B8FA0-8FD6-4E34-9116-26396F8BE807}" destId="{BCFFEAAB-3F20-4DA4-9531-FEC0811889A9}" srcOrd="0" destOrd="0" presId="urn:microsoft.com/office/officeart/2005/8/layout/cycle5"/>
    <dgm:cxn modelId="{96E332C0-C284-463A-B35A-089CDD0D32C3}" type="presOf" srcId="{073CBBA1-E7E8-4CBF-863F-E45B51FA0870}" destId="{84D4AAAE-AD33-4EF3-BD5F-4BC7A88EF253}" srcOrd="0" destOrd="0" presId="urn:microsoft.com/office/officeart/2005/8/layout/cycle5"/>
    <dgm:cxn modelId="{2F87ED19-3B60-4610-B7C1-989172465CD4}" type="presOf" srcId="{AD91A71B-94CA-4549-AD18-EE40EA58027E}" destId="{D3C1C899-5137-40B5-90F0-32F8AC55606B}" srcOrd="0" destOrd="0" presId="urn:microsoft.com/office/officeart/2005/8/layout/cycle5"/>
    <dgm:cxn modelId="{0210DFC8-46BD-4FCB-B5E0-D5C810469244}" srcId="{5D45C69E-AB7A-45EB-8BDB-5E1BADC3A926}" destId="{7433F66C-9267-427E-A7CE-624A216DD3E1}" srcOrd="3" destOrd="0" parTransId="{93728214-952C-4A2C-99D6-DCEB4C45F523}" sibTransId="{073CBBA1-E7E8-4CBF-863F-E45B51FA0870}"/>
    <dgm:cxn modelId="{742E3F74-4A25-4FBF-9C95-BC006990F55C}" type="presOf" srcId="{A620B9B7-0003-45E6-B687-781180099580}" destId="{BCF66683-E06C-4E0C-80FB-C2B7987639C9}" srcOrd="0" destOrd="0" presId="urn:microsoft.com/office/officeart/2005/8/layout/cycle5"/>
    <dgm:cxn modelId="{AA87A811-DF28-4568-85EC-2BD1C35A8ABC}" type="presOf" srcId="{10081679-0250-46CE-B11F-F23291915C6F}" destId="{3085253C-20F1-4E4B-91DF-D70075D2A0B1}" srcOrd="0" destOrd="0" presId="urn:microsoft.com/office/officeart/2005/8/layout/cycle5"/>
    <dgm:cxn modelId="{D227C0D5-DB3F-4DDA-9F9A-4C9BC29ED3CE}" type="presOf" srcId="{D8ED0B11-7FA0-44A8-AE39-A918A8686359}" destId="{8DAA25BF-928C-48BD-B233-FCFA5E9EFEB2}" srcOrd="0" destOrd="0" presId="urn:microsoft.com/office/officeart/2005/8/layout/cycle5"/>
    <dgm:cxn modelId="{447C6B20-A361-46D6-B8F1-B95730838C9F}" type="presOf" srcId="{5D45C69E-AB7A-45EB-8BDB-5E1BADC3A926}" destId="{CD0C80D6-C2D7-4328-BAC5-258078DD2B12}" srcOrd="0" destOrd="0" presId="urn:microsoft.com/office/officeart/2005/8/layout/cycle5"/>
    <dgm:cxn modelId="{11315203-368D-4543-99D7-5E8D153F34BA}" type="presOf" srcId="{2A290F1A-C805-4706-9B9B-75691D82CFBB}" destId="{EDD1D206-EE16-428D-9BD8-8FB3495657E5}" srcOrd="0" destOrd="0" presId="urn:microsoft.com/office/officeart/2005/8/layout/cycle5"/>
    <dgm:cxn modelId="{74855D8A-92B0-4A41-8E56-1550A6254146}" type="presOf" srcId="{78FCF574-0502-4C76-A0D2-FC18C3E89EDB}" destId="{635BF8F3-EEC2-4D92-AA1E-8F43BE8D3571}" srcOrd="0" destOrd="0" presId="urn:microsoft.com/office/officeart/2005/8/layout/cycle5"/>
    <dgm:cxn modelId="{1BDE8FA3-EA56-454F-8CE8-13EC28DA4992}" type="presOf" srcId="{0E9440C5-7211-41B7-ABCE-12CF25D6582E}" destId="{628069A2-7DED-4021-AFD9-8FFA6899DE42}" srcOrd="0" destOrd="0" presId="urn:microsoft.com/office/officeart/2005/8/layout/cycle5"/>
    <dgm:cxn modelId="{AE1F38AD-BDC5-42D0-86D9-709C639B93DE}" type="presParOf" srcId="{CD0C80D6-C2D7-4328-BAC5-258078DD2B12}" destId="{2B2BCE03-39A4-4E2B-B7D1-F314A462F953}" srcOrd="0" destOrd="0" presId="urn:microsoft.com/office/officeart/2005/8/layout/cycle5"/>
    <dgm:cxn modelId="{7A9408B8-018F-4F13-B397-769634B74DFF}" type="presParOf" srcId="{CD0C80D6-C2D7-4328-BAC5-258078DD2B12}" destId="{05B53B47-A3DC-4693-B2D9-B6E6C4AB98A2}" srcOrd="1" destOrd="0" presId="urn:microsoft.com/office/officeart/2005/8/layout/cycle5"/>
    <dgm:cxn modelId="{C49B578B-2C49-4491-A7A6-02CE0340D4B8}" type="presParOf" srcId="{CD0C80D6-C2D7-4328-BAC5-258078DD2B12}" destId="{3085253C-20F1-4E4B-91DF-D70075D2A0B1}" srcOrd="2" destOrd="0" presId="urn:microsoft.com/office/officeart/2005/8/layout/cycle5"/>
    <dgm:cxn modelId="{43ADEBEB-F393-479D-864E-40142ACC9D4A}" type="presParOf" srcId="{CD0C80D6-C2D7-4328-BAC5-258078DD2B12}" destId="{BCFFEAAB-3F20-4DA4-9531-FEC0811889A9}" srcOrd="3" destOrd="0" presId="urn:microsoft.com/office/officeart/2005/8/layout/cycle5"/>
    <dgm:cxn modelId="{7DD8ACBA-249D-4BE4-B2B1-06DA6C7991B7}" type="presParOf" srcId="{CD0C80D6-C2D7-4328-BAC5-258078DD2B12}" destId="{FF762D38-FE19-4E70-B45C-F306295DC192}" srcOrd="4" destOrd="0" presId="urn:microsoft.com/office/officeart/2005/8/layout/cycle5"/>
    <dgm:cxn modelId="{988AEC88-F6DE-40C6-916B-9DD4E5624E1D}" type="presParOf" srcId="{CD0C80D6-C2D7-4328-BAC5-258078DD2B12}" destId="{EDD1D206-EE16-428D-9BD8-8FB3495657E5}" srcOrd="5" destOrd="0" presId="urn:microsoft.com/office/officeart/2005/8/layout/cycle5"/>
    <dgm:cxn modelId="{709DB5CC-90F2-4218-AA9E-12CED6CA3EE6}" type="presParOf" srcId="{CD0C80D6-C2D7-4328-BAC5-258078DD2B12}" destId="{8DAA25BF-928C-48BD-B233-FCFA5E9EFEB2}" srcOrd="6" destOrd="0" presId="urn:microsoft.com/office/officeart/2005/8/layout/cycle5"/>
    <dgm:cxn modelId="{DF9250D5-3503-4D7E-B02D-2D94A0771200}" type="presParOf" srcId="{CD0C80D6-C2D7-4328-BAC5-258078DD2B12}" destId="{4AA6D371-E387-4A24-A930-83A047D2B50B}" srcOrd="7" destOrd="0" presId="urn:microsoft.com/office/officeart/2005/8/layout/cycle5"/>
    <dgm:cxn modelId="{7113ED2A-F313-40F3-B8AC-4FD367DFE36E}" type="presParOf" srcId="{CD0C80D6-C2D7-4328-BAC5-258078DD2B12}" destId="{9C395990-604A-40A3-9770-53B0DD20C11C}" srcOrd="8" destOrd="0" presId="urn:microsoft.com/office/officeart/2005/8/layout/cycle5"/>
    <dgm:cxn modelId="{D5D72827-27F9-409C-8CEF-3E08A3F4E7ED}" type="presParOf" srcId="{CD0C80D6-C2D7-4328-BAC5-258078DD2B12}" destId="{0DFF9A8D-4AFB-43C3-B1FB-9896F5275BF9}" srcOrd="9" destOrd="0" presId="urn:microsoft.com/office/officeart/2005/8/layout/cycle5"/>
    <dgm:cxn modelId="{79675C77-6DD7-4E57-899C-B92D88E9D608}" type="presParOf" srcId="{CD0C80D6-C2D7-4328-BAC5-258078DD2B12}" destId="{A978C0EA-F388-4D4D-8EB3-5B26F720B546}" srcOrd="10" destOrd="0" presId="urn:microsoft.com/office/officeart/2005/8/layout/cycle5"/>
    <dgm:cxn modelId="{AD90ABA6-902A-489F-8636-6D38FCABE77F}" type="presParOf" srcId="{CD0C80D6-C2D7-4328-BAC5-258078DD2B12}" destId="{84D4AAAE-AD33-4EF3-BD5F-4BC7A88EF253}" srcOrd="11" destOrd="0" presId="urn:microsoft.com/office/officeart/2005/8/layout/cycle5"/>
    <dgm:cxn modelId="{7C519AD9-8744-48E5-B7EA-2B5C33C0E620}" type="presParOf" srcId="{CD0C80D6-C2D7-4328-BAC5-258078DD2B12}" destId="{D3C1C899-5137-40B5-90F0-32F8AC55606B}" srcOrd="12" destOrd="0" presId="urn:microsoft.com/office/officeart/2005/8/layout/cycle5"/>
    <dgm:cxn modelId="{A2D189DD-CA13-47CB-A3A3-A12A5533B767}" type="presParOf" srcId="{CD0C80D6-C2D7-4328-BAC5-258078DD2B12}" destId="{3B4597EE-BB5B-4492-9E93-67FC1170C7F6}" srcOrd="13" destOrd="0" presId="urn:microsoft.com/office/officeart/2005/8/layout/cycle5"/>
    <dgm:cxn modelId="{9E12AB04-0CD0-48ED-96A5-E86643475D9B}" type="presParOf" srcId="{CD0C80D6-C2D7-4328-BAC5-258078DD2B12}" destId="{635BF8F3-EEC2-4D92-AA1E-8F43BE8D3571}" srcOrd="14" destOrd="0" presId="urn:microsoft.com/office/officeart/2005/8/layout/cycle5"/>
    <dgm:cxn modelId="{60D102A0-F7E3-4426-8227-C3A44BCC506E}" type="presParOf" srcId="{CD0C80D6-C2D7-4328-BAC5-258078DD2B12}" destId="{BCF66683-E06C-4E0C-80FB-C2B7987639C9}" srcOrd="15" destOrd="0" presId="urn:microsoft.com/office/officeart/2005/8/layout/cycle5"/>
    <dgm:cxn modelId="{EB476C43-3C9B-4513-9EFE-B7FC75C2DDBD}" type="presParOf" srcId="{CD0C80D6-C2D7-4328-BAC5-258078DD2B12}" destId="{A456DF95-38E1-4E62-A9E2-D43F8B0C01A4}" srcOrd="16" destOrd="0" presId="urn:microsoft.com/office/officeart/2005/8/layout/cycle5"/>
    <dgm:cxn modelId="{EF3C9684-1F94-4753-B828-2FD40F1A6331}" type="presParOf" srcId="{CD0C80D6-C2D7-4328-BAC5-258078DD2B12}" destId="{628069A2-7DED-4021-AFD9-8FFA6899DE42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0FE6B7-6949-40A8-946D-4920919685A4}">
      <dsp:nvSpPr>
        <dsp:cNvPr id="0" name=""/>
        <dsp:cNvSpPr/>
      </dsp:nvSpPr>
      <dsp:spPr>
        <a:xfrm>
          <a:off x="1930226" y="-426738"/>
          <a:ext cx="4139825" cy="18504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400" kern="1200" dirty="0" smtClean="0"/>
            <a:t>Анализа на работата</a:t>
          </a:r>
          <a:endParaRPr lang="en-US" sz="2400" kern="1200" dirty="0"/>
        </a:p>
      </dsp:txBody>
      <dsp:txXfrm>
        <a:off x="1984425" y="-372539"/>
        <a:ext cx="4031427" cy="1742098"/>
      </dsp:txXfrm>
    </dsp:sp>
    <dsp:sp modelId="{AACE7A85-860A-4084-A121-30BF8309B3EE}">
      <dsp:nvSpPr>
        <dsp:cNvPr id="0" name=""/>
        <dsp:cNvSpPr/>
      </dsp:nvSpPr>
      <dsp:spPr>
        <a:xfrm rot="3600000">
          <a:off x="4529308" y="2111906"/>
          <a:ext cx="1101783" cy="51464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4683702" y="2214835"/>
        <a:ext cx="792995" cy="308789"/>
      </dsp:txXfrm>
    </dsp:sp>
    <dsp:sp modelId="{7B0D1FF2-DCD5-451C-85F8-AF597A5F856D}">
      <dsp:nvSpPr>
        <dsp:cNvPr id="0" name=""/>
        <dsp:cNvSpPr/>
      </dsp:nvSpPr>
      <dsp:spPr>
        <a:xfrm>
          <a:off x="4624894" y="3314702"/>
          <a:ext cx="3608297" cy="27815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Лични спецификации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(знаење,вештини и способности кои вработените треба да ги поседуваат  за да ги извршат работните задачи)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06364" y="3396172"/>
        <a:ext cx="3445357" cy="2618642"/>
      </dsp:txXfrm>
    </dsp:sp>
    <dsp:sp modelId="{7AEA21B6-D604-4A41-A2AF-33521F4B23E5}">
      <dsp:nvSpPr>
        <dsp:cNvPr id="0" name=""/>
        <dsp:cNvSpPr/>
      </dsp:nvSpPr>
      <dsp:spPr>
        <a:xfrm rot="10800000">
          <a:off x="3385387" y="4448169"/>
          <a:ext cx="1101783" cy="51464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3539781" y="4551098"/>
        <a:ext cx="792995" cy="308789"/>
      </dsp:txXfrm>
    </dsp:sp>
    <dsp:sp modelId="{37C05A12-E749-4286-89DA-3C15AB08B725}">
      <dsp:nvSpPr>
        <dsp:cNvPr id="0" name=""/>
        <dsp:cNvSpPr/>
      </dsp:nvSpPr>
      <dsp:spPr>
        <a:xfrm>
          <a:off x="-105191" y="3303115"/>
          <a:ext cx="3352855" cy="2804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Опис на работното место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(задачи,должности и одговорностите на вработените на тоа работно место 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-23043" y="3385263"/>
        <a:ext cx="3188559" cy="2640460"/>
      </dsp:txXfrm>
    </dsp:sp>
    <dsp:sp modelId="{154FFAB4-3FD9-4045-A9DD-731672F1B942}">
      <dsp:nvSpPr>
        <dsp:cNvPr id="0" name=""/>
        <dsp:cNvSpPr/>
      </dsp:nvSpPr>
      <dsp:spPr>
        <a:xfrm rot="18000000">
          <a:off x="2372531" y="2106112"/>
          <a:ext cx="1101783" cy="51464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2526925" y="2209041"/>
        <a:ext cx="792995" cy="3087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BCE03-39A4-4E2B-B7D1-F314A462F953}">
      <dsp:nvSpPr>
        <dsp:cNvPr id="0" name=""/>
        <dsp:cNvSpPr/>
      </dsp:nvSpPr>
      <dsp:spPr>
        <a:xfrm>
          <a:off x="4377277" y="-1526"/>
          <a:ext cx="1752596" cy="852723"/>
        </a:xfrm>
        <a:prstGeom prst="roundRect">
          <a:avLst/>
        </a:prstGeom>
        <a:gradFill rotWithShape="0"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1. Планирање на кадри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18904" y="40101"/>
        <a:ext cx="1669342" cy="769469"/>
      </dsp:txXfrm>
    </dsp:sp>
    <dsp:sp modelId="{3085253C-20F1-4E4B-91DF-D70075D2A0B1}">
      <dsp:nvSpPr>
        <dsp:cNvPr id="0" name=""/>
        <dsp:cNvSpPr/>
      </dsp:nvSpPr>
      <dsp:spPr>
        <a:xfrm>
          <a:off x="3243615" y="424835"/>
          <a:ext cx="4019919" cy="4019919"/>
        </a:xfrm>
        <a:custGeom>
          <a:avLst/>
          <a:gdLst/>
          <a:ahLst/>
          <a:cxnLst/>
          <a:rect l="0" t="0" r="0" b="0"/>
          <a:pathLst>
            <a:path>
              <a:moveTo>
                <a:pt x="3002144" y="261958"/>
              </a:moveTo>
              <a:arcTo wR="2009959" hR="2009959" stAng="17974784" swAng="67680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FFEAAB-3F20-4DA4-9531-FEC0811889A9}">
      <dsp:nvSpPr>
        <dsp:cNvPr id="0" name=""/>
        <dsp:cNvSpPr/>
      </dsp:nvSpPr>
      <dsp:spPr>
        <a:xfrm>
          <a:off x="5946116" y="1003453"/>
          <a:ext cx="2096270" cy="852723"/>
        </a:xfrm>
        <a:prstGeom prst="roundRect">
          <a:avLst/>
        </a:prstGeom>
        <a:gradFill rotWithShape="0"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2.Регрутирање на кадри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87743" y="1045080"/>
        <a:ext cx="2013016" cy="769469"/>
      </dsp:txXfrm>
    </dsp:sp>
    <dsp:sp modelId="{EDD1D206-EE16-428D-9BD8-8FB3495657E5}">
      <dsp:nvSpPr>
        <dsp:cNvPr id="0" name=""/>
        <dsp:cNvSpPr/>
      </dsp:nvSpPr>
      <dsp:spPr>
        <a:xfrm>
          <a:off x="3243615" y="424835"/>
          <a:ext cx="4019919" cy="4019919"/>
        </a:xfrm>
        <a:custGeom>
          <a:avLst/>
          <a:gdLst/>
          <a:ahLst/>
          <a:cxnLst/>
          <a:rect l="0" t="0" r="0" b="0"/>
          <a:pathLst>
            <a:path>
              <a:moveTo>
                <a:pt x="3988567" y="1656333"/>
              </a:moveTo>
              <a:arcTo wR="2009959" hR="2009959" stAng="20992009" swAng="121598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AA25BF-928C-48BD-B233-FCFA5E9EFEB2}">
      <dsp:nvSpPr>
        <dsp:cNvPr id="0" name=""/>
        <dsp:cNvSpPr/>
      </dsp:nvSpPr>
      <dsp:spPr>
        <a:xfrm>
          <a:off x="5932433" y="3013413"/>
          <a:ext cx="2123636" cy="852723"/>
        </a:xfrm>
        <a:prstGeom prst="roundRect">
          <a:avLst/>
        </a:prstGeom>
        <a:gradFill rotWithShape="0"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3.Селекција на кадри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74060" y="3055040"/>
        <a:ext cx="2040382" cy="769469"/>
      </dsp:txXfrm>
    </dsp:sp>
    <dsp:sp modelId="{9C395990-604A-40A3-9770-53B0DD20C11C}">
      <dsp:nvSpPr>
        <dsp:cNvPr id="0" name=""/>
        <dsp:cNvSpPr/>
      </dsp:nvSpPr>
      <dsp:spPr>
        <a:xfrm>
          <a:off x="3243615" y="424835"/>
          <a:ext cx="4019919" cy="4019919"/>
        </a:xfrm>
        <a:custGeom>
          <a:avLst/>
          <a:gdLst/>
          <a:ahLst/>
          <a:cxnLst/>
          <a:rect l="0" t="0" r="0" b="0"/>
          <a:pathLst>
            <a:path>
              <a:moveTo>
                <a:pt x="3344456" y="3512976"/>
              </a:moveTo>
              <a:arcTo wR="2009959" hR="2009959" stAng="2903928" swAng="54090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F9A8D-4AFB-43C3-B1FB-9896F5275BF9}">
      <dsp:nvSpPr>
        <dsp:cNvPr id="0" name=""/>
        <dsp:cNvSpPr/>
      </dsp:nvSpPr>
      <dsp:spPr>
        <a:xfrm>
          <a:off x="4260913" y="4011183"/>
          <a:ext cx="1985324" cy="867143"/>
        </a:xfrm>
        <a:prstGeom prst="roundRect">
          <a:avLst/>
        </a:prstGeom>
        <a:gradFill rotWithShape="0"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4.Работно воведување и ориентација</a:t>
          </a:r>
        </a:p>
      </dsp:txBody>
      <dsp:txXfrm>
        <a:off x="4303243" y="4053513"/>
        <a:ext cx="1900664" cy="782483"/>
      </dsp:txXfrm>
    </dsp:sp>
    <dsp:sp modelId="{84D4AAAE-AD33-4EF3-BD5F-4BC7A88EF253}">
      <dsp:nvSpPr>
        <dsp:cNvPr id="0" name=""/>
        <dsp:cNvSpPr/>
      </dsp:nvSpPr>
      <dsp:spPr>
        <a:xfrm>
          <a:off x="3243615" y="424835"/>
          <a:ext cx="4019919" cy="4019919"/>
        </a:xfrm>
        <a:custGeom>
          <a:avLst/>
          <a:gdLst/>
          <a:ahLst/>
          <a:cxnLst/>
          <a:rect l="0" t="0" r="0" b="0"/>
          <a:pathLst>
            <a:path>
              <a:moveTo>
                <a:pt x="939288" y="3711018"/>
              </a:moveTo>
              <a:arcTo wR="2009959" hR="2009959" stAng="7331215" swAng="46814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1C899-5137-40B5-90F0-32F8AC55606B}">
      <dsp:nvSpPr>
        <dsp:cNvPr id="0" name=""/>
        <dsp:cNvSpPr/>
      </dsp:nvSpPr>
      <dsp:spPr>
        <a:xfrm>
          <a:off x="2459529" y="2964773"/>
          <a:ext cx="2106739" cy="950002"/>
        </a:xfrm>
        <a:prstGeom prst="roundRect">
          <a:avLst/>
        </a:prstGeom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5.Обука на кадри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05904" y="3011148"/>
        <a:ext cx="2013989" cy="857252"/>
      </dsp:txXfrm>
    </dsp:sp>
    <dsp:sp modelId="{635BF8F3-EEC2-4D92-AA1E-8F43BE8D3571}">
      <dsp:nvSpPr>
        <dsp:cNvPr id="0" name=""/>
        <dsp:cNvSpPr/>
      </dsp:nvSpPr>
      <dsp:spPr>
        <a:xfrm>
          <a:off x="3243615" y="424835"/>
          <a:ext cx="4019919" cy="4019919"/>
        </a:xfrm>
        <a:custGeom>
          <a:avLst/>
          <a:gdLst/>
          <a:ahLst/>
          <a:cxnLst/>
          <a:rect l="0" t="0" r="0" b="0"/>
          <a:pathLst>
            <a:path>
              <a:moveTo>
                <a:pt x="24567" y="2323260"/>
              </a:moveTo>
              <a:arcTo wR="2009959" hR="2009959" stAng="10261950" swAng="116264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F66683-E06C-4E0C-80FB-C2B7987639C9}">
      <dsp:nvSpPr>
        <dsp:cNvPr id="0" name=""/>
        <dsp:cNvSpPr/>
      </dsp:nvSpPr>
      <dsp:spPr>
        <a:xfrm>
          <a:off x="2506770" y="1003453"/>
          <a:ext cx="2012257" cy="852723"/>
        </a:xfrm>
        <a:prstGeom prst="roundRect">
          <a:avLst/>
        </a:prstGeom>
        <a:gradFill rotWithShape="0">
          <a:gsLst>
            <a:gs pos="0">
              <a:srgbClr val="A14FB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6.Оценака-вреднување на работењето</a:t>
          </a:r>
        </a:p>
      </dsp:txBody>
      <dsp:txXfrm>
        <a:off x="2548397" y="1045080"/>
        <a:ext cx="1929003" cy="769469"/>
      </dsp:txXfrm>
    </dsp:sp>
    <dsp:sp modelId="{628069A2-7DED-4021-AFD9-8FFA6899DE42}">
      <dsp:nvSpPr>
        <dsp:cNvPr id="0" name=""/>
        <dsp:cNvSpPr/>
      </dsp:nvSpPr>
      <dsp:spPr>
        <a:xfrm>
          <a:off x="3243615" y="424835"/>
          <a:ext cx="4019919" cy="4019919"/>
        </a:xfrm>
        <a:custGeom>
          <a:avLst/>
          <a:gdLst/>
          <a:ahLst/>
          <a:cxnLst/>
          <a:rect l="0" t="0" r="0" b="0"/>
          <a:pathLst>
            <a:path>
              <a:moveTo>
                <a:pt x="695024" y="489801"/>
              </a:moveTo>
              <a:arcTo wR="2009959" hR="2009959" stAng="13748414" swAng="67680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37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59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29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27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0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4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18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010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469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266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768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5500">
              <a:srgbClr val="C6DCF1"/>
            </a:gs>
            <a:gs pos="37000">
              <a:srgbClr val="D6E6F5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9517" y="549453"/>
            <a:ext cx="7766936" cy="1646302"/>
          </a:xfrm>
        </p:spPr>
        <p:txBody>
          <a:bodyPr>
            <a:normAutofit/>
          </a:bodyPr>
          <a:lstStyle/>
          <a:p>
            <a:pPr algn="ctr"/>
            <a:r>
              <a:rPr lang="mk-MK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Управување и организирање на човечките ресурси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9517" y="2800350"/>
            <a:ext cx="8484486" cy="108585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mk-MK" dirty="0" smtClean="0"/>
              <a:t>Бизнис и претприемништво за </a:t>
            </a:r>
            <a:r>
              <a:rPr lang="en-US" dirty="0" smtClean="0"/>
              <a:t>IV </a:t>
            </a:r>
            <a:r>
              <a:rPr lang="mk-MK" dirty="0" smtClean="0"/>
              <a:t>год  </a:t>
            </a:r>
          </a:p>
          <a:p>
            <a:pPr algn="l"/>
            <a:r>
              <a:rPr lang="mk-MK" dirty="0" smtClean="0"/>
              <a:t>СОУ </a:t>
            </a:r>
            <a:r>
              <a:rPr lang="en-US" dirty="0" smtClean="0"/>
              <a:t>“</a:t>
            </a:r>
            <a:r>
              <a:rPr lang="mk-MK" dirty="0" smtClean="0"/>
              <a:t>Гимназија Јосип Броз Тито</a:t>
            </a:r>
            <a:r>
              <a:rPr lang="en-US" dirty="0" smtClean="0"/>
              <a:t>“</a:t>
            </a:r>
            <a:endParaRPr lang="mk-MK" dirty="0" smtClean="0"/>
          </a:p>
          <a:p>
            <a:pPr algn="l"/>
            <a:r>
              <a:rPr lang="mk-MK" dirty="0" smtClean="0"/>
              <a:t>Проф.Лидија Петреска</a:t>
            </a:r>
            <a:endParaRPr lang="en-US" dirty="0"/>
          </a:p>
        </p:txBody>
      </p:sp>
      <p:pic>
        <p:nvPicPr>
          <p:cNvPr id="1028" name="Picture 4" descr="Image result for message for staff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17" y="4490795"/>
            <a:ext cx="7703166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77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Селекција на кадри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k-MK" dirty="0" smtClean="0"/>
              <a:t>После регрутација следи процес на селекција на кадри.Најмногу користени форми се </a:t>
            </a:r>
            <a:r>
              <a:rPr lang="en-US" dirty="0" smtClean="0"/>
              <a:t>:</a:t>
            </a:r>
          </a:p>
          <a:p>
            <a:r>
              <a:rPr lang="mk-MK" dirty="0" smtClean="0"/>
              <a:t>Интервјуирање</a:t>
            </a:r>
          </a:p>
          <a:p>
            <a:r>
              <a:rPr lang="mk-MK" dirty="0" smtClean="0"/>
              <a:t>Дирекни разговори</a:t>
            </a:r>
          </a:p>
          <a:p>
            <a:r>
              <a:rPr lang="mk-MK" dirty="0" smtClean="0"/>
              <a:t>Биографија </a:t>
            </a:r>
            <a:r>
              <a:rPr lang="en-US" dirty="0" smtClean="0"/>
              <a:t>CV</a:t>
            </a:r>
          </a:p>
          <a:p>
            <a:r>
              <a:rPr lang="mk-MK" dirty="0" smtClean="0"/>
              <a:t>Тестови на знаење и вештини</a:t>
            </a:r>
          </a:p>
          <a:p>
            <a:r>
              <a:rPr lang="mk-MK" dirty="0" smtClean="0"/>
              <a:t>Мерни скали</a:t>
            </a:r>
          </a:p>
          <a:p>
            <a:r>
              <a:rPr lang="mk-MK" dirty="0" smtClean="0"/>
              <a:t>Пробна работа и сл.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56164"/>
            <a:ext cx="5181600" cy="3890260"/>
          </a:xfrm>
        </p:spPr>
      </p:pic>
    </p:spTree>
    <p:extLst>
      <p:ext uri="{BB962C8B-B14F-4D97-AF65-F5344CB8AC3E}">
        <p14:creationId xmlns:p14="http://schemas.microsoft.com/office/powerpoint/2010/main" val="426978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5500">
              <a:srgbClr val="C6DCF1"/>
            </a:gs>
            <a:gs pos="37000">
              <a:srgbClr val="D6E6F5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mk-MK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Работно воведување и ориентација</a:t>
            </a:r>
            <a:br>
              <a:rPr lang="mk-MK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113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mk-MK" dirty="0" smtClean="0"/>
              <a:t>  Преку оваа активност,менаџерите треба да ги информираат и да ги ориентираат примените кандидати за системот и начинот на работа на организацијата,за нејзините нормативи и други акти,за нивните конкретни работни задачи,дадените овластувања и одговорности,за мисијата и визијата на организацијата и сл.</a:t>
            </a:r>
          </a:p>
          <a:p>
            <a:pPr marL="0" indent="0">
              <a:buNone/>
            </a:pPr>
            <a:r>
              <a:rPr lang="mk-MK" dirty="0" smtClean="0"/>
              <a:t>  Целта е новите вработени да се вклопат во организацијата.Како форми на работно воведување се </a:t>
            </a:r>
            <a:r>
              <a:rPr lang="mk-MK" dirty="0" smtClean="0"/>
              <a:t>користат</a:t>
            </a:r>
            <a:r>
              <a:rPr lang="en-US" dirty="0" smtClean="0"/>
              <a:t>:</a:t>
            </a:r>
            <a:r>
              <a:rPr lang="mk-MK" dirty="0" smtClean="0"/>
              <a:t> прошетки </a:t>
            </a:r>
            <a:r>
              <a:rPr lang="mk-MK" dirty="0" smtClean="0"/>
              <a:t>низ објектите,разни презентации,формални совети,подучувње од искусен работник или менторство,приправничка работа,работа во парови и тимови и сл.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11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14374" y="371475"/>
            <a:ext cx="3217863" cy="1685925"/>
          </a:xfrm>
        </p:spPr>
        <p:txBody>
          <a:bodyPr>
            <a:normAutofit/>
          </a:bodyPr>
          <a:lstStyle/>
          <a:p>
            <a:r>
              <a:rPr lang="mk-MK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Обуки на кадрите</a:t>
            </a:r>
            <a:br>
              <a:rPr lang="mk-MK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19800" y="1543050"/>
            <a:ext cx="6172200" cy="4318000"/>
          </a:xfrm>
        </p:spPr>
        <p:txBody>
          <a:bodyPr/>
          <a:lstStyle/>
          <a:p>
            <a:pPr marL="0" indent="0">
              <a:buNone/>
            </a:pPr>
            <a:r>
              <a:rPr lang="mk-MK" dirty="0" smtClean="0"/>
              <a:t>Целта на обуката е да обезбеди видливи промени во начинот на работа за да овозможи рентабилност во работењето,континуиран развој на организацијата,но и понатамошен професионален и кариерен развој на вработените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788" y="2057400"/>
            <a:ext cx="3932237" cy="381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48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5500">
              <a:srgbClr val="C6DCF1"/>
            </a:gs>
            <a:gs pos="37000">
              <a:srgbClr val="D6E6F5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8589"/>
            <a:ext cx="10515600" cy="2286000"/>
          </a:xfrm>
        </p:spPr>
        <p:txBody>
          <a:bodyPr>
            <a:normAutofit/>
          </a:bodyPr>
          <a:lstStyle/>
          <a:p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Секоја успешна организација има планови и програми за обука на вработените кои што се реализираат преку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работилници,семинари,курсеви,работа на самото место,презентации,посета на саеми,посета на др организации,практични вежби и сл.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199"/>
            <a:ext cx="10515600" cy="3800475"/>
          </a:xfrm>
        </p:spPr>
        <p:txBody>
          <a:bodyPr/>
          <a:lstStyle/>
          <a:p>
            <a:pPr marL="0" indent="0">
              <a:buNone/>
            </a:pPr>
            <a:r>
              <a:rPr lang="mk-MK" dirty="0" smtClean="0"/>
              <a:t>Постојат три вида на обуки</a:t>
            </a:r>
            <a:r>
              <a:rPr lang="en-US" dirty="0" smtClean="0"/>
              <a:t>:</a:t>
            </a:r>
          </a:p>
          <a:p>
            <a:r>
              <a:rPr lang="mk-MK" b="1" i="1" dirty="0" smtClean="0"/>
              <a:t>Иницијална</a:t>
            </a:r>
            <a:r>
              <a:rPr lang="mk-MK" dirty="0" smtClean="0"/>
              <a:t>(кога обучуваниот прв пат се среќава со таква задача)</a:t>
            </a:r>
          </a:p>
          <a:p>
            <a:r>
              <a:rPr lang="mk-MK" b="1" i="1" dirty="0" smtClean="0"/>
              <a:t>Корективна</a:t>
            </a:r>
            <a:r>
              <a:rPr lang="mk-MK" dirty="0" smtClean="0"/>
              <a:t> (кога работникот не ги дава потребните резултати во работењето)</a:t>
            </a:r>
          </a:p>
          <a:p>
            <a:r>
              <a:rPr lang="mk-MK" b="1" i="1" dirty="0" smtClean="0"/>
              <a:t>Преобука</a:t>
            </a:r>
            <a:r>
              <a:rPr lang="mk-MK" dirty="0" smtClean="0"/>
              <a:t>(кога обуката е потребна заради променетата технологија на работа)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44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5500">
              <a:srgbClr val="FFFF00"/>
            </a:gs>
            <a:gs pos="37000">
              <a:srgbClr val="D6E6F5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Оценување-вреднување на работењето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Со оценувањето се врши споредување на извршената работа на поединецот со воспоставените стандарди и развиените цели за неговото работно место</a:t>
            </a:r>
          </a:p>
          <a:p>
            <a:r>
              <a:rPr lang="mk-MK" dirty="0" smtClean="0"/>
              <a:t>Во случај на постигнати добри резултати од работата теба да следи награда,а во случај на послаби резултати треба да се направат определени корекции,како на пример,дополнителна обука.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90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t="-4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299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66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Задача за дома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k-MK" dirty="0" smtClean="0"/>
              <a:t> -За секое работно место во вашиот бизнис модел дефинирајте го потребниот број на вработени,потребните знаења,вештини и искуства,како и начинот на обезбедување на вработените.</a:t>
            </a:r>
          </a:p>
          <a:p>
            <a:pPr marL="0" indent="0">
              <a:buNone/>
            </a:pPr>
            <a:r>
              <a:rPr lang="mk-MK" dirty="0" smtClean="0"/>
              <a:t>-Каков вид на обука вие би практикувале за вашите вработени</a:t>
            </a:r>
            <a:r>
              <a:rPr lang="en-US" smtClean="0"/>
              <a:t>?</a:t>
            </a:r>
            <a:endParaRPr lang="mk-MK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21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69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06537"/>
          </a:xfrm>
        </p:spPr>
        <p:txBody>
          <a:bodyPr>
            <a:normAutofit/>
          </a:bodyPr>
          <a:lstStyle/>
          <a:p>
            <a:pPr algn="l"/>
            <a:r>
              <a:rPr lang="mk-M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Секоја бизнис организација има потреба од четири вида ресурси:</a:t>
            </a:r>
            <a:br>
              <a:rPr lang="mk-MK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14575"/>
            <a:ext cx="9144000" cy="2943225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mk-MK" dirty="0" smtClean="0"/>
              <a:t>Физички (капитални)ресурси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mk-MK" dirty="0" smtClean="0"/>
              <a:t>Финансиски ресурси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mk-MK" dirty="0" smtClean="0"/>
              <a:t>Човечки ресурси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mk-MK" dirty="0" smtClean="0"/>
              <a:t>Интелектуални ресурси</a:t>
            </a:r>
          </a:p>
          <a:p>
            <a:pPr algn="l"/>
            <a:r>
              <a:rPr lang="mk-MK" dirty="0" smtClean="0"/>
              <a:t>Сите овие ресурси имаат помало или поголемо значење за </a:t>
            </a:r>
          </a:p>
          <a:p>
            <a:pPr algn="l"/>
            <a:r>
              <a:rPr lang="mk-MK" dirty="0" smtClean="0"/>
              <a:t>организациите но еден елемент е незменлив во секоја организација</a:t>
            </a:r>
          </a:p>
          <a:p>
            <a:pPr algn="l"/>
            <a:r>
              <a:rPr lang="mk-MK" dirty="0"/>
              <a:t>а</a:t>
            </a:r>
            <a:r>
              <a:rPr lang="mk-MK" dirty="0" smtClean="0"/>
              <a:t> тоа се </a:t>
            </a:r>
            <a:r>
              <a:rPr lang="mk-MK" b="1" i="1" dirty="0" smtClean="0"/>
              <a:t>човечките ресурси.</a:t>
            </a:r>
          </a:p>
          <a:p>
            <a:pPr algn="l"/>
            <a:endParaRPr lang="mk-MK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59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35113"/>
          </a:xfrm>
        </p:spPr>
        <p:txBody>
          <a:bodyPr>
            <a:normAutofit/>
          </a:bodyPr>
          <a:lstStyle/>
          <a:p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Кај успешните организации вистинските луге се поставени на вистинските позиции.Оттука се наметнува потребата</a:t>
            </a:r>
            <a:r>
              <a:rPr lang="mk-MK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екипирањето</a:t>
            </a: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да стане една од значајните менаџерски функции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838200" y="2371725"/>
            <a:ext cx="5181600" cy="38052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mk-MK" b="1" i="1" dirty="0" smtClean="0"/>
              <a:t>Екипирањето</a:t>
            </a:r>
            <a:r>
              <a:rPr lang="mk-MK" dirty="0" smtClean="0"/>
              <a:t> означува процес на пополнување на работните места со поединци кои ги поседуваат потребните знаења,вештини,ставови и навики,за </a:t>
            </a:r>
            <a:r>
              <a:rPr lang="mk-MK" dirty="0" smtClean="0"/>
              <a:t>успе</a:t>
            </a:r>
            <a:r>
              <a:rPr lang="mk-MK" dirty="0"/>
              <a:t>ш</a:t>
            </a:r>
            <a:r>
              <a:rPr lang="mk-MK" dirty="0" smtClean="0"/>
              <a:t>но </a:t>
            </a:r>
            <a:r>
              <a:rPr lang="mk-MK" dirty="0" smtClean="0"/>
              <a:t>извршување на поставените работни задачи,а со цел да </a:t>
            </a:r>
            <a:r>
              <a:rPr lang="mk-MK" dirty="0" smtClean="0"/>
              <a:t>се постигнат </a:t>
            </a:r>
            <a:r>
              <a:rPr lang="mk-MK" dirty="0" smtClean="0"/>
              <a:t>планираните организациски цели</a:t>
            </a:r>
            <a:endParaRPr lang="en-US" dirty="0"/>
          </a:p>
        </p:txBody>
      </p:sp>
      <p:pic>
        <p:nvPicPr>
          <p:cNvPr id="24" name="Content Placeholder 2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56164"/>
            <a:ext cx="5181600" cy="3890260"/>
          </a:xfrm>
        </p:spPr>
      </p:pic>
    </p:spTree>
    <p:extLst>
      <p:ext uri="{BB962C8B-B14F-4D97-AF65-F5344CB8AC3E}">
        <p14:creationId xmlns:p14="http://schemas.microsoft.com/office/powerpoint/2010/main" val="305550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 успешно екипирање потребно е </a:t>
            </a: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прво </a:t>
            </a: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да се изврши </a:t>
            </a:r>
            <a:r>
              <a:rPr lang="mk-MK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анализа на работните места и планирање на човечките ресурси</a:t>
            </a:r>
            <a:endParaRPr lang="en-US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k-MK" b="1" i="1" dirty="0" smtClean="0"/>
              <a:t>Анализа на работата </a:t>
            </a:r>
            <a:r>
              <a:rPr lang="mk-MK" dirty="0" smtClean="0"/>
              <a:t>може да се дефинира како системски процес на прибирање и евакуација на релевантни информации кои се однесуваат на самата работа,специфични знаења,способности и вештини и др барања неопходни за извршување на конкретната работа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k-MK" b="1" i="1" dirty="0" smtClean="0"/>
              <a:t>Планирањето на човечките ресурси</a:t>
            </a:r>
            <a:r>
              <a:rPr lang="mk-MK" dirty="0" smtClean="0"/>
              <a:t> најчесто се дефинира како процес во којшто врз основа на очекуваните и неочекуваните промени во интерното и екстерното окружување се предвидуваат и идентификуваат потребните човечки ресурси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0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71531310"/>
              </p:ext>
            </p:extLst>
          </p:nvPr>
        </p:nvGraphicFramePr>
        <p:xfrm>
          <a:off x="2032000" y="457200"/>
          <a:ext cx="8128000" cy="5681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220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78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mk-MK" sz="2400" dirty="0" smtClean="0"/>
              <a:t>Екипирањето ги опфаќа следниве чекори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182252"/>
              </p:ext>
            </p:extLst>
          </p:nvPr>
        </p:nvGraphicFramePr>
        <p:xfrm>
          <a:off x="838200" y="1300163"/>
          <a:ext cx="10515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552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Планирање на кадрите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k-MK" dirty="0" smtClean="0"/>
              <a:t>Целта на овој чекор е да се обезбеди систематизирано,организирано и континуирано задоволување на потребите за соодветен кадар.</a:t>
            </a:r>
          </a:p>
          <a:p>
            <a:pPr marL="0" indent="0">
              <a:buNone/>
            </a:pPr>
            <a:r>
              <a:rPr lang="mk-MK" dirty="0" smtClean="0"/>
              <a:t>За таа цел се вршат анализи на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mk-MK" dirty="0" smtClean="0"/>
              <a:t>внатрешни фактори(потребните постојни или идни вештини,слободни работни места,потребата од намалување или проширување на секторите)</a:t>
            </a:r>
          </a:p>
          <a:p>
            <a:pPr marL="0" indent="0">
              <a:buNone/>
            </a:pPr>
            <a:r>
              <a:rPr lang="mk-MK" dirty="0" smtClean="0"/>
              <a:t>-надворешни фактори(пазарот на трудот,економската состојба во државата,политички фактори и сл.)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8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mk-MK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Регрутирање на кадри</a:t>
            </a:r>
            <a:r>
              <a:rPr lang="mk-MK" sz="3200" dirty="0" smtClean="0"/>
              <a:t/>
            </a:r>
            <a:br>
              <a:rPr lang="mk-MK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mk-MK" dirty="0" smtClean="0"/>
              <a:t>Оваа фаза има за цел да обезбеди група на кандитати во согласност со искажаните потреби од планот на кадри во организацијата.За таа цел се користат</a:t>
            </a:r>
            <a:r>
              <a:rPr lang="en-US" dirty="0" smtClean="0"/>
              <a:t>:</a:t>
            </a:r>
            <a:endParaRPr lang="mk-MK" dirty="0" smtClean="0"/>
          </a:p>
          <a:p>
            <a:r>
              <a:rPr lang="mk-MK" dirty="0"/>
              <a:t>О</a:t>
            </a:r>
            <a:r>
              <a:rPr lang="mk-MK" dirty="0" smtClean="0"/>
              <a:t>гласување </a:t>
            </a:r>
            <a:r>
              <a:rPr lang="mk-MK" dirty="0" smtClean="0"/>
              <a:t>на слободните работните места</a:t>
            </a:r>
          </a:p>
          <a:p>
            <a:r>
              <a:rPr lang="mk-MK" dirty="0"/>
              <a:t>А</a:t>
            </a:r>
            <a:r>
              <a:rPr lang="mk-MK" dirty="0" smtClean="0"/>
              <a:t>генции </a:t>
            </a:r>
            <a:r>
              <a:rPr lang="mk-MK" dirty="0" smtClean="0"/>
              <a:t>и биро за вработување</a:t>
            </a:r>
          </a:p>
          <a:p>
            <a:r>
              <a:rPr lang="mk-MK" dirty="0"/>
              <a:t>П</a:t>
            </a:r>
            <a:r>
              <a:rPr lang="mk-MK" dirty="0" smtClean="0"/>
              <a:t>репораки</a:t>
            </a:r>
            <a:endParaRPr lang="mk-MK" dirty="0" smtClean="0"/>
          </a:p>
          <a:p>
            <a:r>
              <a:rPr lang="mk-MK" dirty="0" smtClean="0"/>
              <a:t>Анкети</a:t>
            </a:r>
          </a:p>
          <a:p>
            <a:r>
              <a:rPr lang="mk-MK" dirty="0"/>
              <a:t>П</a:t>
            </a:r>
            <a:r>
              <a:rPr lang="mk-MK" dirty="0" smtClean="0"/>
              <a:t>одатоци </a:t>
            </a:r>
            <a:r>
              <a:rPr lang="mk-MK" dirty="0" smtClean="0"/>
              <a:t>од интернет</a:t>
            </a:r>
          </a:p>
          <a:p>
            <a:r>
              <a:rPr lang="mk-MK" dirty="0" smtClean="0"/>
              <a:t>Потенцијални кандидати од факултети и сл.</a:t>
            </a:r>
          </a:p>
          <a:p>
            <a:endParaRPr lang="mk-MK" dirty="0" smtClean="0"/>
          </a:p>
          <a:p>
            <a:endParaRPr lang="mk-MK" dirty="0" smtClean="0"/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56164"/>
            <a:ext cx="5181600" cy="3890260"/>
          </a:xfrm>
          <a:gradFill>
            <a:gsLst>
              <a:gs pos="42476">
                <a:srgbClr val="FFFF00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83098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675</Words>
  <Application>Microsoft Office PowerPoint</Application>
  <PresentationFormat>Widescreen</PresentationFormat>
  <Paragraphs>67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Управување и организирање на човечките ресурси</vt:lpstr>
      <vt:lpstr>PowerPoint Presentation</vt:lpstr>
      <vt:lpstr>Секоја бизнис организација има потреба од четири вида ресурси: </vt:lpstr>
      <vt:lpstr>Кај успешните организации вистинските луге се поставени на вистинските позиции.Оттука се наметнува потребата екипирањето да стане една од значајните менаџерски функции</vt:lpstr>
      <vt:lpstr>За успешно екипирање потребно е прво да се изврши анализа на работните места и планирање на човечките ресурси</vt:lpstr>
      <vt:lpstr>PowerPoint Presentation</vt:lpstr>
      <vt:lpstr>Екипирањето ги опфаќа следниве чекори:</vt:lpstr>
      <vt:lpstr>Планирање на кадрите</vt:lpstr>
      <vt:lpstr>Регрутирање на кадри </vt:lpstr>
      <vt:lpstr>Селекција на кадри</vt:lpstr>
      <vt:lpstr>Работно воведување и ориентација </vt:lpstr>
      <vt:lpstr>Обуки на кадрите </vt:lpstr>
      <vt:lpstr>Секоја успешна организација има планови и програми за обука на вработените кои што се реализираат преку:работилници,семинари,курсеви,работа на самото место,презентации,посета на саеми,посета на др организации,практични вежби и сл.</vt:lpstr>
      <vt:lpstr>Оценување-вреднување на работењето</vt:lpstr>
      <vt:lpstr>PowerPoint Presentation</vt:lpstr>
      <vt:lpstr>PowerPoint Presentation</vt:lpstr>
      <vt:lpstr>Задача за дома: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Управување и организирање на човечките ресурси</dc:title>
  <dc:creator>Asus</dc:creator>
  <cp:lastModifiedBy>Asus</cp:lastModifiedBy>
  <cp:revision>29</cp:revision>
  <dcterms:created xsi:type="dcterms:W3CDTF">2020-03-22T15:32:37Z</dcterms:created>
  <dcterms:modified xsi:type="dcterms:W3CDTF">2020-03-23T12:32:37Z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