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9BA7FC-EA56-4CB6-BD7F-FDA55F7F17F8}" v="2095" dt="2020-03-19T11:45:21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1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758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12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2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97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32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8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7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4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7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7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88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49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Хемиски</a:t>
            </a:r>
            <a:r>
              <a:rPr lang="en-US" dirty="0"/>
              <a:t> </a:t>
            </a:r>
            <a:r>
              <a:rPr lang="en-US" dirty="0" err="1"/>
              <a:t>реакции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солите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6474-608B-44A0-9B46-28E62E92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65980" cy="1400530"/>
          </a:xfrm>
        </p:spPr>
        <p:txBody>
          <a:bodyPr/>
          <a:lstStyle/>
          <a:p>
            <a:r>
              <a:rPr lang="en-US" dirty="0" err="1"/>
              <a:t>Реакција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метал</a:t>
            </a:r>
            <a:r>
              <a:rPr lang="en-US" dirty="0"/>
              <a:t> и </a:t>
            </a:r>
            <a:r>
              <a:rPr lang="en-US" dirty="0" err="1"/>
              <a:t>киселина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CC3E6-104F-459D-A20F-3D18C50B2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добивање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е </a:t>
            </a:r>
            <a:r>
              <a:rPr lang="en-US" dirty="0" err="1"/>
              <a:t>добар</a:t>
            </a:r>
            <a:r>
              <a:rPr lang="en-US" dirty="0"/>
              <a:t> </a:t>
            </a:r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употребуваат</a:t>
            </a:r>
            <a:r>
              <a:rPr lang="en-US" dirty="0"/>
              <a:t> </a:t>
            </a:r>
            <a:r>
              <a:rPr lang="en-US" dirty="0" err="1"/>
              <a:t>среднореактивни</a:t>
            </a:r>
            <a:r>
              <a:rPr lang="en-US" dirty="0"/>
              <a:t> </a:t>
            </a:r>
            <a:r>
              <a:rPr lang="en-US" dirty="0" err="1"/>
              <a:t>метали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цинк</a:t>
            </a:r>
            <a:r>
              <a:rPr lang="en-US" dirty="0"/>
              <a:t>, </a:t>
            </a:r>
            <a:r>
              <a:rPr lang="en-US" dirty="0" err="1"/>
              <a:t>магнезиум</a:t>
            </a:r>
            <a:r>
              <a:rPr lang="en-US" dirty="0"/>
              <a:t>, </a:t>
            </a:r>
            <a:r>
              <a:rPr lang="en-US" dirty="0" err="1"/>
              <a:t>железо</a:t>
            </a:r>
            <a:r>
              <a:rPr lang="en-US" dirty="0"/>
              <a:t>, </a:t>
            </a:r>
            <a:r>
              <a:rPr lang="en-US" dirty="0" err="1"/>
              <a:t>алуминиум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спротивно</a:t>
            </a:r>
            <a:r>
              <a:rPr lang="en-US" dirty="0"/>
              <a:t> </a:t>
            </a:r>
            <a:r>
              <a:rPr lang="en-US" dirty="0" err="1"/>
              <a:t>реакциите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многу</a:t>
            </a:r>
            <a:r>
              <a:rPr lang="en-US" dirty="0"/>
              <a:t> </a:t>
            </a:r>
            <a:r>
              <a:rPr lang="en-US" dirty="0" err="1"/>
              <a:t>бурни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многу</a:t>
            </a:r>
            <a:r>
              <a:rPr lang="en-US" dirty="0"/>
              <a:t> </a:t>
            </a:r>
            <a:r>
              <a:rPr lang="en-US" dirty="0" err="1"/>
              <a:t>бавни</a:t>
            </a:r>
            <a:r>
              <a:rPr lang="en-US" dirty="0"/>
              <a:t>. </a:t>
            </a:r>
            <a:r>
              <a:rPr lang="en-US" dirty="0" err="1"/>
              <a:t>Најупотребувани</a:t>
            </a:r>
            <a:r>
              <a:rPr lang="en-US" dirty="0"/>
              <a:t> </a:t>
            </a:r>
            <a:r>
              <a:rPr lang="en-US" dirty="0" err="1"/>
              <a:t>метали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добивање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цинкот</a:t>
            </a:r>
            <a:r>
              <a:rPr lang="en-US" dirty="0"/>
              <a:t> и </a:t>
            </a:r>
            <a:r>
              <a:rPr lang="en-US" dirty="0" err="1"/>
              <a:t>железото</a:t>
            </a:r>
            <a:r>
              <a:rPr lang="en-US" dirty="0"/>
              <a:t>, а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киселините</a:t>
            </a:r>
            <a:r>
              <a:rPr lang="en-US" dirty="0"/>
              <a:t> </a:t>
            </a:r>
            <a:r>
              <a:rPr lang="en-US" dirty="0" err="1"/>
              <a:t>хлороводородната</a:t>
            </a:r>
            <a:r>
              <a:rPr lang="en-US" dirty="0"/>
              <a:t> и </a:t>
            </a:r>
            <a:r>
              <a:rPr lang="en-US" dirty="0" err="1"/>
              <a:t>сулфурната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.</a:t>
            </a:r>
          </a:p>
          <a:p>
            <a:r>
              <a:rPr lang="en-US" dirty="0"/>
              <a:t>Zn + 2HCl —&gt; ZnCl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2    </a:t>
            </a:r>
            <a:endParaRPr lang="en-US"/>
          </a:p>
          <a:p>
            <a:r>
              <a:rPr lang="en-US" dirty="0"/>
              <a:t>Fe +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—&gt; FeSO</a:t>
            </a:r>
            <a:r>
              <a:rPr lang="en-US" baseline="-25000" dirty="0">
                <a:ea typeface="+mj-lt"/>
                <a:cs typeface="+mj-lt"/>
              </a:rPr>
              <a:t>4</a:t>
            </a:r>
            <a:r>
              <a:rPr lang="en-US" dirty="0">
                <a:ea typeface="+mj-lt"/>
                <a:cs typeface="+mj-lt"/>
              </a:rPr>
              <a:t> + H</a:t>
            </a:r>
            <a:r>
              <a:rPr lang="en-US" baseline="-25000" dirty="0">
                <a:ea typeface="+mj-lt"/>
                <a:cs typeface="+mj-lt"/>
              </a:rPr>
              <a:t>2</a:t>
            </a:r>
            <a:endParaRPr lang="en-US" baseline="-25000" dirty="0"/>
          </a:p>
          <a:p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испарување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растворот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ZnCl</a:t>
            </a:r>
            <a:r>
              <a:rPr lang="en-US" baseline="-25000" dirty="0">
                <a:ea typeface="+mj-lt"/>
                <a:cs typeface="+mj-lt"/>
              </a:rPr>
              <a:t>2</a:t>
            </a:r>
            <a:r>
              <a:rPr lang="en-US" dirty="0"/>
              <a:t> и FeSO</a:t>
            </a:r>
            <a:r>
              <a:rPr lang="en-US" baseline="-25000" dirty="0"/>
              <a:t>4</a:t>
            </a:r>
            <a:r>
              <a:rPr lang="en-US" dirty="0"/>
              <a:t> </a:t>
            </a:r>
            <a:r>
              <a:rPr lang="en-US" dirty="0" err="1"/>
              <a:t>кристализираат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5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3E65-0806-481F-AD0C-0216437D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Реакција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метален</a:t>
            </a:r>
            <a:r>
              <a:rPr lang="en-US" dirty="0"/>
              <a:t> </a:t>
            </a:r>
            <a:r>
              <a:rPr lang="en-US" dirty="0" err="1"/>
              <a:t>оксид</a:t>
            </a:r>
            <a:r>
              <a:rPr lang="en-US" dirty="0"/>
              <a:t> и </a:t>
            </a:r>
            <a:r>
              <a:rPr lang="en-US" dirty="0" err="1"/>
              <a:t>киселина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7AB0E-1707-4045-B81E-435078BD3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86318"/>
            <a:ext cx="8946541" cy="36620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загревање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бакар</a:t>
            </a:r>
            <a:r>
              <a:rPr lang="en-US" dirty="0"/>
              <a:t>(II)</a:t>
            </a:r>
            <a:r>
              <a:rPr lang="en-US" dirty="0" err="1"/>
              <a:t>оксид</a:t>
            </a:r>
            <a:r>
              <a:rPr lang="en-US" dirty="0"/>
              <a:t> и </a:t>
            </a:r>
            <a:r>
              <a:rPr lang="en-US" dirty="0" err="1"/>
              <a:t>сулфурна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:</a:t>
            </a:r>
          </a:p>
          <a:p>
            <a:r>
              <a:rPr lang="en-US" dirty="0" err="1"/>
              <a:t>CuO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 —&gt; CuSO</a:t>
            </a:r>
            <a:r>
              <a:rPr lang="en-US" baseline="-25000" dirty="0"/>
              <a:t>4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реакцијата</a:t>
            </a:r>
            <a:r>
              <a:rPr lang="en-US" dirty="0"/>
              <a:t> и </a:t>
            </a:r>
            <a:r>
              <a:rPr lang="en-US" dirty="0" err="1"/>
              <a:t>испарување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растворот</a:t>
            </a:r>
            <a:r>
              <a:rPr lang="en-US" dirty="0"/>
              <a:t>, </a:t>
            </a:r>
            <a:r>
              <a:rPr lang="en-US" dirty="0" err="1"/>
              <a:t>кристализираат</a:t>
            </a:r>
            <a:r>
              <a:rPr lang="en-US" dirty="0"/>
              <a:t> </a:t>
            </a:r>
            <a:r>
              <a:rPr lang="en-US" dirty="0" err="1"/>
              <a:t>сини</a:t>
            </a:r>
            <a:r>
              <a:rPr lang="en-US" dirty="0"/>
              <a:t> </a:t>
            </a:r>
            <a:r>
              <a:rPr lang="en-US" dirty="0" err="1"/>
              <a:t>кристали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кристалохидратот</a:t>
            </a:r>
            <a:r>
              <a:rPr lang="en-US" dirty="0"/>
              <a:t> CuSO</a:t>
            </a:r>
            <a:r>
              <a:rPr lang="en-US" baseline="-25000" dirty="0"/>
              <a:t>4</a:t>
            </a:r>
            <a:r>
              <a:rPr lang="en-US" dirty="0"/>
              <a:t>•5H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 err="1"/>
              <a:t>бакар</a:t>
            </a:r>
            <a:r>
              <a:rPr lang="en-US" dirty="0"/>
              <a:t>(II)</a:t>
            </a:r>
            <a:r>
              <a:rPr lang="en-US" dirty="0" err="1"/>
              <a:t>сулфат</a:t>
            </a:r>
            <a:r>
              <a:rPr lang="en-US" dirty="0"/>
              <a:t> </a:t>
            </a:r>
            <a:r>
              <a:rPr lang="en-US" dirty="0" err="1"/>
              <a:t>пентахидрат</a:t>
            </a:r>
            <a:r>
              <a:rPr lang="en-US" dirty="0"/>
              <a:t>, </a:t>
            </a:r>
            <a:r>
              <a:rPr lang="en-US" dirty="0" err="1"/>
              <a:t>познат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син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модар</a:t>
            </a:r>
            <a:r>
              <a:rPr lang="en-US" dirty="0"/>
              <a:t> </a:t>
            </a:r>
            <a:r>
              <a:rPr lang="en-US" dirty="0" err="1"/>
              <a:t>камен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0097-53E5-4B29-8588-412052ED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Реакција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 и </a:t>
            </a:r>
            <a:r>
              <a:rPr lang="en-US" dirty="0" err="1"/>
              <a:t>бази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неутрализација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9F2AC-83F5-43D5-A2CD-A197CA0E9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68603"/>
            <a:ext cx="8946541" cy="38797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Кога</a:t>
            </a:r>
            <a:r>
              <a:rPr lang="en-US" dirty="0"/>
              <a:t> </a:t>
            </a:r>
            <a:r>
              <a:rPr lang="en-US" dirty="0" err="1"/>
              <a:t>киселина</a:t>
            </a:r>
            <a:r>
              <a:rPr lang="en-US" dirty="0"/>
              <a:t> </a:t>
            </a:r>
            <a:r>
              <a:rPr lang="en-US" dirty="0" err="1"/>
              <a:t>реагира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база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образува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 и </a:t>
            </a:r>
            <a:r>
              <a:rPr lang="en-US" dirty="0" err="1"/>
              <a:t>вода</a:t>
            </a:r>
            <a:r>
              <a:rPr lang="en-US" dirty="0"/>
              <a:t>.</a:t>
            </a:r>
          </a:p>
          <a:p>
            <a:r>
              <a:rPr lang="en-US" dirty="0"/>
              <a:t>NaOH + HCl —&gt; NaCl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dirty="0"/>
              <a:t>2KOH +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—&gt; K</a:t>
            </a:r>
            <a:r>
              <a:rPr lang="en-US" baseline="-25000" dirty="0">
                <a:ea typeface="+mj-lt"/>
                <a:cs typeface="+mj-lt"/>
              </a:rPr>
              <a:t>2</a:t>
            </a:r>
            <a:r>
              <a:rPr lang="en-US" dirty="0">
                <a:ea typeface="+mj-lt"/>
                <a:cs typeface="+mj-lt"/>
              </a:rPr>
              <a:t>SO</a:t>
            </a:r>
            <a:r>
              <a:rPr lang="en-US" baseline="-25000" dirty="0">
                <a:ea typeface="+mj-lt"/>
                <a:cs typeface="+mj-lt"/>
              </a:rPr>
              <a:t>4</a:t>
            </a:r>
            <a:r>
              <a:rPr lang="en-US" dirty="0">
                <a:ea typeface="+mj-lt"/>
                <a:cs typeface="+mj-lt"/>
              </a:rPr>
              <a:t> + 2H</a:t>
            </a:r>
            <a:r>
              <a:rPr lang="en-US" baseline="-25000" dirty="0">
                <a:ea typeface="+mj-lt"/>
                <a:cs typeface="+mj-lt"/>
              </a:rPr>
              <a:t>2</a:t>
            </a:r>
            <a:r>
              <a:rPr lang="en-US" dirty="0">
                <a:ea typeface="+mj-lt"/>
                <a:cs typeface="+mj-lt"/>
              </a:rPr>
              <a:t>O</a:t>
            </a:r>
          </a:p>
          <a:p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испарување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растворот</a:t>
            </a:r>
            <a:r>
              <a:rPr lang="en-US" dirty="0"/>
              <a:t> </a:t>
            </a:r>
            <a:r>
              <a:rPr lang="en-US" dirty="0" err="1"/>
              <a:t>кристализираат</a:t>
            </a:r>
            <a:r>
              <a:rPr lang="en-US" dirty="0"/>
              <a:t> </a:t>
            </a:r>
            <a:r>
              <a:rPr lang="en-US" dirty="0" err="1"/>
              <a:t>соодветните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.</a:t>
            </a:r>
          </a:p>
          <a:p>
            <a:r>
              <a:rPr lang="en-US" dirty="0" err="1"/>
              <a:t>Реакцијата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 и </a:t>
            </a:r>
            <a:r>
              <a:rPr lang="en-US" dirty="0" err="1"/>
              <a:t>бази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вика</a:t>
            </a:r>
            <a:r>
              <a:rPr lang="en-US" dirty="0"/>
              <a:t> </a:t>
            </a:r>
            <a:r>
              <a:rPr lang="en-US" dirty="0" err="1"/>
              <a:t>неутрализација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459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4F81-5C65-4491-9D3D-B0CECC41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Реакција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метал</a:t>
            </a:r>
            <a:r>
              <a:rPr lang="en-US" dirty="0"/>
              <a:t> и </a:t>
            </a:r>
            <a:r>
              <a:rPr lang="en-US" dirty="0" err="1"/>
              <a:t>неметал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291F8-AAA7-4EC0-AC7F-272F363B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97203"/>
            <a:ext cx="8946541" cy="36511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Непосредно</a:t>
            </a:r>
            <a:r>
              <a:rPr lang="en-US" dirty="0"/>
              <a:t> </a:t>
            </a:r>
            <a:r>
              <a:rPr lang="en-US" dirty="0" err="1"/>
              <a:t>соединување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метал</a:t>
            </a:r>
            <a:r>
              <a:rPr lang="en-US" dirty="0"/>
              <a:t> и </a:t>
            </a:r>
            <a:r>
              <a:rPr lang="en-US" dirty="0" err="1"/>
              <a:t>неметал</a:t>
            </a:r>
          </a:p>
          <a:p>
            <a:r>
              <a:rPr lang="en-US" dirty="0"/>
              <a:t>Zn + J</a:t>
            </a:r>
            <a:r>
              <a:rPr lang="en-US" baseline="-25000" dirty="0"/>
              <a:t>2</a:t>
            </a:r>
            <a:r>
              <a:rPr lang="en-US" dirty="0"/>
              <a:t> —&gt; ZnJ</a:t>
            </a:r>
            <a:r>
              <a:rPr lang="en-US" baseline="-25000" dirty="0"/>
              <a:t>2</a:t>
            </a:r>
          </a:p>
          <a:p>
            <a:r>
              <a:rPr lang="en-US" dirty="0"/>
              <a:t>Fe + S </a:t>
            </a:r>
            <a:r>
              <a:rPr lang="en-US" dirty="0">
                <a:ea typeface="+mj-lt"/>
                <a:cs typeface="+mj-lt"/>
              </a:rPr>
              <a:t>—&gt; </a:t>
            </a:r>
            <a:r>
              <a:rPr lang="en-US" dirty="0" err="1">
                <a:ea typeface="+mj-lt"/>
                <a:cs typeface="+mj-lt"/>
              </a:rPr>
              <a:t>FeS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67573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55C5-DBB6-4112-987C-F8E29D6B8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Реакција</a:t>
            </a:r>
            <a:r>
              <a:rPr lang="en-US" dirty="0"/>
              <a:t> </a:t>
            </a:r>
            <a:r>
              <a:rPr lang="en-US" dirty="0" err="1"/>
              <a:t>меѓу</a:t>
            </a:r>
            <a:r>
              <a:rPr lang="en-US" dirty="0"/>
              <a:t> </a:t>
            </a:r>
            <a:r>
              <a:rPr lang="en-US" dirty="0" err="1"/>
              <a:t>сол</a:t>
            </a:r>
            <a:r>
              <a:rPr lang="en-US" dirty="0"/>
              <a:t> и </a:t>
            </a:r>
            <a:r>
              <a:rPr lang="en-US" dirty="0" err="1"/>
              <a:t>киселина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E096A-4867-4CBE-B125-C210BCA52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23032"/>
            <a:ext cx="8946541" cy="38253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овој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друга</a:t>
            </a:r>
            <a:r>
              <a:rPr lang="en-US" dirty="0"/>
              <a:t> </a:t>
            </a:r>
            <a:r>
              <a:rPr lang="en-US" dirty="0" err="1"/>
              <a:t>сол</a:t>
            </a:r>
            <a:endParaRPr lang="en-US"/>
          </a:p>
          <a:p>
            <a:r>
              <a:rPr lang="en-US" dirty="0"/>
              <a:t>AgNO</a:t>
            </a:r>
            <a:r>
              <a:rPr lang="en-US" baseline="-25000" dirty="0"/>
              <a:t>3</a:t>
            </a:r>
            <a:r>
              <a:rPr lang="en-US" dirty="0"/>
              <a:t> + HCl —&gt;   AgCl + HNO</a:t>
            </a:r>
            <a:r>
              <a:rPr lang="en-US" baseline="-25000" dirty="0"/>
              <a:t>3</a:t>
            </a:r>
          </a:p>
          <a:p>
            <a:r>
              <a:rPr lang="en-US" dirty="0"/>
              <a:t>BaCl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—&gt;   BaSO</a:t>
            </a:r>
            <a:r>
              <a:rPr lang="en-US" baseline="-25000" dirty="0">
                <a:ea typeface="+mj-lt"/>
                <a:cs typeface="+mj-lt"/>
              </a:rPr>
              <a:t>4</a:t>
            </a:r>
            <a:r>
              <a:rPr lang="en-US" dirty="0">
                <a:ea typeface="+mj-lt"/>
                <a:cs typeface="+mj-lt"/>
              </a:rPr>
              <a:t> + 2HCl</a:t>
            </a:r>
          </a:p>
          <a:p>
            <a:r>
              <a:rPr lang="en-US" dirty="0" err="1"/>
              <a:t>Добиените</a:t>
            </a:r>
            <a:r>
              <a:rPr lang="en-US" dirty="0"/>
              <a:t> </a:t>
            </a:r>
            <a:r>
              <a:rPr lang="en-US" dirty="0" err="1"/>
              <a:t>соли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AgCl</a:t>
            </a:r>
            <a:r>
              <a:rPr lang="en-US" dirty="0"/>
              <a:t> и BaSO</a:t>
            </a:r>
            <a:r>
              <a:rPr lang="en-US" baseline="-25000" dirty="0"/>
              <a:t>4</a:t>
            </a:r>
            <a:r>
              <a:rPr lang="en-US" dirty="0"/>
              <a:t> 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нерастворливи</a:t>
            </a:r>
            <a:r>
              <a:rPr lang="en-US" dirty="0"/>
              <a:t>, </a:t>
            </a:r>
            <a:r>
              <a:rPr lang="en-US" dirty="0" err="1"/>
              <a:t>паѓаат</a:t>
            </a:r>
            <a:r>
              <a:rPr lang="en-US" dirty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талог</a:t>
            </a:r>
            <a:r>
              <a:rPr lang="en-US" dirty="0"/>
              <a:t> и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филтрирање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одделуваат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течноста</a:t>
            </a:r>
            <a:r>
              <a:rPr lang="en-US" dirty="0"/>
              <a:t>. </a:t>
            </a:r>
            <a:endParaRPr lang="en-US" dirty="0">
              <a:ea typeface="+mj-lt"/>
              <a:cs typeface="+mj-l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9F65D39-B742-44D2-9BF9-0A78A9874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166" y="2711222"/>
            <a:ext cx="151040" cy="423183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42F7AA1-6BFB-4B21-9787-BFB1DFBA5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366" y="3135765"/>
            <a:ext cx="151040" cy="42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24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Хемиски реакции на солите</vt:lpstr>
      <vt:lpstr>Реакција меѓу метал и киселина</vt:lpstr>
      <vt:lpstr>Реакција меѓу метален оксид и киселина</vt:lpstr>
      <vt:lpstr>Реакција меѓу киселини и бази (неутрализација)</vt:lpstr>
      <vt:lpstr>Реакција меѓу метал и неметал</vt:lpstr>
      <vt:lpstr>Реакција меѓу сол и киселина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281</cp:revision>
  <dcterms:created xsi:type="dcterms:W3CDTF">2020-03-19T11:00:57Z</dcterms:created>
  <dcterms:modified xsi:type="dcterms:W3CDTF">2020-03-19T11:46:03Z</dcterms:modified>
</cp:coreProperties>
</file>